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Lst>
  <p:notesMasterIdLst>
    <p:notesMasterId r:id="rId4"/>
  </p:notesMasterIdLst>
  <p:sldIdLst>
    <p:sldId id="307" r:id="rId2"/>
    <p:sldId id="30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2/25/2019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smtClean="0"/>
              <a:t>Ensure all dates and titles are input </a:t>
            </a:r>
          </a:p>
          <a:p>
            <a:endParaRPr lang="en-US" dirty="0" smtClean="0"/>
          </a:p>
          <a:p>
            <a:r>
              <a:rPr lang="en-US" dirty="0" smtClean="0"/>
              <a:t>A short description should be provided without mentioning names of contractors or</a:t>
            </a:r>
            <a:r>
              <a:rPr lang="en-US" baseline="0" dirty="0" smtClean="0"/>
              <a:t> individuals.  You should include, what happened, to who (by job title) and what injuries this resulted in.  Nothing more!</a:t>
            </a:r>
          </a:p>
          <a:p>
            <a:endParaRPr lang="en-US" baseline="0" dirty="0" smtClean="0"/>
          </a:p>
          <a:p>
            <a:r>
              <a:rPr lang="en-US" baseline="0" dirty="0" smtClean="0"/>
              <a:t>Four to five bullet points highlighting the main findings from the investigation.  Remember the target audience is the front line staff so this should be written in simple terms in a way that everyone can understand.</a:t>
            </a:r>
          </a:p>
          <a:p>
            <a:endParaRPr lang="en-US" baseline="0" dirty="0" smtClean="0"/>
          </a:p>
          <a:p>
            <a:r>
              <a:rPr lang="en-US" baseline="0" dirty="0" smtClean="0"/>
              <a:t>The strap line should be the main point you want to get across</a:t>
            </a:r>
          </a:p>
          <a:p>
            <a:endParaRPr lang="en-US" baseline="0" dirty="0" smtClean="0"/>
          </a:p>
          <a:p>
            <a:r>
              <a:rPr lang="en-US" baseline="0" dirty="0" smtClean="0"/>
              <a:t>The images should be self explanatory, what went wrong (if you create a reconstruction please ensure you do not put people at risk) and below how it should be done.   </a:t>
            </a:r>
            <a:endParaRPr lang="en-US" dirty="0" smtClean="0"/>
          </a:p>
        </p:txBody>
      </p:sp>
      <p:sp>
        <p:nvSpPr>
          <p:cNvPr id="51204"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D5138CA7-92E6-41FD-A1B7-5ABDE6F1771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1</a:t>
            </a:fld>
            <a:endPar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17548800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smtClean="0"/>
              <a:t>Ensure all dates and titles are input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Imagine you have to audit other companies to see if they could have the same issues.</a:t>
            </a:r>
          </a:p>
          <a:p>
            <a:endParaRPr lang="en-US" dirty="0" smtClean="0">
              <a:solidFill>
                <a:srgbClr val="0033CC"/>
              </a:solidFill>
              <a:latin typeface="Arial" charset="0"/>
              <a:cs typeface="Arial" charset="0"/>
              <a:sym typeface="Wingdings" pitchFamily="2" charset="2"/>
            </a:endParaRPr>
          </a:p>
          <a:p>
            <a:r>
              <a:rPr lang="en-US" dirty="0" smtClean="0">
                <a:solidFill>
                  <a:srgbClr val="0033CC"/>
                </a:solidFill>
                <a:latin typeface="Arial" charset="0"/>
                <a:cs typeface="Arial" charset="0"/>
                <a:sym typeface="Wingdings" pitchFamily="2" charset="2"/>
              </a:rPr>
              <a:t>These questions should start</a:t>
            </a:r>
            <a:r>
              <a:rPr lang="en-US" baseline="0" dirty="0" smtClean="0">
                <a:solidFill>
                  <a:srgbClr val="0033CC"/>
                </a:solidFill>
                <a:latin typeface="Arial" charset="0"/>
                <a:cs typeface="Arial" charset="0"/>
                <a:sym typeface="Wingdings" pitchFamily="2" charset="2"/>
              </a:rPr>
              <a:t> with: Do you ensure…………………?</a:t>
            </a:r>
            <a:endParaRPr lang="en-US" dirty="0" smtClean="0">
              <a:latin typeface="Arial" charset="0"/>
              <a:cs typeface="Arial" charset="0"/>
            </a:endParaRPr>
          </a:p>
        </p:txBody>
      </p:sp>
      <p:sp>
        <p:nvSpPr>
          <p:cNvPr id="52228" name="Slide Number Placeholder 3"/>
          <p:cNvSpPr>
            <a:spLocks noGrp="1"/>
          </p:cNvSpPr>
          <p:nvPr>
            <p:ph type="sldNum" sz="quarter" idx="5"/>
          </p:nvPr>
        </p:nvSpPr>
        <p:spPr>
          <a:noFill/>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E6B2BACC-5893-4478-93DA-688A131F8366}"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22519108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986555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2325773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1304858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4803201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2889669762"/>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Lst>
  <p:hf sldNum="0" hd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0" y="685800"/>
            <a:ext cx="5486400" cy="3716402"/>
          </a:xfrm>
          <a:prstGeom prst="rect">
            <a:avLst/>
          </a:prstGeom>
          <a:noFill/>
          <a:ln w="19050">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 </a:t>
            </a:r>
            <a:r>
              <a:rPr kumimoji="0" lang="en-GB" sz="1200" b="1" i="0" u="none" strike="noStrike" kern="1200" cap="none" spc="0" normalizeH="0" baseline="0" noProof="0" dirty="0" smtClean="0">
                <a:ln>
                  <a:noFill/>
                </a:ln>
                <a:solidFill>
                  <a:srgbClr val="333399"/>
                </a:solidFill>
                <a:effectLst/>
                <a:uLnTx/>
                <a:uFillTx/>
                <a:latin typeface="Tahoma" pitchFamily="34" charset="0"/>
                <a:ea typeface="+mn-ea"/>
                <a:cs typeface="+mn-cs"/>
              </a:rPr>
              <a:t>04.08.2018</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                      Incident title: HiPo</a:t>
            </a:r>
            <a:endPar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3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What happened?</a:t>
            </a:r>
            <a:endParaRPr kumimoji="0" lang="en-US" sz="1600" b="0" i="0" u="none" strike="noStrike" kern="1200" cap="none" spc="0" normalizeH="0" baseline="0" noProof="0" dirty="0">
              <a:ln>
                <a:noFill/>
              </a:ln>
              <a:solidFill>
                <a:srgbClr val="FF0000"/>
              </a:solidFill>
              <a:effectLst/>
              <a:uLnTx/>
              <a:uFillTx/>
              <a:latin typeface="Tahoma" pitchFamily="34" charset="0"/>
              <a:ea typeface="+mn-ea"/>
              <a:cs typeface="+mn-cs"/>
            </a:endParaRP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At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approximately 10:00 am on 4th of August, Drilling top hole (12.25” ) was in progress. and crew  members started picking the third Drill Collar from the catwalk  for placing it in to the mouse hole by using the Rig winch (5T). When the Drill collar was half way in to the mouse hole, the winch line got parted  resulting the drill collar to drop in side the mouse hole approximately  4 meters along with the parted winch line  on the rig floor.</a:t>
            </a:r>
          </a:p>
          <a:p>
            <a:pPr marL="0" marR="0" lvl="0" indent="0" algn="just" defTabSz="914400" rtl="0" eaLnBrk="0" fontAlgn="base" latinLnBrk="0" hangingPunct="0">
              <a:lnSpc>
                <a:spcPct val="100000"/>
              </a:lnSpc>
              <a:spcBef>
                <a:spcPct val="0"/>
              </a:spcBef>
              <a:spcAft>
                <a:spcPct val="0"/>
              </a:spcAft>
              <a:buClrTx/>
              <a:buSzTx/>
              <a:buFontTx/>
              <a:buNone/>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There was no personal injury.</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US" sz="1600" b="1" i="0" u="none" strike="noStrike" kern="1200" cap="none" spc="0" normalizeH="0" baseline="0" noProof="0" dirty="0" smtClean="0">
                <a:ln>
                  <a:noFill/>
                </a:ln>
                <a:solidFill>
                  <a:srgbClr val="333399"/>
                </a:solidFill>
                <a:effectLst/>
                <a:uLnTx/>
                <a:uFillTx/>
                <a:latin typeface="Tahoma" pitchFamily="34" charset="0"/>
                <a:ea typeface="+mn-ea"/>
                <a:cs typeface="+mn-cs"/>
              </a:rPr>
              <a:t>Your </a:t>
            </a:r>
            <a:r>
              <a:rPr kumimoji="0" lang="en-US" sz="1600" b="1" i="0" u="none" strike="noStrike" kern="1200" cap="none" spc="0" normalizeH="0" baseline="0" noProof="0" dirty="0">
                <a:ln>
                  <a:noFill/>
                </a:ln>
                <a:solidFill>
                  <a:srgbClr val="333399"/>
                </a:solidFill>
                <a:effectLst/>
                <a:uLnTx/>
                <a:uFillTx/>
                <a:latin typeface="Tahoma" pitchFamily="34" charset="0"/>
                <a:ea typeface="+mn-ea"/>
                <a:cs typeface="+mn-cs"/>
              </a:rPr>
              <a:t>learning from this incident..</a:t>
            </a:r>
          </a:p>
          <a:p>
            <a:pPr marL="114300" marR="0" lvl="0" indent="-114300" algn="just" defTabSz="914400" rtl="0" eaLnBrk="0" fontAlgn="base" latinLnBrk="0" hangingPunct="0">
              <a:lnSpc>
                <a:spcPct val="100000"/>
              </a:lnSpc>
              <a:spcBef>
                <a:spcPct val="0"/>
              </a:spcBef>
              <a:spcAft>
                <a:spcPct val="0"/>
              </a:spcAft>
              <a:buClrTx/>
              <a:buSzTx/>
              <a:buFontTx/>
              <a:buNone/>
              <a:tabLst/>
              <a:defRPr/>
            </a:pP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Ensure guide arm / similar arrangement is provided to prevent winch lines rubbing on any </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equipment.</a:t>
            </a:r>
            <a:endPar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endParaRP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Keep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clear from the mouse hole  area once the pipe is guided in.</a:t>
            </a: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Always watch the winch line when the load is being attached.</a:t>
            </a: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Always perform inspection on the lifting equipment, during 6 monthly inspection even if it new</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a:t>
            </a: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Always ensure </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lifting gears inspected before use.  </a:t>
            </a:r>
          </a:p>
          <a:p>
            <a:pPr marL="228600" marR="0" lvl="0" indent="-228600" algn="l" defTabSz="914400" rtl="0" eaLnBrk="0" fontAlgn="base" latinLnBrk="0" hangingPunct="0">
              <a:lnSpc>
                <a:spcPct val="100000"/>
              </a:lnSpc>
              <a:spcBef>
                <a:spcPct val="0"/>
              </a:spcBef>
              <a:spcAft>
                <a:spcPct val="0"/>
              </a:spcAft>
              <a:buClrTx/>
              <a:buSzTx/>
              <a:buFont typeface="Wingdings" pitchFamily="2" charset="2"/>
              <a:buChar char="Ø"/>
              <a:tabLst/>
              <a:defRPr/>
            </a:pP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Always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ensure all </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winch lines </a:t>
            </a:r>
            <a:r>
              <a:rPr kumimoji="0" lang="en-US" sz="1050" b="0" i="0" u="none" strike="noStrike" kern="1200" cap="none" spc="0" normalizeH="0" baseline="0" noProof="0" dirty="0">
                <a:ln>
                  <a:noFill/>
                </a:ln>
                <a:solidFill>
                  <a:srgbClr val="000000"/>
                </a:solidFill>
                <a:effectLst/>
                <a:uLnTx/>
                <a:uFillTx/>
                <a:latin typeface="Arial" pitchFamily="34" charset="0"/>
                <a:ea typeface="+mn-ea"/>
                <a:cs typeface="+mn-cs"/>
              </a:rPr>
              <a:t>are included in the lifting register and third party inspection is </a:t>
            </a:r>
            <a:r>
              <a:rPr kumimoji="0" lang="en-US" sz="1050" b="0" i="0" u="none" strike="noStrike" kern="1200" cap="none" spc="0" normalizeH="0" baseline="0" noProof="0" dirty="0" smtClean="0">
                <a:ln>
                  <a:noFill/>
                </a:ln>
                <a:solidFill>
                  <a:srgbClr val="000000"/>
                </a:solidFill>
                <a:effectLst/>
                <a:uLnTx/>
                <a:uFillTx/>
                <a:latin typeface="Arial" pitchFamily="34" charset="0"/>
                <a:ea typeface="+mn-ea"/>
                <a:cs typeface="+mn-cs"/>
              </a:rPr>
              <a:t>valid.</a:t>
            </a:r>
            <a:endParaRPr kumimoji="0" lang="en-US" sz="1050" b="0" i="0" u="none" strike="noStrike" kern="1200" cap="none" spc="0" normalizeH="0" baseline="0" noProof="0" dirty="0">
              <a:ln>
                <a:noFill/>
              </a:ln>
              <a:solidFill>
                <a:srgbClr val="000000"/>
              </a:solidFill>
              <a:effectLst/>
              <a:uLnTx/>
              <a:uFillTx/>
              <a:latin typeface="Arial" charset="0"/>
              <a:ea typeface="+mn-ea"/>
              <a:cs typeface="Tahoma" pitchFamily="34"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marL="0" marR="0" lvl="0" indent="0" algn="l" defTabSz="914400" rtl="0" eaLnBrk="0" fontAlgn="base" latinLnBrk="0" hangingPunct="0">
              <a:lnSpc>
                <a:spcPct val="100000"/>
              </a:lnSpc>
              <a:spcBef>
                <a:spcPct val="50000"/>
              </a:spcBef>
              <a:spcAft>
                <a:spcPct val="0"/>
              </a:spcAft>
              <a:buClrTx/>
              <a:buSzTx/>
              <a:buFontTx/>
              <a:buNone/>
              <a:tabLst/>
              <a:defRPr/>
            </a:pPr>
            <a:endParaRPr kumimoji="0" lang="en-GB" sz="6000" b="0" i="0" u="none" strike="noStrike" kern="1200" cap="none" spc="0" normalizeH="0" baseline="0" noProof="0">
              <a:ln>
                <a:noFill/>
              </a:ln>
              <a:solidFill>
                <a:srgbClr val="FF0000"/>
              </a:solidFill>
              <a:effectLst/>
              <a:uLnTx/>
              <a:uFillTx/>
              <a:latin typeface="Times New Roman" pitchFamily="18" charset="0"/>
              <a:ea typeface="+mn-ea"/>
              <a:cs typeface="+mn-cs"/>
              <a:sym typeface="Webdings" pitchFamily="18" charset="2"/>
            </a:endParaRPr>
          </a:p>
        </p:txBody>
      </p:sp>
      <p:sp>
        <p:nvSpPr>
          <p:cNvPr id="26628" name="TextBox 16"/>
          <p:cNvSpPr txBox="1">
            <a:spLocks noChangeArrowheads="1"/>
          </p:cNvSpPr>
          <p:nvPr/>
        </p:nvSpPr>
        <p:spPr bwMode="auto">
          <a:xfrm>
            <a:off x="140330" y="4648200"/>
            <a:ext cx="5181600" cy="1200329"/>
          </a:xfrm>
          <a:prstGeom prst="rect">
            <a:avLst/>
          </a:prstGeom>
          <a:solidFill>
            <a:srgbClr val="0000FF"/>
          </a:solidFill>
          <a:ln w="38100">
            <a:noFill/>
          </a:ln>
        </p:spPr>
        <p:style>
          <a:lnRef idx="0">
            <a:schemeClr val="accent1"/>
          </a:lnRef>
          <a:fillRef idx="3">
            <a:schemeClr val="accent1"/>
          </a:fillRef>
          <a:effectRef idx="3">
            <a:schemeClr val="accent1"/>
          </a:effectRef>
          <a:fontRef idx="minor">
            <a:schemeClr val="lt1"/>
          </a:fontRef>
        </p:style>
        <p:txBody>
          <a:bodyPr wrap="square">
            <a:spAutoFit/>
          </a:bodyPr>
          <a:lstStyle>
            <a:defPPr>
              <a:defRPr lang="en-US"/>
            </a:defPPr>
            <a:lvl1pPr indent="-114300" algn="ctr">
              <a:lnSpc>
                <a:spcPct val="150000"/>
              </a:lnSpc>
              <a:defRPr sz="1600" b="1">
                <a:solidFill>
                  <a:srgbClr val="FFFF00"/>
                </a:solidFill>
                <a:latin typeface="+mj-lt"/>
                <a:cs typeface="Arial" panose="020B0604020202020204" pitchFamily="34"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t>Ensure guide arm / similar arrangement is provided to prevent winch lines rubbing on any equipment.</a:t>
            </a:r>
          </a:p>
          <a:p>
            <a:endParaRPr lang="en-US" dirty="0"/>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PDO Second Alert</a:t>
            </a:r>
          </a:p>
        </p:txBody>
      </p:sp>
      <p:sp>
        <p:nvSpPr>
          <p:cNvPr id="18" name="Text Placeholder 4"/>
          <p:cNvSpPr txBox="1">
            <a:spLocks/>
          </p:cNvSpPr>
          <p:nvPr/>
        </p:nvSpPr>
        <p:spPr>
          <a:xfrm>
            <a:off x="5562600" y="3269821"/>
            <a:ext cx="3872870" cy="495300"/>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Winch line </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rubbing in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monkey-board fingers</a:t>
            </a:r>
            <a:r>
              <a:rPr kumimoji="0" lang="en-GB"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r>
              <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 </a:t>
            </a:r>
          </a:p>
        </p:txBody>
      </p:sp>
      <p:grpSp>
        <p:nvGrpSpPr>
          <p:cNvPr id="26633" name="Group 131"/>
          <p:cNvGrpSpPr>
            <a:grpSpLocks/>
          </p:cNvGrpSpPr>
          <p:nvPr/>
        </p:nvGrpSpPr>
        <p:grpSpPr bwMode="auto">
          <a:xfrm>
            <a:off x="8426450" y="26670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grpSp>
      <p:grpSp>
        <p:nvGrpSpPr>
          <p:cNvPr id="4" name="Group 3"/>
          <p:cNvGrpSpPr/>
          <p:nvPr/>
        </p:nvGrpSpPr>
        <p:grpSpPr>
          <a:xfrm>
            <a:off x="5525615" y="927515"/>
            <a:ext cx="3543299" cy="2322512"/>
            <a:chOff x="5525615" y="927515"/>
            <a:chExt cx="3543299" cy="2322512"/>
          </a:xfrm>
        </p:grpSpPr>
        <p:pic>
          <p:nvPicPr>
            <p:cNvPr id="1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6200000">
              <a:off x="6136008" y="317122"/>
              <a:ext cx="2322512" cy="3543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7" name="Picture 2" descr="Z:\QHSE\GD Incidents\2018\August 2018\DSC05029.JP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7481257" y="927515"/>
              <a:ext cx="1587657" cy="1053685"/>
            </a:xfrm>
            <a:prstGeom prst="rect">
              <a:avLst/>
            </a:prstGeom>
            <a:noFill/>
            <a:ln>
              <a:solidFill>
                <a:srgbClr val="FF0000"/>
              </a:solidFill>
            </a:ln>
            <a:extLst>
              <a:ext uri="{909E8E84-426E-40DD-AFC4-6F175D3DCCD1}">
                <a14:hiddenFill xmlns:a14="http://schemas.microsoft.com/office/drawing/2010/main">
                  <a:solidFill>
                    <a:srgbClr val="FFFFFF"/>
                  </a:solidFill>
                </a14:hiddenFill>
              </a:ext>
            </a:extLst>
          </p:spPr>
        </p:pic>
      </p:grpSp>
      <p:sp>
        <p:nvSpPr>
          <p:cNvPr id="19" name="Text Placeholder 4"/>
          <p:cNvSpPr txBox="1">
            <a:spLocks/>
          </p:cNvSpPr>
          <p:nvPr/>
        </p:nvSpPr>
        <p:spPr>
          <a:xfrm>
            <a:off x="5562599" y="5946518"/>
            <a:ext cx="3530601" cy="378082"/>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kern="1200" cap="none" spc="0" normalizeH="0" baseline="0" noProof="0" dirty="0" smtClean="0">
                <a:ln>
                  <a:noFill/>
                </a:ln>
                <a:solidFill>
                  <a:srgbClr val="000000"/>
                </a:solidFill>
                <a:effectLst/>
                <a:uLnTx/>
                <a:uFillTx/>
                <a:latin typeface="Arial" panose="020B0604020202020204" pitchFamily="34" charset="0"/>
                <a:ea typeface="+mn-ea"/>
                <a:cs typeface="Arial" panose="020B0604020202020204" pitchFamily="34" charset="0"/>
              </a:rPr>
              <a:t>Winch line guide arm </a:t>
            </a:r>
            <a:endParaRPr kumimoji="0" lang="en-US" sz="14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endParaRPr>
          </a:p>
        </p:txBody>
      </p:sp>
      <p:pic>
        <p:nvPicPr>
          <p:cNvPr id="1026"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525615" y="3642944"/>
            <a:ext cx="3404715" cy="22889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634" name="Freeform 132"/>
          <p:cNvSpPr>
            <a:spLocks/>
          </p:cNvSpPr>
          <p:nvPr/>
        </p:nvSpPr>
        <p:spPr bwMode="auto">
          <a:xfrm>
            <a:off x="8516888" y="5346412"/>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
        <p:nvSpPr>
          <p:cNvPr id="2" name="Striped Right Arrow 1"/>
          <p:cNvSpPr/>
          <p:nvPr/>
        </p:nvSpPr>
        <p:spPr bwMode="auto">
          <a:xfrm rot="1851511">
            <a:off x="6248570" y="4278226"/>
            <a:ext cx="838200" cy="344031"/>
          </a:xfrm>
          <a:prstGeom prst="stripedRightArrow">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2400" b="0" i="0" u="none" strike="noStrike" kern="1200" cap="none" spc="0" normalizeH="0" baseline="0" noProof="0" smtClean="0">
              <a:ln>
                <a:noFill/>
              </a:ln>
              <a:solidFill>
                <a:srgbClr val="000000"/>
              </a:solidFill>
              <a:effectLst/>
              <a:uLnTx/>
              <a:uFillTx/>
              <a:latin typeface="Times New Roman" pitchFamily="18" charset="0"/>
              <a:ea typeface="+mn-ea"/>
              <a:cs typeface="+mn-cs"/>
            </a:endParaRPr>
          </a:p>
        </p:txBody>
      </p:sp>
      <p:sp>
        <p:nvSpPr>
          <p:cNvPr id="3" name="TextBox 2"/>
          <p:cNvSpPr txBox="1"/>
          <p:nvPr/>
        </p:nvSpPr>
        <p:spPr>
          <a:xfrm>
            <a:off x="5685516" y="3886199"/>
            <a:ext cx="1489074" cy="461665"/>
          </a:xfrm>
          <a:prstGeom prst="rect">
            <a:avLst/>
          </a:prstGeom>
          <a:noFill/>
          <a:ln>
            <a:noFill/>
          </a:ln>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Winch line guide arm </a:t>
            </a:r>
          </a:p>
        </p:txBody>
      </p:sp>
    </p:spTree>
    <p:extLst>
      <p:ext uri="{BB962C8B-B14F-4D97-AF65-F5344CB8AC3E}">
        <p14:creationId xmlns:p14="http://schemas.microsoft.com/office/powerpoint/2010/main" val="1707090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515350" cy="4524315"/>
          </a:xfrm>
          <a:prstGeom prst="rect">
            <a:avLst/>
          </a:prstGeom>
          <a:noFill/>
          <a:ln w="19050">
            <a:noFill/>
            <a:miter lim="800000"/>
            <a:headEnd/>
            <a:tailEnd/>
          </a:ln>
        </p:spPr>
        <p:txBody>
          <a:bodyPr wrap="square">
            <a:spAutoFit/>
          </a:bodyPr>
          <a:lstStyle/>
          <a:p>
            <a:pPr marL="0" marR="0" lvl="0" indent="0" algn="just" defTabSz="914400" rtl="0" eaLnBrk="1" fontAlgn="base" latinLnBrk="0" hangingPunct="1">
              <a:lnSpc>
                <a:spcPct val="100000"/>
              </a:lnSpc>
              <a:spcBef>
                <a:spcPct val="5000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173038" marR="0" lvl="0" indent="-173038" algn="l" defTabSz="914400" rtl="0" eaLnBrk="1" fontAlgn="base" latinLnBrk="0" hangingPunct="1">
              <a:lnSpc>
                <a:spcPct val="100000"/>
              </a:lnSpc>
              <a:spcBef>
                <a:spcPct val="0"/>
              </a:spcBef>
              <a:spcAft>
                <a:spcPct val="0"/>
              </a:spcAft>
              <a:buClrTx/>
              <a:buSzTx/>
              <a:buFontTx/>
              <a:buNone/>
              <a:tabLst/>
              <a:defRPr/>
            </a:pPr>
            <a:endParaRPr kumimoji="0" lang="en-US" sz="600" b="0" i="0" u="none" strike="noStrike" kern="1200" cap="none" spc="0" normalizeH="0" baseline="0" noProof="0" dirty="0">
              <a:ln>
                <a:noFill/>
              </a:ln>
              <a:solidFill>
                <a:srgbClr val="000000"/>
              </a:solidFill>
              <a:effectLst/>
              <a:uLnTx/>
              <a:uFillTx/>
              <a:latin typeface="Arial" charset="0"/>
              <a:ea typeface="+mn-ea"/>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As a learning from this incident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and to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ensure continual improvement all </a:t>
            </a:r>
            <a:r>
              <a:rPr kumimoji="0" lang="en-US" sz="1600" b="1" i="0" u="none" strike="noStrike" kern="1200" cap="none" spc="0" normalizeH="0" baseline="0" noProof="0" dirty="0" smtClean="0">
                <a:ln>
                  <a:noFill/>
                </a:ln>
                <a:solidFill>
                  <a:srgbClr val="FF0000"/>
                </a:solidFill>
                <a:effectLst/>
                <a:uLnTx/>
                <a:uFillTx/>
                <a:latin typeface="Tahoma" pitchFamily="34" charset="0"/>
                <a:ea typeface="+mn-ea"/>
                <a:cs typeface="+mn-cs"/>
              </a:rPr>
              <a:t>contract managers </a:t>
            </a:r>
            <a:r>
              <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rPr>
              <a:t>must review their HSE HEMP against the questions asked below        </a:t>
            </a: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FF0000"/>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Tahoma" pitchFamily="34" charset="0"/>
                <a:ea typeface="+mn-ea"/>
                <a:cs typeface="+mn-cs"/>
              </a:rPr>
              <a:t>Confirm the following:</a:t>
            </a:r>
            <a:endParaRPr kumimoji="0" lang="en-US" sz="1600" b="0" i="0" u="none" strike="noStrike" kern="1200" cap="none" spc="0" normalizeH="0" baseline="0" noProof="0" dirty="0">
              <a:ln>
                <a:noFill/>
              </a:ln>
              <a:solidFill>
                <a:srgbClr val="0000FF"/>
              </a:solidFill>
              <a:effectLst/>
              <a:uLnTx/>
              <a:uFillTx/>
              <a:latin typeface="Tahoma" pitchFamily="34"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a:ln>
                <a:noFill/>
              </a:ln>
              <a:solidFill>
                <a:srgbClr val="0070C0"/>
              </a:solidFill>
              <a:effectLst/>
              <a:uLnTx/>
              <a:uFillTx/>
              <a:latin typeface="Arial" charset="0"/>
              <a:ea typeface="+mn-ea"/>
              <a:cs typeface="+mn-cs"/>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642BA"/>
                </a:solidFill>
                <a:effectLst/>
                <a:uLnTx/>
                <a:uFillTx/>
                <a:latin typeface="Calibri" panose="020F0502020204030204" pitchFamily="34" charset="0"/>
                <a:ea typeface="+mn-ea"/>
                <a:cs typeface="+mn-cs"/>
                <a:sym typeface="Wingdings" pitchFamily="2" charset="2"/>
              </a:rPr>
              <a:t>Do you ensure the necessary arrangements are done to prevent winch line entanglements?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642BA"/>
                </a:solidFill>
                <a:effectLst/>
                <a:uLnTx/>
                <a:uFillTx/>
                <a:latin typeface="Calibri" panose="020F0502020204030204" pitchFamily="34" charset="0"/>
                <a:ea typeface="+mn-ea"/>
                <a:cs typeface="+mn-cs"/>
                <a:sym typeface="Wingdings" pitchFamily="2" charset="2"/>
              </a:rPr>
              <a:t>Do you ensure the learning from incidents related to engineering control are implemented?</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642BA"/>
                </a:solidFill>
                <a:effectLst/>
                <a:uLnTx/>
                <a:uFillTx/>
                <a:latin typeface="Calibri" panose="020F0502020204030204" pitchFamily="34" charset="0"/>
                <a:ea typeface="+mn-ea"/>
                <a:cs typeface="+mn-cs"/>
                <a:sym typeface="Wingdings" pitchFamily="2" charset="2"/>
              </a:rPr>
              <a:t>Do you ensure the  quality of the HSE inspections / Audits?</a:t>
            </a: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r>
              <a:rPr kumimoji="0" lang="en-US" sz="1400" b="0" i="0" u="none" strike="noStrike" kern="1200" cap="none" spc="0" normalizeH="0" baseline="0" noProof="0" dirty="0">
                <a:ln>
                  <a:noFill/>
                </a:ln>
                <a:solidFill>
                  <a:srgbClr val="0642BA"/>
                </a:solidFill>
                <a:effectLst/>
                <a:uLnTx/>
                <a:uFillTx/>
                <a:latin typeface="Calibri" panose="020F0502020204030204" pitchFamily="34" charset="0"/>
                <a:ea typeface="+mn-ea"/>
                <a:cs typeface="+mn-cs"/>
                <a:sym typeface="Wingdings" pitchFamily="2" charset="2"/>
              </a:rPr>
              <a:t>Do you ensure site leaders competency on critical aspects? </a:t>
            </a:r>
            <a:endParaRPr kumimoji="0" lang="en-US" sz="1400" b="0" i="0" u="none" strike="noStrike" kern="1200" cap="none" spc="0" normalizeH="0" baseline="0" noProof="0" dirty="0" smtClean="0">
              <a:ln>
                <a:noFill/>
              </a:ln>
              <a:solidFill>
                <a:srgbClr val="0642BA"/>
              </a:solidFill>
              <a:effectLst/>
              <a:uLnTx/>
              <a:uFillTx/>
              <a:latin typeface="Calibri" panose="020F0502020204030204" pitchFamily="34" charset="0"/>
              <a:ea typeface="+mn-ea"/>
              <a:cs typeface="+mn-cs"/>
              <a:sym typeface="Wingdings" pitchFamily="2" charset="2"/>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dirty="0" smtClean="0">
              <a:ln>
                <a:noFill/>
              </a:ln>
              <a:solidFill>
                <a:srgbClr val="0033CC"/>
              </a:solidFill>
              <a:effectLst/>
              <a:uLnTx/>
              <a:uFillTx/>
              <a:latin typeface="Calibri" panose="020F0502020204030204" pitchFamily="34" charset="0"/>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defRPr/>
            </a:pPr>
            <a:endParaRPr kumimoji="0" lang="en-US" sz="1400" b="0" i="0"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endPar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endParaRPr>
          </a:p>
          <a:p>
            <a:pPr marL="342900" marR="0" lvl="0" indent="-342900" algn="l" defTabSz="914400" rtl="0" eaLnBrk="1" fontAlgn="base" latinLnBrk="0" hangingPunct="1">
              <a:lnSpc>
                <a:spcPct val="100000"/>
              </a:lnSpc>
              <a:spcBef>
                <a:spcPct val="0"/>
              </a:spcBef>
              <a:spcAft>
                <a:spcPct val="0"/>
              </a:spcAft>
              <a:buClrTx/>
              <a:buSzTx/>
              <a:buFontTx/>
              <a:buNone/>
              <a:tabLst/>
              <a:defRPr/>
            </a:pPr>
            <a:r>
              <a:rPr kumimoji="0" lang="en-US" sz="1000" b="0" i="1" u="none" strike="noStrike" kern="1200" cap="none" spc="0" normalizeH="0" baseline="0" noProof="0" dirty="0" smtClean="0">
                <a:ln>
                  <a:noFill/>
                </a:ln>
                <a:solidFill>
                  <a:srgbClr val="0033CC"/>
                </a:solidFill>
                <a:effectLst/>
                <a:uLnTx/>
                <a:uFillTx/>
                <a:latin typeface="Arial"/>
                <a:ea typeface="+mn-ea"/>
                <a:cs typeface="+mn-cs"/>
                <a:sym typeface="Wingdings" pitchFamily="2" charset="2"/>
              </a:rPr>
              <a:t>* If the answer is NO to any of the above questions please ensure you take action to correct this finding. </a:t>
            </a:r>
            <a:endParaRPr kumimoji="0" lang="en-US" sz="1000" b="0" i="1" u="none" strike="noStrike" kern="1200" cap="none" spc="0" normalizeH="0" baseline="0" noProof="0" dirty="0">
              <a:ln>
                <a:noFill/>
              </a:ln>
              <a:solidFill>
                <a:srgbClr val="0033CC"/>
              </a:solidFill>
              <a:effectLst/>
              <a:uLnTx/>
              <a:uFillTx/>
              <a:latin typeface="Arial"/>
              <a:ea typeface="+mn-ea"/>
              <a:cs typeface="+mn-cs"/>
              <a:sym typeface="Wingdings" pitchFamily="2" charset="2"/>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GB" sz="2000" b="0" i="0" u="none" strike="noStrike" kern="1200" cap="none" spc="0" normalizeH="0" baseline="0" noProof="0">
                <a:ln>
                  <a:noFill/>
                </a:ln>
                <a:solidFill>
                  <a:srgbClr val="000000"/>
                </a:solidFill>
                <a:effectLst/>
                <a:uLnTx/>
                <a:uFillTx/>
                <a:latin typeface="Arial" charset="0"/>
                <a:ea typeface="+mn-ea"/>
                <a:cs typeface="+mn-cs"/>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GB" sz="3600" b="1" i="0" u="none" strike="noStrike" kern="1200" cap="none" spc="0" normalizeH="0" baseline="0" noProof="0" dirty="0">
                  <a:ln>
                    <a:noFill/>
                  </a:ln>
                  <a:solidFill>
                    <a:srgbClr val="000000"/>
                  </a:solidFill>
                  <a:effectLst/>
                  <a:uLnTx/>
                  <a:uFillTx/>
                  <a:latin typeface="Arial"/>
                  <a:ea typeface="+mn-ea"/>
                  <a:cs typeface="+mn-cs"/>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marL="0" marR="0" lvl="0" indent="0" algn="ctr" defTabSz="914400" rtl="0" eaLnBrk="0" fontAlgn="base" latinLnBrk="0" hangingPunct="0">
                <a:lnSpc>
                  <a:spcPct val="100000"/>
                </a:lnSpc>
                <a:spcBef>
                  <a:spcPct val="10000"/>
                </a:spcBef>
                <a:spcAft>
                  <a:spcPct val="0"/>
                </a:spcAft>
                <a:buClrTx/>
                <a:buSzTx/>
                <a:buFontTx/>
                <a:buNone/>
                <a:tabLst/>
                <a:defRPr/>
              </a:pPr>
              <a:endParaRPr kumimoji="0" lang="en-GB" sz="1200" b="1" i="0" u="none" strike="noStrike" kern="1200" cap="none" spc="0" normalizeH="0" baseline="0" noProof="0">
                <a:ln>
                  <a:noFill/>
                </a:ln>
                <a:solidFill>
                  <a:srgbClr val="000000"/>
                </a:solidFill>
                <a:effectLst/>
                <a:uLnTx/>
                <a:uFillTx/>
                <a:latin typeface="Arial" charset="0"/>
                <a:ea typeface="+mn-ea"/>
                <a:cs typeface="+mn-cs"/>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3600" b="0" i="0" u="none" strike="noStrike" kern="10" cap="none" spc="0" normalizeH="0" baseline="0" noProof="0">
                <a:ln w="9525">
                  <a:solidFill>
                    <a:srgbClr val="000000"/>
                  </a:solidFill>
                  <a:round/>
                  <a:headEnd/>
                  <a:tailEnd/>
                </a:ln>
                <a:solidFill>
                  <a:srgbClr val="000000"/>
                </a:solidFill>
                <a:effectLst/>
                <a:uLnTx/>
                <a:uFillTx/>
                <a:latin typeface="Arial"/>
                <a:ea typeface="+mn-ea"/>
                <a:cs typeface="Arial"/>
              </a:endParaRPr>
            </a:p>
          </p:txBody>
        </p:sp>
      </p:grpSp>
      <p:sp>
        <p:nvSpPr>
          <p:cNvPr id="27653" name="Rectangle 8"/>
          <p:cNvSpPr>
            <a:spLocks noChangeArrowheads="1"/>
          </p:cNvSpPr>
          <p:nvPr/>
        </p:nvSpPr>
        <p:spPr bwMode="auto">
          <a:xfrm>
            <a:off x="243476" y="820389"/>
            <a:ext cx="5014324" cy="276999"/>
          </a:xfrm>
          <a:prstGeom prst="rect">
            <a:avLst/>
          </a:prstGeom>
          <a:noFill/>
          <a:ln w="9525">
            <a:noFill/>
            <a:miter lim="800000"/>
            <a:headEnd/>
            <a:tailEnd/>
          </a:ln>
        </p:spPr>
        <p:txBody>
          <a:bodyPr wrap="square">
            <a:spAutoFit/>
          </a:bodyPr>
          <a:lstStyle/>
          <a:p>
            <a:pPr marL="114300" marR="0" lvl="0" indent="-114300" algn="just" defTabSz="914400" rtl="0" eaLnBrk="0" fontAlgn="base" latinLnBrk="0" hangingPunct="0">
              <a:lnSpc>
                <a:spcPct val="100000"/>
              </a:lnSpc>
              <a:spcBef>
                <a:spcPct val="0"/>
              </a:spcBef>
              <a:spcAft>
                <a:spcPct val="0"/>
              </a:spcAft>
              <a:buClrTx/>
              <a:buSzTx/>
              <a:buFontTx/>
              <a:buNone/>
              <a:tabLst/>
              <a:defRPr/>
            </a:pPr>
            <a:r>
              <a:rPr kumimoji="0" lang="en-GB" sz="1200" b="1" i="0" u="none" strike="noStrike" kern="1200" cap="none" spc="0" normalizeH="0" baseline="0" noProof="0" dirty="0">
                <a:ln>
                  <a:noFill/>
                </a:ln>
                <a:solidFill>
                  <a:srgbClr val="333399"/>
                </a:solidFill>
                <a:effectLst/>
                <a:uLnTx/>
                <a:uFillTx/>
                <a:latin typeface="Tahoma" pitchFamily="34" charset="0"/>
                <a:ea typeface="+mn-ea"/>
                <a:cs typeface="+mn-cs"/>
              </a:rPr>
              <a:t>Date:</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 </a:t>
            </a:r>
            <a:r>
              <a:rPr kumimoji="0" lang="en-GB" sz="1200" b="1" i="0" u="none" strike="noStrike" kern="1200" cap="none" spc="0" normalizeH="0" baseline="0" noProof="0" dirty="0" smtClean="0">
                <a:ln>
                  <a:noFill/>
                </a:ln>
                <a:solidFill>
                  <a:srgbClr val="333399"/>
                </a:solidFill>
                <a:effectLst/>
                <a:uLnTx/>
                <a:uFillTx/>
                <a:latin typeface="Tahoma" pitchFamily="34" charset="0"/>
                <a:ea typeface="+mn-ea"/>
                <a:cs typeface="+mn-cs"/>
              </a:rPr>
              <a:t>04.08.2018</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                             </a:t>
            </a:r>
            <a:r>
              <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rPr>
              <a:t>Incident </a:t>
            </a:r>
            <a:r>
              <a:rPr kumimoji="0" lang="en-US" sz="1200" b="1" i="0" u="none" strike="noStrike" kern="1200" cap="none" spc="0" normalizeH="0" baseline="0" noProof="0" dirty="0" smtClean="0">
                <a:ln>
                  <a:noFill/>
                </a:ln>
                <a:solidFill>
                  <a:srgbClr val="333399"/>
                </a:solidFill>
                <a:effectLst/>
                <a:uLnTx/>
                <a:uFillTx/>
                <a:latin typeface="Tahoma" pitchFamily="34" charset="0"/>
                <a:ea typeface="+mn-ea"/>
                <a:cs typeface="+mn-cs"/>
              </a:rPr>
              <a:t>title: HiPo</a:t>
            </a:r>
            <a:endParaRPr kumimoji="0" lang="en-US" sz="1200" b="1" i="0" u="none" strike="noStrike" kern="1200" cap="none" spc="0" normalizeH="0" baseline="0" noProof="0" dirty="0">
              <a:ln>
                <a:noFill/>
              </a:ln>
              <a:solidFill>
                <a:srgbClr val="333399"/>
              </a:solidFill>
              <a:effectLst/>
              <a:uLnTx/>
              <a:uFillTx/>
              <a:latin typeface="Tahoma" pitchFamily="34" charset="0"/>
              <a:ea typeface="+mn-ea"/>
              <a:cs typeface="+mn-cs"/>
            </a:endParaRPr>
          </a:p>
        </p:txBody>
      </p:sp>
      <p:sp>
        <p:nvSpPr>
          <p:cNvPr id="10" name="Footer Placeholder 9"/>
          <p:cNvSpPr>
            <a:spLocks noGrp="1"/>
          </p:cNvSpPr>
          <p:nvPr>
            <p:ph type="ftr" sz="quarter" idx="11"/>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1400" b="0" i="0" u="none" strike="noStrike" kern="1200" cap="none" spc="0" normalizeH="0" baseline="0" noProof="0" smtClean="0">
                <a:ln>
                  <a:noFill/>
                </a:ln>
                <a:solidFill>
                  <a:srgbClr val="000000"/>
                </a:solidFill>
                <a:effectLst/>
                <a:uLnTx/>
                <a:uFillTx/>
                <a:latin typeface="Times New Roman" pitchFamily="18" charset="0"/>
                <a:ea typeface="+mn-ea"/>
                <a:cs typeface="+mn-cs"/>
              </a:rPr>
              <a:t>Confidential - Not to be shared outside of PDO/PDO contractors </a:t>
            </a:r>
            <a:endParaRPr kumimoji="0" lang="en-US" sz="1400" b="0" i="0" u="none" strike="noStrike" kern="1200" cap="none" spc="0" normalizeH="0" baseline="0" noProof="0">
              <a:ln>
                <a:noFill/>
              </a:ln>
              <a:solidFill>
                <a:srgbClr val="000000"/>
              </a:solidFill>
              <a:effectLst/>
              <a:uLnTx/>
              <a:uFillTx/>
              <a:latin typeface="Times New Roman" pitchFamily="18" charset="0"/>
              <a:ea typeface="+mn-ea"/>
              <a:cs typeface="+mn-cs"/>
            </a:endParaRPr>
          </a:p>
        </p:txBody>
      </p:sp>
    </p:spTree>
    <p:extLst>
      <p:ext uri="{BB962C8B-B14F-4D97-AF65-F5344CB8AC3E}">
        <p14:creationId xmlns:p14="http://schemas.microsoft.com/office/powerpoint/2010/main" val="486970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92091</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F83CB71A-F62D-4A93-980D-D95233D65834}"/>
</file>

<file path=customXml/itemProps2.xml><?xml version="1.0" encoding="utf-8"?>
<ds:datastoreItem xmlns:ds="http://schemas.openxmlformats.org/officeDocument/2006/customXml" ds:itemID="{772D8DCE-CBB4-4AA4-BA9C-F9F5D0CA80F9}"/>
</file>

<file path=customXml/itemProps3.xml><?xml version="1.0" encoding="utf-8"?>
<ds:datastoreItem xmlns:ds="http://schemas.openxmlformats.org/officeDocument/2006/customXml" ds:itemID="{0CF1D87A-9F1A-422F-BC60-F610BB8957B1}"/>
</file>

<file path=docProps/app.xml><?xml version="1.0" encoding="utf-8"?>
<Properties xmlns="http://schemas.openxmlformats.org/officeDocument/2006/extended-properties" xmlns:vt="http://schemas.openxmlformats.org/officeDocument/2006/docPropsVTypes">
  <TotalTime>106</TotalTime>
  <Words>561</Words>
  <Application>Microsoft Office PowerPoint</Application>
  <PresentationFormat>On-screen Show (4:3)</PresentationFormat>
  <Paragraphs>63</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39</cp:revision>
  <dcterms:created xsi:type="dcterms:W3CDTF">2016-03-28T05:48:29Z</dcterms:created>
  <dcterms:modified xsi:type="dcterms:W3CDTF">2019-02-25T03:33:05Z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