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
  </p:notesMasterIdLst>
  <p:sldIdLst>
    <p:sldId id="307" r:id="rId2"/>
    <p:sldId id="30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5138CA7-92E6-41FD-A1B7-5ABDE6F17714}"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754880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6B2BACC-5893-4478-93DA-688A131F836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251910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986555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325773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130485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24803201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88966976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0" y="685800"/>
            <a:ext cx="5486400" cy="3716402"/>
          </a:xfrm>
          <a:prstGeom prst="rect">
            <a:avLst/>
          </a:prstGeom>
          <a:noFill/>
          <a:ln w="19050">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200" b="1" i="0" u="none" strike="noStrike" kern="1200" cap="none" spc="0" normalizeH="0" baseline="0" noProof="0" dirty="0">
                <a:ln>
                  <a:noFill/>
                </a:ln>
                <a:solidFill>
                  <a:srgbClr val="333399"/>
                </a:solidFill>
                <a:effectLst/>
                <a:uLnTx/>
                <a:uFillTx/>
                <a:latin typeface="Tahoma" pitchFamily="34" charset="0"/>
                <a:ea typeface="+mn-ea"/>
                <a:cs typeface="+mn-cs"/>
              </a:rPr>
              <a:t>Date: </a:t>
            </a:r>
            <a:r>
              <a:rPr kumimoji="0" lang="en-GB" sz="1200" b="1" i="0" u="none" strike="noStrike" kern="1200" cap="none" spc="0" normalizeH="0" baseline="0" noProof="0" dirty="0" smtClean="0">
                <a:ln>
                  <a:noFill/>
                </a:ln>
                <a:solidFill>
                  <a:srgbClr val="333399"/>
                </a:solidFill>
                <a:effectLst/>
                <a:uLnTx/>
                <a:uFillTx/>
                <a:latin typeface="Tahoma" pitchFamily="34" charset="0"/>
                <a:ea typeface="+mn-ea"/>
                <a:cs typeface="+mn-cs"/>
              </a:rPr>
              <a:t>04.08.2018</a:t>
            </a:r>
            <a:r>
              <a:rPr kumimoji="0" lang="en-US" sz="1200" b="1" i="0" u="none" strike="noStrike" kern="1200" cap="none" spc="0" normalizeH="0" baseline="0" noProof="0" dirty="0" smtClean="0">
                <a:ln>
                  <a:noFill/>
                </a:ln>
                <a:solidFill>
                  <a:srgbClr val="333399"/>
                </a:solidFill>
                <a:effectLst/>
                <a:uLnTx/>
                <a:uFillTx/>
                <a:latin typeface="Tahoma" pitchFamily="34" charset="0"/>
                <a:ea typeface="+mn-ea"/>
                <a:cs typeface="+mn-cs"/>
              </a:rPr>
              <a:t>                      Incident title: HiPo</a:t>
            </a:r>
            <a:endPar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3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What happened?</a:t>
            </a:r>
            <a:endParaRPr kumimoji="0" lang="en-US" sz="1600" b="0" i="0" u="none" strike="noStrike" kern="1200" cap="none" spc="0" normalizeH="0" baseline="0" noProof="0" dirty="0">
              <a:ln>
                <a:noFill/>
              </a:ln>
              <a:solidFill>
                <a:srgbClr val="FF0000"/>
              </a:solidFill>
              <a:effectLst/>
              <a:uLnTx/>
              <a:uFillTx/>
              <a:latin typeface="Tahoma" pitchFamily="34" charset="0"/>
              <a:ea typeface="+mn-ea"/>
              <a:cs typeface="+mn-cs"/>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US" sz="1050" b="0" i="0" u="none" strike="noStrike" kern="1200" cap="none" spc="0" normalizeH="0" baseline="0" noProof="0" dirty="0" smtClean="0">
                <a:ln>
                  <a:noFill/>
                </a:ln>
                <a:solidFill>
                  <a:srgbClr val="000000"/>
                </a:solidFill>
                <a:effectLst/>
                <a:uLnTx/>
                <a:uFillTx/>
                <a:latin typeface="Arial" pitchFamily="34" charset="0"/>
                <a:ea typeface="+mn-ea"/>
                <a:cs typeface="+mn-cs"/>
              </a:rPr>
              <a:t>At </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rPr>
              <a:t>approximately 10:00 am on 4th of August, Drilling top hole (12.25” ) was in progress. and crew  members started picking the third Drill Collar from the catwalk  for placing it in to the mouse hole by using the Rig winch (5T). When the Drill collar was half way in to the mouse hole, the winch line got parted  resulting the drill collar to drop in side the mouse hole approximately  4 meters along with the parted winch line  on the rig floor.</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rPr>
              <a:t>There was no personal injury.</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endParaRPr>
          </a:p>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dirty="0" smtClean="0">
                <a:ln>
                  <a:noFill/>
                </a:ln>
                <a:solidFill>
                  <a:srgbClr val="333399"/>
                </a:solidFill>
                <a:effectLst/>
                <a:uLnTx/>
                <a:uFillTx/>
                <a:latin typeface="Tahoma" pitchFamily="34" charset="0"/>
                <a:ea typeface="+mn-ea"/>
                <a:cs typeface="+mn-cs"/>
              </a:rPr>
              <a:t>Your </a:t>
            </a:r>
            <a:r>
              <a:rPr kumimoji="0" lang="en-US" sz="1600" b="1" i="0" u="none" strike="noStrike" kern="1200" cap="none" spc="0" normalizeH="0" baseline="0" noProof="0" dirty="0">
                <a:ln>
                  <a:noFill/>
                </a:ln>
                <a:solidFill>
                  <a:srgbClr val="333399"/>
                </a:solidFill>
                <a:effectLst/>
                <a:uLnTx/>
                <a:uFillTx/>
                <a:latin typeface="Tahoma" pitchFamily="34" charset="0"/>
                <a:ea typeface="+mn-ea"/>
                <a:cs typeface="+mn-cs"/>
              </a:rPr>
              <a:t>learning from this incident..</a:t>
            </a:r>
          </a:p>
          <a:p>
            <a:pPr marL="114300" marR="0" lvl="0" indent="-114300" algn="just" defTabSz="914400" rtl="0" eaLnBrk="0" fontAlgn="base" latinLnBrk="0" hangingPunct="0">
              <a:lnSpc>
                <a:spcPct val="100000"/>
              </a:lnSpc>
              <a:spcBef>
                <a:spcPct val="0"/>
              </a:spcBef>
              <a:spcAft>
                <a:spcPct val="0"/>
              </a:spcAft>
              <a:buClrTx/>
              <a:buSzTx/>
              <a:buFontTx/>
              <a:buNone/>
              <a:tabLst/>
              <a:defRPr/>
            </a:pPr>
            <a:endPar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endParaRPr>
          </a:p>
          <a:p>
            <a:pPr marL="228600" marR="0" lvl="0" indent="-22860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rPr>
              <a:t>Ensure guide arm / similar arrangement is provided to prevent winch lines rubbing on any </a:t>
            </a:r>
            <a:r>
              <a:rPr kumimoji="0" lang="en-US" sz="1050" b="0" i="0" u="none" strike="noStrike" kern="1200" cap="none" spc="0" normalizeH="0" baseline="0" noProof="0" dirty="0" smtClean="0">
                <a:ln>
                  <a:noFill/>
                </a:ln>
                <a:solidFill>
                  <a:srgbClr val="000000"/>
                </a:solidFill>
                <a:effectLst/>
                <a:uLnTx/>
                <a:uFillTx/>
                <a:latin typeface="Arial" pitchFamily="34" charset="0"/>
                <a:ea typeface="+mn-ea"/>
                <a:cs typeface="+mn-cs"/>
              </a:rPr>
              <a:t>equipment.</a:t>
            </a:r>
            <a:endPar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endParaRPr>
          </a:p>
          <a:p>
            <a:pPr marL="228600" marR="0" lvl="0" indent="-22860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050" b="0" i="0" u="none" strike="noStrike" kern="1200" cap="none" spc="0" normalizeH="0" baseline="0" noProof="0" dirty="0" smtClean="0">
                <a:ln>
                  <a:noFill/>
                </a:ln>
                <a:solidFill>
                  <a:srgbClr val="000000"/>
                </a:solidFill>
                <a:effectLst/>
                <a:uLnTx/>
                <a:uFillTx/>
                <a:latin typeface="Arial" pitchFamily="34" charset="0"/>
                <a:ea typeface="+mn-ea"/>
                <a:cs typeface="+mn-cs"/>
              </a:rPr>
              <a:t>Keep </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rPr>
              <a:t>clear from the mouse hole  area once the pipe is guided in.</a:t>
            </a:r>
          </a:p>
          <a:p>
            <a:pPr marL="228600" marR="0" lvl="0" indent="-22860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rPr>
              <a:t>Always watch the winch line when the load is being attached.</a:t>
            </a:r>
          </a:p>
          <a:p>
            <a:pPr marL="228600" marR="0" lvl="0" indent="-22860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rPr>
              <a:t>Always perform inspection on the lifting equipment, during 6 monthly inspection even if it new</a:t>
            </a:r>
            <a:r>
              <a:rPr kumimoji="0" lang="en-US" sz="1050" b="0" i="0" u="none" strike="noStrike" kern="1200" cap="none" spc="0" normalizeH="0" baseline="0" noProof="0" dirty="0" smtClean="0">
                <a:ln>
                  <a:noFill/>
                </a:ln>
                <a:solidFill>
                  <a:srgbClr val="000000"/>
                </a:solidFill>
                <a:effectLst/>
                <a:uLnTx/>
                <a:uFillTx/>
                <a:latin typeface="Arial" pitchFamily="34" charset="0"/>
                <a:ea typeface="+mn-ea"/>
                <a:cs typeface="+mn-cs"/>
              </a:rPr>
              <a:t>.</a:t>
            </a:r>
          </a:p>
          <a:p>
            <a:pPr marL="228600" marR="0" lvl="0" indent="-22860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rPr>
              <a:t>Always ensure </a:t>
            </a:r>
            <a:r>
              <a:rPr kumimoji="0" lang="en-US" sz="1050" b="0" i="0" u="none" strike="noStrike" kern="1200" cap="none" spc="0" normalizeH="0" baseline="0" noProof="0" dirty="0" smtClean="0">
                <a:ln>
                  <a:noFill/>
                </a:ln>
                <a:solidFill>
                  <a:srgbClr val="000000"/>
                </a:solidFill>
                <a:effectLst/>
                <a:uLnTx/>
                <a:uFillTx/>
                <a:latin typeface="Arial" pitchFamily="34" charset="0"/>
                <a:ea typeface="+mn-ea"/>
                <a:cs typeface="+mn-cs"/>
              </a:rPr>
              <a:t>lifting gears inspected before use.  </a:t>
            </a:r>
          </a:p>
          <a:p>
            <a:pPr marL="228600" marR="0" lvl="0" indent="-22860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050" b="0" i="0" u="none" strike="noStrike" kern="1200" cap="none" spc="0" normalizeH="0" baseline="0" noProof="0" dirty="0" smtClean="0">
                <a:ln>
                  <a:noFill/>
                </a:ln>
                <a:solidFill>
                  <a:srgbClr val="000000"/>
                </a:solidFill>
                <a:effectLst/>
                <a:uLnTx/>
                <a:uFillTx/>
                <a:latin typeface="Arial" pitchFamily="34" charset="0"/>
                <a:ea typeface="+mn-ea"/>
                <a:cs typeface="+mn-cs"/>
              </a:rPr>
              <a:t>Always </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rPr>
              <a:t>ensure all </a:t>
            </a:r>
            <a:r>
              <a:rPr kumimoji="0" lang="en-US" sz="1050" b="0" i="0" u="none" strike="noStrike" kern="1200" cap="none" spc="0" normalizeH="0" baseline="0" noProof="0" dirty="0" smtClean="0">
                <a:ln>
                  <a:noFill/>
                </a:ln>
                <a:solidFill>
                  <a:srgbClr val="000000"/>
                </a:solidFill>
                <a:effectLst/>
                <a:uLnTx/>
                <a:uFillTx/>
                <a:latin typeface="Arial" pitchFamily="34" charset="0"/>
                <a:ea typeface="+mn-ea"/>
                <a:cs typeface="+mn-cs"/>
              </a:rPr>
              <a:t>winch lines </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mn-cs"/>
              </a:rPr>
              <a:t>are included in the lifting register and third party inspection is </a:t>
            </a:r>
            <a:r>
              <a:rPr kumimoji="0" lang="en-US" sz="1050" b="0" i="0" u="none" strike="noStrike" kern="1200" cap="none" spc="0" normalizeH="0" baseline="0" noProof="0" dirty="0" smtClean="0">
                <a:ln>
                  <a:noFill/>
                </a:ln>
                <a:solidFill>
                  <a:srgbClr val="000000"/>
                </a:solidFill>
                <a:effectLst/>
                <a:uLnTx/>
                <a:uFillTx/>
                <a:latin typeface="Arial" pitchFamily="34" charset="0"/>
                <a:ea typeface="+mn-ea"/>
                <a:cs typeface="+mn-cs"/>
              </a:rPr>
              <a:t>valid.</a:t>
            </a:r>
            <a:endParaRPr kumimoji="0" lang="en-US" sz="1050" b="0" i="0" u="none" strike="noStrike" kern="1200" cap="none" spc="0" normalizeH="0" baseline="0" noProof="0" dirty="0">
              <a:ln>
                <a:noFill/>
              </a:ln>
              <a:solidFill>
                <a:srgbClr val="000000"/>
              </a:solidFill>
              <a:effectLst/>
              <a:uLnTx/>
              <a:uFillTx/>
              <a:latin typeface="Arial" charset="0"/>
              <a:ea typeface="+mn-ea"/>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endParaRPr kumimoji="0" lang="en-GB" sz="6000" b="0" i="0" u="none" strike="noStrike" kern="1200" cap="none" spc="0" normalizeH="0" baseline="0" noProof="0">
              <a:ln>
                <a:noFill/>
              </a:ln>
              <a:solidFill>
                <a:srgbClr val="FF0000"/>
              </a:solidFill>
              <a:effectLst/>
              <a:uLnTx/>
              <a:uFillTx/>
              <a:latin typeface="Times New Roman" pitchFamily="18" charset="0"/>
              <a:ea typeface="+mn-ea"/>
              <a:cs typeface="+mn-cs"/>
              <a:sym typeface="Webdings" pitchFamily="18" charset="2"/>
            </a:endParaRPr>
          </a:p>
        </p:txBody>
      </p:sp>
      <p:sp>
        <p:nvSpPr>
          <p:cNvPr id="26628" name="TextBox 16"/>
          <p:cNvSpPr txBox="1">
            <a:spLocks noChangeArrowheads="1"/>
          </p:cNvSpPr>
          <p:nvPr/>
        </p:nvSpPr>
        <p:spPr bwMode="auto">
          <a:xfrm>
            <a:off x="140330" y="4648200"/>
            <a:ext cx="5181600" cy="1200329"/>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defPPr>
              <a:defRPr lang="en-US"/>
            </a:defPPr>
            <a:lvl1pPr indent="-114300" algn="ctr">
              <a:lnSpc>
                <a:spcPct val="150000"/>
              </a:lnSpc>
              <a:defRPr sz="1600" b="1">
                <a:solidFill>
                  <a:srgbClr val="FFFF00"/>
                </a:solidFill>
                <a:latin typeface="+mj-lt"/>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dirty="0"/>
              <a:t>Ensure guide arm / similar arrangement is provided to prevent winch lines rubbing on any equipment.</a:t>
            </a:r>
          </a:p>
          <a:p>
            <a:endParaRPr lang="en-US" dirty="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PDO Second Alert</a:t>
            </a:r>
          </a:p>
        </p:txBody>
      </p:sp>
      <p:sp>
        <p:nvSpPr>
          <p:cNvPr id="18" name="Text Placeholder 4"/>
          <p:cNvSpPr txBox="1">
            <a:spLocks/>
          </p:cNvSpPr>
          <p:nvPr/>
        </p:nvSpPr>
        <p:spPr>
          <a:xfrm>
            <a:off x="5562600" y="3269821"/>
            <a:ext cx="3872870" cy="495300"/>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Winch line </a:t>
            </a: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rubbing in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monkey-board fingers</a:t>
            </a:r>
            <a:r>
              <a:rPr kumimoji="0" lang="en-GB"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p:txBody>
      </p:sp>
      <p:grpSp>
        <p:nvGrpSpPr>
          <p:cNvPr id="26633" name="Group 131"/>
          <p:cNvGrpSpPr>
            <a:grpSpLocks/>
          </p:cNvGrpSpPr>
          <p:nvPr/>
        </p:nvGrpSpPr>
        <p:grpSpPr bwMode="auto">
          <a:xfrm>
            <a:off x="8426450" y="26670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grpSp>
      <p:grpSp>
        <p:nvGrpSpPr>
          <p:cNvPr id="4" name="Group 3"/>
          <p:cNvGrpSpPr/>
          <p:nvPr/>
        </p:nvGrpSpPr>
        <p:grpSpPr>
          <a:xfrm>
            <a:off x="5525615" y="927515"/>
            <a:ext cx="3543299" cy="2322512"/>
            <a:chOff x="5525615" y="927515"/>
            <a:chExt cx="3543299" cy="2322512"/>
          </a:xfrm>
        </p:grpSpPr>
        <p:pic>
          <p:nvPicPr>
            <p:cNvPr id="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200000">
              <a:off x="6136008" y="317122"/>
              <a:ext cx="2322512" cy="3543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2" descr="Z:\QHSE\GD Incidents\2018\August 2018\DSC05029.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481257" y="927515"/>
              <a:ext cx="1587657" cy="1053685"/>
            </a:xfrm>
            <a:prstGeom prst="rect">
              <a:avLst/>
            </a:prstGeom>
            <a:noFill/>
            <a:ln>
              <a:solidFill>
                <a:srgbClr val="FF0000"/>
              </a:solidFill>
            </a:ln>
            <a:extLst>
              <a:ext uri="{909E8E84-426E-40DD-AFC4-6F175D3DCCD1}">
                <a14:hiddenFill xmlns:a14="http://schemas.microsoft.com/office/drawing/2010/main">
                  <a:solidFill>
                    <a:srgbClr val="FFFFFF"/>
                  </a:solidFill>
                </a14:hiddenFill>
              </a:ext>
            </a:extLst>
          </p:spPr>
        </p:pic>
      </p:grpSp>
      <p:sp>
        <p:nvSpPr>
          <p:cNvPr id="19" name="Text Placeholder 4"/>
          <p:cNvSpPr txBox="1">
            <a:spLocks/>
          </p:cNvSpPr>
          <p:nvPr/>
        </p:nvSpPr>
        <p:spPr>
          <a:xfrm>
            <a:off x="5562599" y="5946518"/>
            <a:ext cx="3530601" cy="378082"/>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rPr>
              <a:t>Winch line guide arm </a:t>
            </a: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25615" y="3642944"/>
            <a:ext cx="3404715" cy="228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634" name="Freeform 132"/>
          <p:cNvSpPr>
            <a:spLocks/>
          </p:cNvSpPr>
          <p:nvPr/>
        </p:nvSpPr>
        <p:spPr bwMode="auto">
          <a:xfrm>
            <a:off x="8516888" y="5346412"/>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 name="Striped Right Arrow 1"/>
          <p:cNvSpPr/>
          <p:nvPr/>
        </p:nvSpPr>
        <p:spPr bwMode="auto">
          <a:xfrm rot="1851511">
            <a:off x="6248570" y="4278226"/>
            <a:ext cx="838200" cy="344031"/>
          </a:xfrm>
          <a:prstGeom prst="striped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smtClean="0">
              <a:ln>
                <a:noFill/>
              </a:ln>
              <a:solidFill>
                <a:srgbClr val="000000"/>
              </a:solidFill>
              <a:effectLst/>
              <a:uLnTx/>
              <a:uFillTx/>
              <a:latin typeface="Times New Roman" pitchFamily="18" charset="0"/>
              <a:ea typeface="+mn-ea"/>
              <a:cs typeface="+mn-cs"/>
            </a:endParaRPr>
          </a:p>
        </p:txBody>
      </p:sp>
      <p:sp>
        <p:nvSpPr>
          <p:cNvPr id="3" name="TextBox 2"/>
          <p:cNvSpPr txBox="1"/>
          <p:nvPr/>
        </p:nvSpPr>
        <p:spPr>
          <a:xfrm>
            <a:off x="5685516" y="3886199"/>
            <a:ext cx="1489074" cy="461665"/>
          </a:xfrm>
          <a:prstGeom prst="rect">
            <a:avLst/>
          </a:prstGeom>
          <a:noFill/>
          <a:ln>
            <a:no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Winch line guide arm </a:t>
            </a:r>
          </a:p>
        </p:txBody>
      </p:sp>
    </p:spTree>
    <p:extLst>
      <p:ext uri="{BB962C8B-B14F-4D97-AF65-F5344CB8AC3E}">
        <p14:creationId xmlns:p14="http://schemas.microsoft.com/office/powerpoint/2010/main" val="1707090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515350" cy="4524315"/>
          </a:xfrm>
          <a:prstGeom prst="rect">
            <a:avLst/>
          </a:prstGeom>
          <a:noFill/>
          <a:ln w="19050">
            <a:noFill/>
            <a:miter lim="800000"/>
            <a:headEnd/>
            <a:tailEnd/>
          </a:ln>
        </p:spPr>
        <p:txBody>
          <a:bodyPr wrap="square">
            <a:spAutoFit/>
          </a:bodyPr>
          <a:lstStyle/>
          <a:p>
            <a:pPr marL="0" marR="0" lvl="0" indent="0" algn="just" defTabSz="914400" rtl="0" eaLnBrk="1" fontAlgn="base" latinLnBrk="0" hangingPunct="1">
              <a:lnSpc>
                <a:spcPct val="100000"/>
              </a:lnSpc>
              <a:spcBef>
                <a:spcPct val="5000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173038" marR="0" lvl="0" indent="-173038" algn="l" defTabSz="914400" rtl="0" eaLnBrk="1" fontAlgn="base" latinLnBrk="0" hangingPunct="1">
              <a:lnSpc>
                <a:spcPct val="100000"/>
              </a:lnSpc>
              <a:spcBef>
                <a:spcPct val="0"/>
              </a:spcBef>
              <a:spcAft>
                <a:spcPct val="0"/>
              </a:spcAft>
              <a:buClrTx/>
              <a:buSzTx/>
              <a:buFontTx/>
              <a:buNone/>
              <a:tabLst/>
              <a:defRPr/>
            </a:pPr>
            <a:endParaRPr kumimoji="0" lang="en-US" sz="600" b="0" i="0" u="none" strike="noStrike" kern="1200" cap="none" spc="0" normalizeH="0" baseline="0" noProof="0" dirty="0">
              <a:ln>
                <a:noFill/>
              </a:ln>
              <a:solidFill>
                <a:srgbClr val="000000"/>
              </a:solidFill>
              <a:effectLst/>
              <a:uLnTx/>
              <a:uFillTx/>
              <a:latin typeface="Arial" charset="0"/>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As a learning from this incident </a:t>
            </a:r>
            <a:r>
              <a:rPr kumimoji="0" lang="en-US" sz="1600" b="1" i="0" u="none" strike="noStrike" kern="1200" cap="none" spc="0" normalizeH="0" baseline="0" noProof="0" dirty="0" smtClean="0">
                <a:ln>
                  <a:noFill/>
                </a:ln>
                <a:solidFill>
                  <a:srgbClr val="FF0000"/>
                </a:solidFill>
                <a:effectLst/>
                <a:uLnTx/>
                <a:uFillTx/>
                <a:latin typeface="Tahoma" pitchFamily="34" charset="0"/>
                <a:ea typeface="+mn-ea"/>
                <a:cs typeface="+mn-cs"/>
              </a:rPr>
              <a:t>and to </a:t>
            </a: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ensure continual improvement all </a:t>
            </a:r>
            <a:r>
              <a:rPr kumimoji="0" lang="en-US" sz="1600" b="1" i="0" u="none" strike="noStrike" kern="1200" cap="none" spc="0" normalizeH="0" baseline="0" noProof="0" dirty="0" smtClean="0">
                <a:ln>
                  <a:noFill/>
                </a:ln>
                <a:solidFill>
                  <a:srgbClr val="FF0000"/>
                </a:solidFill>
                <a:effectLst/>
                <a:uLnTx/>
                <a:uFillTx/>
                <a:latin typeface="Tahoma" pitchFamily="34" charset="0"/>
                <a:ea typeface="+mn-ea"/>
                <a:cs typeface="+mn-cs"/>
              </a:rPr>
              <a:t>contract managers </a:t>
            </a:r>
            <a:r>
              <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rPr>
              <a:t>must review their HSE HEMP against the questions asked below        </a:t>
            </a: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600" b="1" i="0" u="none" strike="noStrike" kern="1200" cap="none" spc="0" normalizeH="0" baseline="0" noProof="0" dirty="0">
              <a:ln>
                <a:noFill/>
              </a:ln>
              <a:solidFill>
                <a:srgbClr val="FF0000"/>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FF"/>
                </a:solidFill>
                <a:effectLst/>
                <a:uLnTx/>
                <a:uFillTx/>
                <a:latin typeface="Tahoma" pitchFamily="34" charset="0"/>
                <a:ea typeface="+mn-ea"/>
                <a:cs typeface="+mn-cs"/>
              </a:rPr>
              <a:t>Confirm the following:</a:t>
            </a:r>
            <a:endParaRPr kumimoji="0" lang="en-US" sz="1600" b="0" i="0" u="none" strike="noStrike" kern="1200" cap="none" spc="0" normalizeH="0" baseline="0" noProof="0" dirty="0">
              <a:ln>
                <a:noFill/>
              </a:ln>
              <a:solidFill>
                <a:srgbClr val="0000FF"/>
              </a:solidFill>
              <a:effectLst/>
              <a:uLnTx/>
              <a:uFillTx/>
              <a:latin typeface="Tahoma" pitchFamily="34"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70C0"/>
              </a:solidFill>
              <a:effectLst/>
              <a:uLnTx/>
              <a:uFillTx/>
              <a:latin typeface="Arial" charset="0"/>
              <a:ea typeface="+mn-ea"/>
              <a:cs typeface="+mn-cs"/>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642BA"/>
                </a:solidFill>
                <a:effectLst/>
                <a:uLnTx/>
                <a:uFillTx/>
                <a:latin typeface="Calibri" panose="020F0502020204030204" pitchFamily="34" charset="0"/>
                <a:ea typeface="+mn-ea"/>
                <a:cs typeface="+mn-cs"/>
                <a:sym typeface="Wingdings" pitchFamily="2" charset="2"/>
              </a:rPr>
              <a:t>Do you ensure the necessary arrangements are done to prevent winch line entanglements?</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642BA"/>
                </a:solidFill>
                <a:effectLst/>
                <a:uLnTx/>
                <a:uFillTx/>
                <a:latin typeface="Calibri" panose="020F0502020204030204" pitchFamily="34" charset="0"/>
                <a:ea typeface="+mn-ea"/>
                <a:cs typeface="+mn-cs"/>
                <a:sym typeface="Wingdings" pitchFamily="2" charset="2"/>
              </a:rPr>
              <a:t>Do you ensure the learning from incidents related to engineering control are implemented?</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642BA"/>
                </a:solidFill>
                <a:effectLst/>
                <a:uLnTx/>
                <a:uFillTx/>
                <a:latin typeface="Calibri" panose="020F0502020204030204" pitchFamily="34" charset="0"/>
                <a:ea typeface="+mn-ea"/>
                <a:cs typeface="+mn-cs"/>
                <a:sym typeface="Wingdings" pitchFamily="2" charset="2"/>
              </a:rPr>
              <a:t>Do you ensure the  quality of the HSE inspections / Audits?</a:t>
            </a: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r>
              <a:rPr kumimoji="0" lang="en-US" sz="1400" b="0" i="0" u="none" strike="noStrike" kern="1200" cap="none" spc="0" normalizeH="0" baseline="0" noProof="0" dirty="0">
                <a:ln>
                  <a:noFill/>
                </a:ln>
                <a:solidFill>
                  <a:srgbClr val="0642BA"/>
                </a:solidFill>
                <a:effectLst/>
                <a:uLnTx/>
                <a:uFillTx/>
                <a:latin typeface="Calibri" panose="020F0502020204030204" pitchFamily="34" charset="0"/>
                <a:ea typeface="+mn-ea"/>
                <a:cs typeface="+mn-cs"/>
                <a:sym typeface="Wingdings" pitchFamily="2" charset="2"/>
              </a:rPr>
              <a:t>Do you ensure site leaders competency on critical aspects? </a:t>
            </a:r>
            <a:endParaRPr kumimoji="0" lang="en-US" sz="1400" b="0" i="0" u="none" strike="noStrike" kern="1200" cap="none" spc="0" normalizeH="0" baseline="0" noProof="0" dirty="0" smtClean="0">
              <a:ln>
                <a:noFill/>
              </a:ln>
              <a:solidFill>
                <a:srgbClr val="0642BA"/>
              </a:solidFill>
              <a:effectLst/>
              <a:uLnTx/>
              <a:uFillTx/>
              <a:latin typeface="Calibri" panose="020F0502020204030204" pitchFamily="34" charset="0"/>
              <a:ea typeface="+mn-ea"/>
              <a:cs typeface="+mn-cs"/>
              <a:sym typeface="Wingdings" pitchFamily="2" charset="2"/>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smtClean="0">
              <a:ln>
                <a:noFill/>
              </a:ln>
              <a:solidFill>
                <a:srgbClr val="0033CC"/>
              </a:solidFill>
              <a:effectLst/>
              <a:uLnTx/>
              <a:uFillTx/>
              <a:latin typeface="Calibri" panose="020F0502020204030204" pitchFamily="34" charset="0"/>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endParaRPr kumimoji="0" lang="en-US" sz="1400" b="0" i="0"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 typeface="+mj-lt"/>
              <a:buAutoNum type="arabicPeriod"/>
              <a:tabLst/>
              <a:defRPr/>
            </a:pPr>
            <a:endParaRPr kumimoji="0" lang="en-US" sz="1400" b="0" i="0"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endPar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endParaRPr>
          </a:p>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US" sz="1000" b="0" i="1" u="none" strike="noStrike" kern="1200" cap="none" spc="0" normalizeH="0" baseline="0" noProof="0" dirty="0" smtClean="0">
                <a:ln>
                  <a:noFill/>
                </a:ln>
                <a:solidFill>
                  <a:srgbClr val="0033CC"/>
                </a:solidFill>
                <a:effectLst/>
                <a:uLnTx/>
                <a:uFillTx/>
                <a:latin typeface="Arial"/>
                <a:ea typeface="+mn-ea"/>
                <a:cs typeface="+mn-cs"/>
                <a:sym typeface="Wingdings" pitchFamily="2" charset="2"/>
              </a:rPr>
              <a:t>* If the answer is NO to any of the above questions please ensure you take action to correct this finding. </a:t>
            </a:r>
            <a:endParaRPr kumimoji="0" lang="en-US" sz="1000" b="0" i="1" u="none" strike="noStrike" kern="1200" cap="none" spc="0" normalizeH="0" baseline="0" noProof="0" dirty="0">
              <a:ln>
                <a:noFill/>
              </a:ln>
              <a:solidFill>
                <a:srgbClr val="0033CC"/>
              </a:solidFill>
              <a:effectLst/>
              <a:uLnTx/>
              <a:uFillTx/>
              <a:latin typeface="Arial"/>
              <a:ea typeface="+mn-ea"/>
              <a:cs typeface="+mn-cs"/>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000000"/>
                  </a:solidFill>
                  <a:effectLst/>
                  <a:uLnTx/>
                  <a:uFillTx/>
                  <a:latin typeface="Arial"/>
                  <a:ea typeface="+mn-ea"/>
                  <a:cs typeface="+mn-cs"/>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GB" sz="1200" b="1" i="0" u="none" strike="noStrike" kern="1200" cap="none" spc="0" normalizeH="0" baseline="0" noProof="0">
                <a:ln>
                  <a:noFill/>
                </a:ln>
                <a:solidFill>
                  <a:srgbClr val="000000"/>
                </a:solidFill>
                <a:effectLst/>
                <a:uLnTx/>
                <a:uFillTx/>
                <a:latin typeface="Arial" charset="0"/>
                <a:ea typeface="+mn-ea"/>
                <a:cs typeface="+mn-cs"/>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0" i="0" u="none" strike="noStrike" kern="10" cap="none" spc="0" normalizeH="0" baseline="0" noProof="0">
                <a:ln w="9525">
                  <a:solidFill>
                    <a:srgbClr val="000000"/>
                  </a:solidFill>
                  <a:round/>
                  <a:headEnd/>
                  <a:tailEnd/>
                </a:ln>
                <a:solidFill>
                  <a:srgbClr val="000000"/>
                </a:solidFill>
                <a:effectLst/>
                <a:uLnTx/>
                <a:uFillTx/>
                <a:latin typeface="Arial"/>
                <a:ea typeface="+mn-ea"/>
                <a:cs typeface="Arial"/>
              </a:endParaRPr>
            </a:p>
          </p:txBody>
        </p:sp>
      </p:grpSp>
      <p:sp>
        <p:nvSpPr>
          <p:cNvPr id="27653" name="Rectangle 8"/>
          <p:cNvSpPr>
            <a:spLocks noChangeArrowheads="1"/>
          </p:cNvSpPr>
          <p:nvPr/>
        </p:nvSpPr>
        <p:spPr bwMode="auto">
          <a:xfrm>
            <a:off x="243476" y="820389"/>
            <a:ext cx="5014324" cy="276999"/>
          </a:xfrm>
          <a:prstGeom prst="rect">
            <a:avLst/>
          </a:prstGeom>
          <a:noFill/>
          <a:ln w="9525">
            <a:noFill/>
            <a:miter lim="800000"/>
            <a:headEnd/>
            <a:tailEnd/>
          </a:ln>
        </p:spPr>
        <p:txBody>
          <a:bodyPr wrap="square">
            <a:spAutoFit/>
          </a:bodyPr>
          <a:lstStyle/>
          <a:p>
            <a:pPr marL="114300" marR="0" lvl="0" indent="-114300" algn="just" defTabSz="914400" rtl="0" eaLnBrk="0" fontAlgn="base" latinLnBrk="0" hangingPunct="0">
              <a:lnSpc>
                <a:spcPct val="100000"/>
              </a:lnSpc>
              <a:spcBef>
                <a:spcPct val="0"/>
              </a:spcBef>
              <a:spcAft>
                <a:spcPct val="0"/>
              </a:spcAft>
              <a:buClrTx/>
              <a:buSzTx/>
              <a:buFontTx/>
              <a:buNone/>
              <a:tabLst/>
              <a:defRPr/>
            </a:pPr>
            <a:r>
              <a:rPr kumimoji="0" lang="en-GB" sz="1200" b="1" i="0" u="none" strike="noStrike" kern="1200" cap="none" spc="0" normalizeH="0" baseline="0" noProof="0" dirty="0">
                <a:ln>
                  <a:noFill/>
                </a:ln>
                <a:solidFill>
                  <a:srgbClr val="333399"/>
                </a:solidFill>
                <a:effectLst/>
                <a:uLnTx/>
                <a:uFillTx/>
                <a:latin typeface="Tahoma" pitchFamily="34" charset="0"/>
                <a:ea typeface="+mn-ea"/>
                <a:cs typeface="+mn-cs"/>
              </a:rPr>
              <a:t>Date:</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 </a:t>
            </a:r>
            <a:r>
              <a:rPr kumimoji="0" lang="en-GB" sz="1200" b="1" i="0" u="none" strike="noStrike" kern="1200" cap="none" spc="0" normalizeH="0" baseline="0" noProof="0" dirty="0" smtClean="0">
                <a:ln>
                  <a:noFill/>
                </a:ln>
                <a:solidFill>
                  <a:srgbClr val="333399"/>
                </a:solidFill>
                <a:effectLst/>
                <a:uLnTx/>
                <a:uFillTx/>
                <a:latin typeface="Tahoma" pitchFamily="34" charset="0"/>
                <a:ea typeface="+mn-ea"/>
                <a:cs typeface="+mn-cs"/>
              </a:rPr>
              <a:t>04.08.2018</a:t>
            </a:r>
            <a:r>
              <a:rPr kumimoji="0" lang="en-US" sz="1200" b="1" i="0" u="none" strike="noStrike" kern="1200" cap="none" spc="0" normalizeH="0" baseline="0" noProof="0" dirty="0" smtClean="0">
                <a:ln>
                  <a:noFill/>
                </a:ln>
                <a:solidFill>
                  <a:srgbClr val="333399"/>
                </a:solidFill>
                <a:effectLst/>
                <a:uLnTx/>
                <a:uFillTx/>
                <a:latin typeface="Tahoma" pitchFamily="34" charset="0"/>
                <a:ea typeface="+mn-ea"/>
                <a:cs typeface="+mn-cs"/>
              </a:rPr>
              <a:t>                             </a:t>
            </a:r>
            <a:r>
              <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rPr>
              <a:t>Incident </a:t>
            </a:r>
            <a:r>
              <a:rPr kumimoji="0" lang="en-US" sz="1200" b="1" i="0" u="none" strike="noStrike" kern="1200" cap="none" spc="0" normalizeH="0" baseline="0" noProof="0" dirty="0" smtClean="0">
                <a:ln>
                  <a:noFill/>
                </a:ln>
                <a:solidFill>
                  <a:srgbClr val="333399"/>
                </a:solidFill>
                <a:effectLst/>
                <a:uLnTx/>
                <a:uFillTx/>
                <a:latin typeface="Tahoma" pitchFamily="34" charset="0"/>
                <a:ea typeface="+mn-ea"/>
                <a:cs typeface="+mn-cs"/>
              </a:rPr>
              <a:t>title: HiPo</a:t>
            </a:r>
            <a:endParaRPr kumimoji="0" lang="en-US" sz="1200" b="1" i="0" u="none" strike="noStrike" kern="1200" cap="none" spc="0" normalizeH="0" baseline="0" noProof="0" dirty="0">
              <a:ln>
                <a:noFill/>
              </a:ln>
              <a:solidFill>
                <a:srgbClr val="333399"/>
              </a:solidFill>
              <a:effectLst/>
              <a:uLnTx/>
              <a:uFillTx/>
              <a:latin typeface="Tahoma" pitchFamily="34" charset="0"/>
              <a:ea typeface="+mn-ea"/>
              <a:cs typeface="+mn-cs"/>
            </a:endParaRPr>
          </a:p>
        </p:txBody>
      </p:sp>
      <p:sp>
        <p:nvSpPr>
          <p:cNvPr id="10" name="Footer Placeholder 9"/>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kern="1200" cap="none" spc="0" normalizeH="0" baseline="0" noProof="0" smtClean="0">
                <a:ln>
                  <a:noFill/>
                </a:ln>
                <a:solidFill>
                  <a:srgbClr val="000000"/>
                </a:solidFill>
                <a:effectLst/>
                <a:uLnTx/>
                <a:uFillTx/>
                <a:latin typeface="Times New Roman" pitchFamily="18" charset="0"/>
                <a:ea typeface="+mn-ea"/>
                <a:cs typeface="+mn-cs"/>
              </a:rPr>
              <a:t>Confidential - Not to be shared outside of PDO/PDO contractors </a:t>
            </a:r>
            <a:endParaRPr kumimoji="0" lang="en-US" sz="14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869707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92091</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83CB71A-F62D-4A93-980D-D95233D65834}"/>
</file>

<file path=customXml/itemProps2.xml><?xml version="1.0" encoding="utf-8"?>
<ds:datastoreItem xmlns:ds="http://schemas.openxmlformats.org/officeDocument/2006/customXml" ds:itemID="{772D8DCE-CBB4-4AA4-BA9C-F9F5D0CA80F9}"/>
</file>

<file path=customXml/itemProps3.xml><?xml version="1.0" encoding="utf-8"?>
<ds:datastoreItem xmlns:ds="http://schemas.openxmlformats.org/officeDocument/2006/customXml" ds:itemID="{0CF1D87A-9F1A-422F-BC60-F610BB8957B1}"/>
</file>

<file path=docProps/app.xml><?xml version="1.0" encoding="utf-8"?>
<Properties xmlns="http://schemas.openxmlformats.org/officeDocument/2006/extended-properties" xmlns:vt="http://schemas.openxmlformats.org/officeDocument/2006/docPropsVTypes">
  <TotalTime>106</TotalTime>
  <Words>561</Words>
  <Application>Microsoft Office PowerPoint</Application>
  <PresentationFormat>On-screen Show (4:3)</PresentationFormat>
  <Paragraphs>63</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39</cp:revision>
  <dcterms:created xsi:type="dcterms:W3CDTF">2016-03-28T05:48:29Z</dcterms:created>
  <dcterms:modified xsi:type="dcterms:W3CDTF">2019-02-25T03:33:05Z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