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307" r:id="rId2"/>
    <p:sldId id="30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5488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25191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98655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32577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130485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480320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88966976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0" y="685800"/>
            <a:ext cx="5486400" cy="3716402"/>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 </a:t>
            </a:r>
            <a:r>
              <a:rPr kumimoji="0" lang="en-GB" sz="1200" b="1" i="0" u="none" strike="noStrike" kern="1200" cap="none" spc="0" normalizeH="0" baseline="0" noProof="0" dirty="0" smtClean="0">
                <a:ln>
                  <a:noFill/>
                </a:ln>
                <a:solidFill>
                  <a:srgbClr val="333399"/>
                </a:solidFill>
                <a:effectLst/>
                <a:uLnTx/>
                <a:uFillTx/>
                <a:latin typeface="Tahoma" pitchFamily="34" charset="0"/>
                <a:ea typeface="+mn-ea"/>
                <a:cs typeface="+mn-cs"/>
              </a:rPr>
              <a:t>04.08.2018</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                      Incident title: HiPo</a:t>
            </a:r>
            <a:endPar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At </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approximately 10:00 am on 4th of August, Drilling top hole (12.25” ) was in progress. and crew  members started picking the third Drill Collar from the catwalk  for placing it in to the mouse hole by using the Rig winch (5T). When the Drill collar was half way in to the mouse hole, the winch line got parted  resulting the drill collar to drop in side the mouse hole approximately  4 meters along with the parted winch line  on the rig floor.</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There was no personal injury.</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333399"/>
                </a:solidFill>
                <a:effectLst/>
                <a:uLnTx/>
                <a:uFillTx/>
                <a:latin typeface="Tahoma" pitchFamily="34" charset="0"/>
                <a:ea typeface="+mn-ea"/>
                <a:cs typeface="+mn-cs"/>
              </a:rPr>
              <a:t>Your </a:t>
            </a: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Ensure guide arm / similar arrangement is provided to prevent winch lines rubbing on any </a:t>
            </a: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equipment.</a:t>
            </a: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Keep </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clear from the mouse hole  area once the pipe is guided in.</a:t>
            </a: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Always watch the winch line when the load is being attached.</a:t>
            </a: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Always perform inspection on the lifting equipment, during 6 monthly inspection even if it new</a:t>
            </a: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a:t>
            </a: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Always ensure </a:t>
            </a: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lifting gears inspected before use.  </a:t>
            </a: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Always </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ensure all </a:t>
            </a: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winch lines </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are included in the lifting register and third party inspection is </a:t>
            </a: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valid.</a:t>
            </a:r>
            <a:endParaRPr kumimoji="0" lang="en-US" sz="1050" b="0" i="0" u="none" strike="noStrike" kern="1200" cap="none" spc="0" normalizeH="0" baseline="0" noProof="0" dirty="0">
              <a:ln>
                <a:noFill/>
              </a:ln>
              <a:solidFill>
                <a:srgbClr val="000000"/>
              </a:solidFill>
              <a:effectLst/>
              <a:uLnTx/>
              <a:uFillTx/>
              <a:latin typeface="Arial" charset="0"/>
              <a:ea typeface="+mn-ea"/>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a:ln>
                <a:noFill/>
              </a:ln>
              <a:solidFill>
                <a:srgbClr val="FF0000"/>
              </a:solidFill>
              <a:effectLst/>
              <a:uLnTx/>
              <a:uFillTx/>
              <a:latin typeface="Times New Roman" pitchFamily="18" charset="0"/>
              <a:ea typeface="+mn-ea"/>
              <a:cs typeface="+mn-cs"/>
              <a:sym typeface="Webdings" pitchFamily="18" charset="2"/>
            </a:endParaRPr>
          </a:p>
        </p:txBody>
      </p:sp>
      <p:sp>
        <p:nvSpPr>
          <p:cNvPr id="26628" name="TextBox 16"/>
          <p:cNvSpPr txBox="1">
            <a:spLocks noChangeArrowheads="1"/>
          </p:cNvSpPr>
          <p:nvPr/>
        </p:nvSpPr>
        <p:spPr bwMode="auto">
          <a:xfrm>
            <a:off x="140330" y="4648200"/>
            <a:ext cx="5181600" cy="1200329"/>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Ensure guide arm / similar arrangement is provided to prevent winch lines rubbing on any equipment.</a:t>
            </a:r>
          </a:p>
          <a:p>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sp>
        <p:nvSpPr>
          <p:cNvPr id="18" name="Text Placeholder 4"/>
          <p:cNvSpPr txBox="1">
            <a:spLocks/>
          </p:cNvSpPr>
          <p:nvPr/>
        </p:nvSpPr>
        <p:spPr>
          <a:xfrm>
            <a:off x="5562600" y="3269821"/>
            <a:ext cx="3872870" cy="4953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Winch line </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rubbing in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monkey-board fingers</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p:txBody>
      </p:sp>
      <p:grpSp>
        <p:nvGrpSpPr>
          <p:cNvPr id="26633" name="Group 131"/>
          <p:cNvGrpSpPr>
            <a:grpSpLocks/>
          </p:cNvGrpSpPr>
          <p:nvPr/>
        </p:nvGrpSpPr>
        <p:grpSpPr bwMode="auto">
          <a:xfrm>
            <a:off x="8426450" y="26670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grpSp>
        <p:nvGrpSpPr>
          <p:cNvPr id="4" name="Group 3"/>
          <p:cNvGrpSpPr/>
          <p:nvPr/>
        </p:nvGrpSpPr>
        <p:grpSpPr>
          <a:xfrm>
            <a:off x="5525615" y="927515"/>
            <a:ext cx="3543299" cy="2322512"/>
            <a:chOff x="5525615" y="927515"/>
            <a:chExt cx="3543299" cy="2322512"/>
          </a:xfrm>
        </p:grpSpPr>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6136008" y="317122"/>
              <a:ext cx="2322512" cy="3543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descr="Z:\QHSE\GD Incidents\2018\August 2018\DSC05029.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481257" y="927515"/>
              <a:ext cx="1587657" cy="1053685"/>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grpSp>
      <p:sp>
        <p:nvSpPr>
          <p:cNvPr id="19" name="Text Placeholder 4"/>
          <p:cNvSpPr txBox="1">
            <a:spLocks/>
          </p:cNvSpPr>
          <p:nvPr/>
        </p:nvSpPr>
        <p:spPr>
          <a:xfrm>
            <a:off x="5562599" y="5946518"/>
            <a:ext cx="3530601" cy="37808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Winch line guide arm </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25615" y="3642944"/>
            <a:ext cx="3404715" cy="228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4" name="Freeform 132"/>
          <p:cNvSpPr>
            <a:spLocks/>
          </p:cNvSpPr>
          <p:nvPr/>
        </p:nvSpPr>
        <p:spPr bwMode="auto">
          <a:xfrm>
            <a:off x="8516888" y="534641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 name="Striped Right Arrow 1"/>
          <p:cNvSpPr/>
          <p:nvPr/>
        </p:nvSpPr>
        <p:spPr bwMode="auto">
          <a:xfrm rot="1851511">
            <a:off x="6248570" y="4278226"/>
            <a:ext cx="838200" cy="344031"/>
          </a:xfrm>
          <a:prstGeom prst="strip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
        <p:nvSpPr>
          <p:cNvPr id="3" name="TextBox 2"/>
          <p:cNvSpPr txBox="1"/>
          <p:nvPr/>
        </p:nvSpPr>
        <p:spPr>
          <a:xfrm>
            <a:off x="5685516" y="3886199"/>
            <a:ext cx="1489074" cy="461665"/>
          </a:xfrm>
          <a:prstGeom prst="rect">
            <a:avLst/>
          </a:prstGeom>
          <a:noFill/>
          <a:ln>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Winch line guide arm </a:t>
            </a:r>
          </a:p>
        </p:txBody>
      </p:sp>
    </p:spTree>
    <p:extLst>
      <p:ext uri="{BB962C8B-B14F-4D97-AF65-F5344CB8AC3E}">
        <p14:creationId xmlns:p14="http://schemas.microsoft.com/office/powerpoint/2010/main" val="1707090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515350" cy="4524315"/>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and to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ensure continual improvement all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contract managers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70C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642BA"/>
                </a:solidFill>
                <a:effectLst/>
                <a:uLnTx/>
                <a:uFillTx/>
                <a:latin typeface="Calibri" panose="020F0502020204030204" pitchFamily="34" charset="0"/>
                <a:ea typeface="+mn-ea"/>
                <a:cs typeface="+mn-cs"/>
                <a:sym typeface="Wingdings" pitchFamily="2" charset="2"/>
              </a:rPr>
              <a:t>Do you ensure the necessary arrangements are done to prevent winch line entanglements?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642BA"/>
                </a:solidFill>
                <a:effectLst/>
                <a:uLnTx/>
                <a:uFillTx/>
                <a:latin typeface="Calibri" panose="020F0502020204030204" pitchFamily="34" charset="0"/>
                <a:ea typeface="+mn-ea"/>
                <a:cs typeface="+mn-cs"/>
                <a:sym typeface="Wingdings" pitchFamily="2" charset="2"/>
              </a:rPr>
              <a:t>Do you ensure the learning from incidents related to engineering control are implemented?</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642BA"/>
                </a:solidFill>
                <a:effectLst/>
                <a:uLnTx/>
                <a:uFillTx/>
                <a:latin typeface="Calibri" panose="020F0502020204030204" pitchFamily="34" charset="0"/>
                <a:ea typeface="+mn-ea"/>
                <a:cs typeface="+mn-cs"/>
                <a:sym typeface="Wingdings" pitchFamily="2" charset="2"/>
              </a:rPr>
              <a:t>Do you ensure the  quality of the HSE inspections / Audits?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642BA"/>
                </a:solidFill>
                <a:effectLst/>
                <a:uLnTx/>
                <a:uFillTx/>
                <a:latin typeface="Calibri" panose="020F0502020204030204" pitchFamily="34" charset="0"/>
                <a:ea typeface="+mn-ea"/>
                <a:cs typeface="+mn-cs"/>
                <a:sym typeface="Wingdings" pitchFamily="2" charset="2"/>
              </a:rPr>
              <a:t>Do you ensure site leaders competency on critical aspects? </a:t>
            </a:r>
            <a:endParaRPr kumimoji="0" lang="en-US" sz="1400" b="0" i="0" u="none" strike="noStrike" kern="1200" cap="none" spc="0" normalizeH="0" baseline="0" noProof="0" dirty="0" smtClean="0">
              <a:ln>
                <a:noFill/>
              </a:ln>
              <a:solidFill>
                <a:srgbClr val="0642BA"/>
              </a:solidFill>
              <a:effectLst/>
              <a:uLnTx/>
              <a:uFillTx/>
              <a:latin typeface="Calibri" panose="020F0502020204030204" pitchFamily="34" charset="0"/>
              <a:ea typeface="+mn-ea"/>
              <a:cs typeface="+mn-cs"/>
              <a:sym typeface="Wingdings" pitchFamily="2" charset="2"/>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243476" y="820389"/>
            <a:ext cx="5014324" cy="276999"/>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GB" sz="1200" b="1" i="0" u="none" strike="noStrike" kern="1200" cap="none" spc="0" normalizeH="0" baseline="0" noProof="0" dirty="0" smtClean="0">
                <a:ln>
                  <a:noFill/>
                </a:ln>
                <a:solidFill>
                  <a:srgbClr val="333399"/>
                </a:solidFill>
                <a:effectLst/>
                <a:uLnTx/>
                <a:uFillTx/>
                <a:latin typeface="Tahoma" pitchFamily="34" charset="0"/>
                <a:ea typeface="+mn-ea"/>
                <a:cs typeface="+mn-cs"/>
              </a:rPr>
              <a:t>04.08.2018</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title: HiPo</a:t>
            </a:r>
            <a:endPar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t>Confidential - Not to be shared outside of PDO/PDO contractors </a:t>
            </a:r>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86970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92091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83CB71A-F62D-4A93-980D-D95233D65834}"/>
</file>

<file path=customXml/itemProps2.xml><?xml version="1.0" encoding="utf-8"?>
<ds:datastoreItem xmlns:ds="http://schemas.openxmlformats.org/officeDocument/2006/customXml" ds:itemID="{15DDF439-BDB4-4854-BE7B-23DE72ACC6A9}"/>
</file>

<file path=customXml/itemProps3.xml><?xml version="1.0" encoding="utf-8"?>
<ds:datastoreItem xmlns:ds="http://schemas.openxmlformats.org/officeDocument/2006/customXml" ds:itemID="{0CF1D87A-9F1A-422F-BC60-F610BB8957B1}"/>
</file>

<file path=docProps/app.xml><?xml version="1.0" encoding="utf-8"?>
<Properties xmlns="http://schemas.openxmlformats.org/officeDocument/2006/extended-properties" xmlns:vt="http://schemas.openxmlformats.org/officeDocument/2006/docPropsVTypes">
  <TotalTime>106</TotalTime>
  <Words>561</Words>
  <Application>Microsoft Office PowerPoint</Application>
  <PresentationFormat>On-screen Show (4:3)</PresentationFormat>
  <Paragraphs>63</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39</cp:revision>
  <dcterms:created xsi:type="dcterms:W3CDTF">2016-03-28T05:48:29Z</dcterms:created>
  <dcterms:modified xsi:type="dcterms:W3CDTF">2019-02-25T03:33:05Z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