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4"/>
  </p:notesMasterIdLst>
  <p:sldIdLst>
    <p:sldId id="313" r:id="rId2"/>
    <p:sldId id="314"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1B4E3-1F76-4E61-B254-1A7031AA599B}" type="datetimeFigureOut">
              <a:rPr lang="en-US" smtClean="0"/>
              <a:pPr/>
              <a:t>09/01/2019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D55988-80E2-4333-8473-6782ED1C01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r>
              <a:rPr lang="en-US" dirty="0"/>
              <a:t>Ensure all dates and titles are input </a:t>
            </a:r>
          </a:p>
          <a:p>
            <a:endParaRPr lang="en-US" dirty="0"/>
          </a:p>
          <a:p>
            <a:r>
              <a:rPr lang="en-US" dirty="0"/>
              <a:t>A short description should be provided without mentioning names of contractors or</a:t>
            </a:r>
            <a:r>
              <a:rPr lang="en-US" baseline="0" dirty="0"/>
              <a:t> individuals.  You should include, what happened, to who (by job title) and what injuries this resulted in.  Nothing more!</a:t>
            </a:r>
          </a:p>
          <a:p>
            <a:endParaRPr lang="en-US" baseline="0" dirty="0"/>
          </a:p>
          <a:p>
            <a:r>
              <a:rPr lang="en-US" baseline="0" dirty="0"/>
              <a:t>Four to five bullet points highlighting the main findings from the investigation.  Remember the target audience is the front line staff so this should be written in simple terms in a way that everyone can understand.</a:t>
            </a:r>
          </a:p>
          <a:p>
            <a:endParaRPr lang="en-US" baseline="0" dirty="0"/>
          </a:p>
          <a:p>
            <a:r>
              <a:rPr lang="en-US" baseline="0" dirty="0"/>
              <a:t>The strap line should be the main point you want to get across</a:t>
            </a:r>
          </a:p>
          <a:p>
            <a:endParaRPr lang="en-US" baseline="0" dirty="0"/>
          </a:p>
          <a:p>
            <a:r>
              <a:rPr lang="en-US" baseline="0" dirty="0"/>
              <a:t>The images should be self explanatory, what went wrong (if you create a reconstruction please ensure you do not put people at risk) and below how it should be done.   </a:t>
            </a:r>
            <a:endParaRPr lang="en-US" dirty="0"/>
          </a:p>
        </p:txBody>
      </p:sp>
      <p:sp>
        <p:nvSpPr>
          <p:cNvPr id="51204"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5138CA7-92E6-41FD-A1B7-5ABDE6F17714}"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3218876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Ensure all dates and titles are input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Imagine you have to audit other companies to see if they could have the same issues.</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These questions should start</a:t>
            </a:r>
            <a:r>
              <a:rPr lang="en-US" baseline="0" dirty="0">
                <a:solidFill>
                  <a:srgbClr val="0033CC"/>
                </a:solidFill>
                <a:latin typeface="Arial" charset="0"/>
                <a:cs typeface="Arial" charset="0"/>
                <a:sym typeface="Wingdings" pitchFamily="2" charset="2"/>
              </a:rPr>
              <a:t> with: Do you ensure…………………?</a:t>
            </a:r>
            <a:endParaRPr lang="en-US" dirty="0">
              <a:latin typeface="Arial" charset="0"/>
              <a:cs typeface="Arial" charset="0"/>
            </a:endParaRPr>
          </a:p>
        </p:txBody>
      </p:sp>
      <p:sp>
        <p:nvSpPr>
          <p:cNvPr id="52228"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6B2BACC-5893-4478-93DA-688A131F836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0821435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7" name="Rectangle 6"/>
          <p:cNvSpPr>
            <a:spLocks noGrp="1" noChangeArrowheads="1"/>
          </p:cNvSpPr>
          <p:nvPr>
            <p:ph type="sldNum" sz="quarter" idx="12"/>
          </p:nvPr>
        </p:nvSpPr>
        <p:spPr/>
        <p:txBody>
          <a:bodyPr/>
          <a:lstStyle>
            <a:lvl1pPr algn="ctr">
              <a:defRPr/>
            </a:lvl1pPr>
          </a:lstStyle>
          <a:p>
            <a:pPr>
              <a:defRPr/>
            </a:pPr>
            <a:fld id="{15B704AD-0DEC-4276-A217-14915B9EB7EF}" type="slidenum">
              <a:rPr lang="en-US"/>
              <a:pPr>
                <a:defRPr/>
              </a:pPr>
              <a:t>‹#›</a:t>
            </a:fld>
            <a:endParaRPr lang="en-US"/>
          </a:p>
        </p:txBody>
      </p:sp>
    </p:spTree>
    <p:extLst>
      <p:ext uri="{BB962C8B-B14F-4D97-AF65-F5344CB8AC3E}">
        <p14:creationId xmlns:p14="http://schemas.microsoft.com/office/powerpoint/2010/main" val="2594318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5" name="Rectangle 6"/>
          <p:cNvSpPr>
            <a:spLocks noGrp="1" noChangeArrowheads="1"/>
          </p:cNvSpPr>
          <p:nvPr>
            <p:ph type="sldNum" sz="quarter" idx="12"/>
          </p:nvPr>
        </p:nvSpPr>
        <p:spPr/>
        <p:txBody>
          <a:bodyPr/>
          <a:lstStyle>
            <a:lvl1pPr algn="ctr">
              <a:defRPr/>
            </a:lvl1pPr>
          </a:lstStyle>
          <a:p>
            <a:pPr>
              <a:defRPr/>
            </a:pPr>
            <a:fld id="{1A920DC4-FE34-4663-8FB7-16362F8E3E28}" type="slidenum">
              <a:rPr lang="en-US"/>
              <a:pPr>
                <a:defRPr/>
              </a:pPr>
              <a:t>‹#›</a:t>
            </a:fld>
            <a:endParaRPr lang="en-US"/>
          </a:p>
        </p:txBody>
      </p:sp>
    </p:spTree>
    <p:extLst>
      <p:ext uri="{BB962C8B-B14F-4D97-AF65-F5344CB8AC3E}">
        <p14:creationId xmlns:p14="http://schemas.microsoft.com/office/powerpoint/2010/main" val="3031596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4" name="Rectangle 6"/>
          <p:cNvSpPr>
            <a:spLocks noGrp="1" noChangeArrowheads="1"/>
          </p:cNvSpPr>
          <p:nvPr>
            <p:ph type="sldNum" sz="quarter" idx="12"/>
          </p:nvPr>
        </p:nvSpPr>
        <p:spPr/>
        <p:txBody>
          <a:bodyPr/>
          <a:lstStyle>
            <a:lvl1pPr algn="ctr">
              <a:defRPr/>
            </a:lvl1pPr>
          </a:lstStyle>
          <a:p>
            <a:pPr>
              <a:defRPr/>
            </a:pPr>
            <a:fld id="{C085B925-3865-4333-AFCB-ABF9FE11EB42}" type="slidenum">
              <a:rPr lang="en-US"/>
              <a:pPr>
                <a:defRPr/>
              </a:pPr>
              <a:t>‹#›</a:t>
            </a:fld>
            <a:endParaRPr lang="en-US"/>
          </a:p>
        </p:txBody>
      </p:sp>
    </p:spTree>
    <p:extLst>
      <p:ext uri="{BB962C8B-B14F-4D97-AF65-F5344CB8AC3E}">
        <p14:creationId xmlns:p14="http://schemas.microsoft.com/office/powerpoint/2010/main" val="37924454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r>
              <a:rPr lang="en-US"/>
              <a:t>Confidential - Not to be shared outside of PDO/PDO contractors </a:t>
            </a:r>
          </a:p>
        </p:txBody>
      </p:sp>
      <p:sp>
        <p:nvSpPr>
          <p:cNvPr id="6" name="Rectangle 6"/>
          <p:cNvSpPr>
            <a:spLocks noGrp="1" noChangeArrowheads="1"/>
          </p:cNvSpPr>
          <p:nvPr>
            <p:ph type="sldNum" sz="quarter" idx="12"/>
          </p:nvPr>
        </p:nvSpPr>
        <p:spPr/>
        <p:txBody>
          <a:bodyPr/>
          <a:lstStyle>
            <a:lvl1pPr algn="ctr">
              <a:defRPr/>
            </a:lvl1pPr>
          </a:lstStyle>
          <a:p>
            <a:pPr>
              <a:defRPr/>
            </a:pPr>
            <a:fld id="{CF1380D9-E0BB-484F-BE96-17EE0360769A}" type="slidenum">
              <a:rPr lang="en-US"/>
              <a:pPr>
                <a:defRPr/>
              </a:pPr>
              <a:t>‹#›</a:t>
            </a:fld>
            <a:endParaRPr lang="en-US"/>
          </a:p>
        </p:txBody>
      </p:sp>
    </p:spTree>
    <p:extLst>
      <p:ext uri="{BB962C8B-B14F-4D97-AF65-F5344CB8AC3E}">
        <p14:creationId xmlns:p14="http://schemas.microsoft.com/office/powerpoint/2010/main" val="183921097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t>Confidential - Not to be shared outside of PDO/PDO contractors </a:t>
            </a:r>
          </a:p>
        </p:txBody>
      </p:sp>
      <p:sp>
        <p:nvSpPr>
          <p:cNvPr id="1030"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10281B74-92C0-4899-8AEC-B63DF05B8251}" type="slidenum">
              <a:rPr lang="en-US"/>
              <a:pPr>
                <a:defRPr/>
              </a:pPr>
              <a:t>‹#›</a:t>
            </a:fld>
            <a:endParaRPr lang="en-US"/>
          </a:p>
        </p:txBody>
      </p:sp>
      <p:sp>
        <p:nvSpPr>
          <p:cNvPr id="7" name="TextBox 6"/>
          <p:cNvSpPr txBox="1"/>
          <p:nvPr userDrawn="1"/>
        </p:nvSpPr>
        <p:spPr>
          <a:xfrm>
            <a:off x="762000" y="228600"/>
            <a:ext cx="7467600" cy="400050"/>
          </a:xfrm>
          <a:prstGeom prst="rect">
            <a:avLst/>
          </a:prstGeom>
          <a:noFill/>
        </p:spPr>
        <p:txBody>
          <a:bodyPr>
            <a:spAutoFit/>
          </a:bodyPr>
          <a:lstStyle/>
          <a:p>
            <a:pPr>
              <a:defRPr/>
            </a:pPr>
            <a:r>
              <a:rPr lang="en-US" sz="2000" b="1" i="1" kern="0" dirty="0">
                <a:solidFill>
                  <a:srgbClr val="CCCCFF"/>
                </a:solidFill>
                <a:latin typeface="Arial"/>
                <a:ea typeface="+mj-ea"/>
                <a:cs typeface="Arial"/>
              </a:rPr>
              <a:t>Main contractor name – LTI# - Date of incident</a:t>
            </a:r>
            <a:endParaRPr lang="en-US" dirty="0"/>
          </a:p>
        </p:txBody>
      </p:sp>
      <p:sp>
        <p:nvSpPr>
          <p:cNvPr id="8" name="Rectangle 7"/>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pPr>
              <a:defRPr/>
            </a:pPr>
            <a:endParaRPr lang="en-US"/>
          </a:p>
        </p:txBody>
      </p:sp>
      <p:pic>
        <p:nvPicPr>
          <p:cNvPr id="1032" name="Content Placeholder 3" descr="PPT option1.jpg"/>
          <p:cNvPicPr>
            <a:picLocks noChangeAspect="1"/>
          </p:cNvPicPr>
          <p:nvPr userDrawn="1"/>
        </p:nvPicPr>
        <p:blipFill>
          <a:blip r:embed="rId6" cstate="email"/>
          <a:srcRect/>
          <a:stretch>
            <a:fillRect/>
          </a:stretch>
        </p:blipFill>
        <p:spPr bwMode="auto">
          <a:xfrm>
            <a:off x="-11113" y="0"/>
            <a:ext cx="9155113" cy="6858000"/>
          </a:xfrm>
          <a:prstGeom prst="rect">
            <a:avLst/>
          </a:prstGeom>
          <a:noFill/>
          <a:ln w="9525">
            <a:noFill/>
            <a:miter lim="800000"/>
            <a:headEnd/>
            <a:tailEnd/>
          </a:ln>
        </p:spPr>
      </p:pic>
    </p:spTree>
    <p:extLst>
      <p:ext uri="{BB962C8B-B14F-4D97-AF65-F5344CB8AC3E}">
        <p14:creationId xmlns:p14="http://schemas.microsoft.com/office/powerpoint/2010/main" val="283562409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Lst>
  <p:hf sldNum="0" hd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81000" y="1066801"/>
            <a:ext cx="5257800" cy="3339376"/>
          </a:xfrm>
          <a:prstGeom prst="rect">
            <a:avLst/>
          </a:prstGeom>
          <a:noFill/>
          <a:ln w="19050">
            <a:noFill/>
            <a:miter lim="800000"/>
            <a:headEnd/>
            <a:tailEnd/>
          </a:ln>
        </p:spPr>
        <p:txBody>
          <a:bodyPr wrap="square">
            <a:spAutoFit/>
          </a:bodyPr>
          <a:lstStyle/>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333399"/>
                </a:solidFill>
                <a:effectLst/>
                <a:uLnTx/>
                <a:uFillTx/>
                <a:latin typeface="Tahoma" pitchFamily="34" charset="0"/>
                <a:ea typeface="+mn-ea"/>
                <a:cs typeface="+mn-cs"/>
              </a:rPr>
              <a:t>Date:</a:t>
            </a:r>
            <a:r>
              <a:rPr kumimoji="0" lang="en-US" sz="1200" b="1" i="0" u="none" strike="noStrike" kern="1200" cap="none" spc="0" normalizeH="0" baseline="0" noProof="0" dirty="0">
                <a:ln>
                  <a:noFill/>
                </a:ln>
                <a:solidFill>
                  <a:srgbClr val="333399"/>
                </a:solidFill>
                <a:effectLst/>
                <a:uLnTx/>
                <a:uFillTx/>
                <a:latin typeface="Tahoma" pitchFamily="34" charset="0"/>
                <a:ea typeface="+mn-ea"/>
                <a:cs typeface="+mn-cs"/>
              </a:rPr>
              <a:t>   </a:t>
            </a:r>
            <a:r>
              <a:rPr kumimoji="0" lang="en-US" sz="1200" b="1" i="0" u="none" strike="noStrike" kern="1200" cap="none" spc="0" normalizeH="0" baseline="0" noProof="0" dirty="0" smtClean="0">
                <a:ln>
                  <a:noFill/>
                </a:ln>
                <a:solidFill>
                  <a:srgbClr val="333399"/>
                </a:solidFill>
                <a:effectLst/>
                <a:uLnTx/>
                <a:uFillTx/>
                <a:latin typeface="Tahoma" pitchFamily="34" charset="0"/>
                <a:ea typeface="+mn-ea"/>
                <a:cs typeface="+mn-cs"/>
              </a:rPr>
              <a:t>07.08.2018                                      </a:t>
            </a:r>
            <a:r>
              <a:rPr kumimoji="0" lang="en-US" sz="1200" b="1" i="0" u="none" strike="noStrike" kern="1200" cap="none" spc="0" normalizeH="0" baseline="0" noProof="0" dirty="0">
                <a:ln>
                  <a:noFill/>
                </a:ln>
                <a:solidFill>
                  <a:srgbClr val="333399"/>
                </a:solidFill>
                <a:effectLst/>
                <a:uLnTx/>
                <a:uFillTx/>
                <a:latin typeface="Tahoma" pitchFamily="34" charset="0"/>
                <a:ea typeface="+mn-ea"/>
                <a:cs typeface="+mn-cs"/>
              </a:rPr>
              <a:t>Incident title: MVI</a:t>
            </a:r>
          </a:p>
          <a:p>
            <a:pPr marL="114300" marR="0" lvl="0" indent="-114300" algn="just" defTabSz="914400" rtl="0" eaLnBrk="0" fontAlgn="base" latinLnBrk="0" hangingPunct="0">
              <a:lnSpc>
                <a:spcPct val="100000"/>
              </a:lnSpc>
              <a:spcBef>
                <a:spcPct val="0"/>
              </a:spcBef>
              <a:spcAft>
                <a:spcPct val="0"/>
              </a:spcAft>
              <a:buClrTx/>
              <a:buSzTx/>
              <a:buFontTx/>
              <a:buNone/>
              <a:tabLst/>
              <a:defRPr/>
            </a:pPr>
            <a:endParaRPr kumimoji="0" lang="en-US" sz="1300" b="1" i="0" u="none" strike="noStrike" kern="1200" cap="none" spc="0" normalizeH="0" baseline="0" noProof="0" dirty="0">
              <a:ln>
                <a:noFill/>
              </a:ln>
              <a:solidFill>
                <a:srgbClr val="FF0000"/>
              </a:solidFill>
              <a:effectLst/>
              <a:uLnTx/>
              <a:uFillTx/>
              <a:latin typeface="Tahoma" pitchFamily="34"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What happened?</a:t>
            </a:r>
            <a:endParaRPr kumimoji="0" lang="en-US" sz="1600" b="0" i="0" u="none" strike="noStrike" kern="1200" cap="none" spc="0" normalizeH="0" baseline="0" noProof="0" dirty="0">
              <a:ln>
                <a:noFill/>
              </a:ln>
              <a:solidFill>
                <a:srgbClr val="FF0000"/>
              </a:solidFill>
              <a:effectLst/>
              <a:uLnTx/>
              <a:uFillTx/>
              <a:latin typeface="Tahoma"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Calibri" pitchFamily="34" charset="0"/>
                <a:ea typeface="+mn-ea"/>
                <a:cs typeface="Arial" charset="0"/>
              </a:rPr>
              <a:t>On the 7</a:t>
            </a:r>
            <a:r>
              <a:rPr kumimoji="0" lang="en-US" sz="1200" b="0" i="0" u="none" strike="noStrike" kern="1200" cap="none" spc="0" normalizeH="0" baseline="30000" noProof="0" dirty="0" smtClean="0">
                <a:ln>
                  <a:noFill/>
                </a:ln>
                <a:solidFill>
                  <a:srgbClr val="000000"/>
                </a:solidFill>
                <a:effectLst/>
                <a:uLnTx/>
                <a:uFillTx/>
                <a:latin typeface="Calibri" pitchFamily="34" charset="0"/>
                <a:ea typeface="+mn-ea"/>
                <a:cs typeface="Arial" charset="0"/>
              </a:rPr>
              <a:t>th</a:t>
            </a:r>
            <a:r>
              <a:rPr kumimoji="0" lang="en-US" sz="1200" b="0" i="0" u="none" strike="noStrike" kern="1200" cap="none" spc="0" normalizeH="0" baseline="0" noProof="0" dirty="0" smtClean="0">
                <a:ln>
                  <a:noFill/>
                </a:ln>
                <a:solidFill>
                  <a:srgbClr val="000000"/>
                </a:solidFill>
                <a:effectLst/>
                <a:uLnTx/>
                <a:uFillTx/>
                <a:latin typeface="Calibri" pitchFamily="34" charset="0"/>
                <a:ea typeface="+mn-ea"/>
                <a:cs typeface="Arial" charset="0"/>
              </a:rPr>
              <a:t> August at approximately 07:10 while moving soil in the waste yard, during the tipping operation and at full tipper height the tipper toppled over and came to rest on its left hand side. (Driver side). No injury was sustained to the driver (or any persons standing / working close by) as a result of this incident.</a:t>
            </a:r>
            <a:endPar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endParaRPr kumimoji="0" lang="en-US" sz="1600" b="1" i="0" u="none" strike="noStrike" kern="1200" cap="none" spc="0" normalizeH="0" baseline="0" noProof="0" dirty="0" smtClean="0">
              <a:ln>
                <a:noFill/>
              </a:ln>
              <a:solidFill>
                <a:srgbClr val="333399"/>
              </a:solidFill>
              <a:effectLst/>
              <a:uLnTx/>
              <a:uFillTx/>
              <a:latin typeface="Tahoma" pitchFamily="34"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smtClean="0">
                <a:ln>
                  <a:noFill/>
                </a:ln>
                <a:solidFill>
                  <a:srgbClr val="333399"/>
                </a:solidFill>
                <a:effectLst/>
                <a:uLnTx/>
                <a:uFillTx/>
                <a:latin typeface="Tahoma" pitchFamily="34" charset="0"/>
                <a:ea typeface="+mn-ea"/>
                <a:cs typeface="+mn-cs"/>
              </a:rPr>
              <a:t>Your </a:t>
            </a:r>
            <a:r>
              <a:rPr kumimoji="0" lang="en-US" sz="1600" b="1" i="0" u="none" strike="noStrike" kern="1200" cap="none" spc="0" normalizeH="0" baseline="0" noProof="0" dirty="0">
                <a:ln>
                  <a:noFill/>
                </a:ln>
                <a:solidFill>
                  <a:srgbClr val="333399"/>
                </a:solidFill>
                <a:effectLst/>
                <a:uLnTx/>
                <a:uFillTx/>
                <a:latin typeface="Tahoma" pitchFamily="34" charset="0"/>
                <a:ea typeface="+mn-ea"/>
                <a:cs typeface="+mn-cs"/>
              </a:rPr>
              <a:t>learning from this incident..</a:t>
            </a:r>
            <a:endParaRPr kumimoji="0" lang="en-US" sz="1050" b="0" i="0" u="none" strike="noStrike" kern="1200" cap="none" spc="0" normalizeH="0" baseline="0" noProof="0" dirty="0">
              <a:ln>
                <a:noFill/>
              </a:ln>
              <a:solidFill>
                <a:srgbClr val="FF0000"/>
              </a:solidFill>
              <a:effectLst/>
              <a:uLnTx/>
              <a:uFillTx/>
              <a:latin typeface="Arial" charset="0"/>
              <a:ea typeface="+mn-ea"/>
              <a:cs typeface="Tahoma" pitchFamily="34"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rPr>
              <a:t>Always ensure the truck is not </a:t>
            </a:r>
            <a:r>
              <a:rPr kumimoji="0" lang="en-US" sz="1200" b="0" i="0" u="none" strike="noStrike" kern="1200" cap="none" spc="0" normalizeH="0" baseline="0" noProof="0" dirty="0" smtClean="0">
                <a:ln>
                  <a:noFill/>
                </a:ln>
                <a:solidFill>
                  <a:srgbClr val="000000"/>
                </a:solidFill>
                <a:effectLst/>
                <a:uLnTx/>
                <a:uFillTx/>
                <a:latin typeface="Calibri" pitchFamily="34" charset="0"/>
                <a:ea typeface="+mn-ea"/>
                <a:cs typeface="+mn-cs"/>
              </a:rPr>
              <a:t>overloaded.</a:t>
            </a:r>
            <a:endPar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smtClean="0">
                <a:ln>
                  <a:noFill/>
                </a:ln>
                <a:solidFill>
                  <a:srgbClr val="000000"/>
                </a:solidFill>
                <a:effectLst/>
                <a:uLnTx/>
                <a:uFillTx/>
                <a:latin typeface="Calibri" pitchFamily="34" charset="0"/>
                <a:ea typeface="+mn-ea"/>
                <a:cs typeface="+mn-cs"/>
              </a:rPr>
              <a:t>Always ensure </a:t>
            </a:r>
            <a:r>
              <a:rPr kumimoji="0" lang="en-US" altLang="en-US" sz="1200" b="0" i="0" u="none" strike="noStrike" kern="1200" cap="none" spc="0" normalizeH="0" baseline="0" noProof="0" dirty="0" smtClean="0">
                <a:ln>
                  <a:noFill/>
                </a:ln>
                <a:solidFill>
                  <a:srgbClr val="000000"/>
                </a:solidFill>
                <a:effectLst/>
                <a:uLnTx/>
                <a:uFillTx/>
                <a:latin typeface="Calibri" pitchFamily="34" charset="0"/>
                <a:ea typeface="+mn-ea"/>
                <a:cs typeface="+mn-cs"/>
                <a:sym typeface="Wingdings" pitchFamily="2" charset="2"/>
              </a:rPr>
              <a:t>that the surface you are tipping onto firm enough and flat enough </a:t>
            </a:r>
            <a:r>
              <a:rPr kumimoji="0" lang="en-US" sz="1200" b="0" i="0" u="none" strike="noStrike" kern="1200" cap="none" spc="0" normalizeH="0" baseline="0" noProof="0" dirty="0" smtClean="0">
                <a:ln>
                  <a:noFill/>
                </a:ln>
                <a:solidFill>
                  <a:srgbClr val="000000"/>
                </a:solidFill>
                <a:effectLst/>
                <a:uLnTx/>
                <a:uFillTx/>
                <a:latin typeface="Calibri" pitchFamily="34" charset="0"/>
                <a:ea typeface="+mn-ea"/>
                <a:cs typeface="+mn-cs"/>
              </a:rPr>
              <a:t>before </a:t>
            </a:r>
            <a:r>
              <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rPr>
              <a:t>tipping</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smtClean="0">
                <a:ln>
                  <a:noFill/>
                </a:ln>
                <a:solidFill>
                  <a:srgbClr val="000000"/>
                </a:solidFill>
                <a:effectLst/>
                <a:uLnTx/>
                <a:uFillTx/>
                <a:latin typeface="Calibri" pitchFamily="34" charset="0"/>
                <a:ea typeface="+mn-ea"/>
                <a:cs typeface="+mn-cs"/>
              </a:rPr>
              <a:t>Always ensure </a:t>
            </a:r>
            <a:r>
              <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rPr>
              <a:t>your Job Risk Assessment is up to date and adequate.</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rPr>
              <a:t>Always ensure banksman is used for vehicle movement, reversing and offloading materials.</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altLang="en-US" sz="1200" b="0" i="0" u="none" strike="noStrike" kern="1200" cap="none" spc="0" normalizeH="0" baseline="0" noProof="0" dirty="0" smtClean="0">
                <a:ln>
                  <a:noFill/>
                </a:ln>
                <a:solidFill>
                  <a:srgbClr val="000000"/>
                </a:solidFill>
                <a:effectLst/>
                <a:uLnTx/>
                <a:uFillTx/>
                <a:latin typeface="Calibri" pitchFamily="34" charset="0"/>
                <a:ea typeface="+mn-ea"/>
                <a:cs typeface="+mn-cs"/>
              </a:rPr>
              <a:t>You are always empowered </a:t>
            </a:r>
            <a:r>
              <a:rPr kumimoji="0" lang="en-US" altLang="en-US" sz="1200" b="0" i="0" u="none" strike="noStrike" kern="1200" cap="none" spc="0" normalizeH="0" baseline="0" noProof="0" dirty="0">
                <a:ln>
                  <a:noFill/>
                </a:ln>
                <a:solidFill>
                  <a:srgbClr val="000000"/>
                </a:solidFill>
                <a:effectLst/>
                <a:uLnTx/>
                <a:uFillTx/>
                <a:latin typeface="Calibri" pitchFamily="34" charset="0"/>
                <a:ea typeface="+mn-ea"/>
                <a:cs typeface="+mn-cs"/>
              </a:rPr>
              <a:t>to STOP if not </a:t>
            </a:r>
            <a:r>
              <a:rPr kumimoji="0" lang="en-US" altLang="en-US" sz="1200" b="0" i="0" u="none" strike="noStrike" kern="1200" cap="none" spc="0" normalizeH="0" baseline="0" noProof="0" dirty="0" smtClean="0">
                <a:ln>
                  <a:noFill/>
                </a:ln>
                <a:solidFill>
                  <a:srgbClr val="000000"/>
                </a:solidFill>
                <a:effectLst/>
                <a:uLnTx/>
                <a:uFillTx/>
                <a:latin typeface="Calibri" pitchFamily="34" charset="0"/>
                <a:ea typeface="+mn-ea"/>
                <a:cs typeface="+mn-cs"/>
              </a:rPr>
              <a:t>Safe.</a:t>
            </a:r>
            <a:endParaRPr kumimoji="0" lang="en-US" sz="1200" b="0" i="0" u="none" strike="noStrike" kern="1200" cap="none" spc="0" normalizeH="0" baseline="0" noProof="0" dirty="0">
              <a:ln>
                <a:noFill/>
              </a:ln>
              <a:solidFill>
                <a:srgbClr val="000000"/>
              </a:solidFill>
              <a:effectLst/>
              <a:uLnTx/>
              <a:uFillTx/>
              <a:latin typeface="Calibri" pitchFamily="34" charset="0"/>
              <a:ea typeface="+mn-ea"/>
              <a:cs typeface="+mn-cs"/>
            </a:endParaRPr>
          </a:p>
        </p:txBody>
      </p:sp>
      <p:sp>
        <p:nvSpPr>
          <p:cNvPr id="26627"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GB" sz="6000" b="0" i="0" u="none" strike="noStrike" kern="1200" cap="none" spc="0" normalizeH="0" baseline="0" noProof="0">
              <a:ln>
                <a:noFill/>
              </a:ln>
              <a:solidFill>
                <a:srgbClr val="FF0000"/>
              </a:solidFill>
              <a:effectLst/>
              <a:uLnTx/>
              <a:uFillTx/>
              <a:latin typeface="Times New Roman" pitchFamily="18" charset="0"/>
              <a:ea typeface="+mn-ea"/>
              <a:cs typeface="+mn-cs"/>
              <a:sym typeface="Webdings" pitchFamily="18" charset="2"/>
            </a:endParaRPr>
          </a:p>
        </p:txBody>
      </p:sp>
      <p:sp>
        <p:nvSpPr>
          <p:cNvPr id="26628" name="TextBox 16"/>
          <p:cNvSpPr txBox="1">
            <a:spLocks noChangeArrowheads="1"/>
          </p:cNvSpPr>
          <p:nvPr/>
        </p:nvSpPr>
        <p:spPr bwMode="auto">
          <a:xfrm>
            <a:off x="152400" y="5029200"/>
            <a:ext cx="5486397" cy="416011"/>
          </a:xfrm>
          <a:prstGeom prst="rect">
            <a:avLst/>
          </a:prstGeom>
          <a:solidFill>
            <a:srgbClr val="0000FF"/>
          </a:solidFill>
          <a:ln w="38100">
            <a:noFill/>
          </a:ln>
        </p:spPr>
        <p:style>
          <a:lnRef idx="0">
            <a:schemeClr val="accent1"/>
          </a:lnRef>
          <a:fillRef idx="3">
            <a:schemeClr val="accent1"/>
          </a:fillRef>
          <a:effectRef idx="3">
            <a:schemeClr val="accent1"/>
          </a:effectRef>
          <a:fontRef idx="minor">
            <a:schemeClr val="lt1"/>
          </a:fontRef>
        </p:style>
        <p:txBody>
          <a:bodyPr wrap="square">
            <a:spAutoFit/>
          </a:bodyPr>
          <a:lstStyle>
            <a:defPPr>
              <a:defRPr lang="en-US"/>
            </a:defPPr>
            <a:lvl1pPr indent="-114300" algn="ctr">
              <a:lnSpc>
                <a:spcPct val="150000"/>
              </a:lnSpc>
              <a:defRPr sz="1600" b="1">
                <a:solidFill>
                  <a:srgbClr val="FFFF00"/>
                </a:solidFill>
                <a:latin typeface="+mj-lt"/>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t>Your safety should always be built on SOLID ground</a:t>
            </a:r>
          </a:p>
        </p:txBody>
      </p:sp>
      <p:sp>
        <p:nvSpPr>
          <p:cNvPr id="16"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Arial"/>
                <a:ea typeface="+mn-ea"/>
                <a:cs typeface="+mn-cs"/>
              </a:rPr>
              <a:t>PDO Second Alert</a:t>
            </a:r>
          </a:p>
        </p:txBody>
      </p:sp>
      <p:sp>
        <p:nvSpPr>
          <p:cNvPr id="13" name="Footer Placeholder 1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Times New Roman" pitchFamily="18" charset="0"/>
                <a:ea typeface="+mn-ea"/>
                <a:cs typeface="+mn-cs"/>
              </a:rPr>
              <a:t>Confidential - Not to be shared outside of PDO/PDO contractors </a:t>
            </a:r>
          </a:p>
        </p:txBody>
      </p:sp>
      <p:pic>
        <p:nvPicPr>
          <p:cNvPr id="21" name="Picture 20">
            <a:extLst>
              <a:ext uri="{FF2B5EF4-FFF2-40B4-BE49-F238E27FC236}">
                <a16:creationId xmlns:a16="http://schemas.microsoft.com/office/drawing/2014/main" id="{29691DA1-7C56-475D-BE29-F7B434A64D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5000" y="990600"/>
            <a:ext cx="3256974" cy="2308298"/>
          </a:xfrm>
          <a:prstGeom prst="rect">
            <a:avLst/>
          </a:prstGeom>
        </p:spPr>
      </p:pic>
      <p:grpSp>
        <p:nvGrpSpPr>
          <p:cNvPr id="22" name="Group 131"/>
          <p:cNvGrpSpPr>
            <a:grpSpLocks/>
          </p:cNvGrpSpPr>
          <p:nvPr/>
        </p:nvGrpSpPr>
        <p:grpSpPr bwMode="auto">
          <a:xfrm>
            <a:off x="8305800" y="2743200"/>
            <a:ext cx="336550" cy="544513"/>
            <a:chOff x="3504" y="544"/>
            <a:chExt cx="2287" cy="1855"/>
          </a:xfrm>
        </p:grpSpPr>
        <p:sp>
          <p:nvSpPr>
            <p:cNvPr id="23"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24"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791200" y="3842795"/>
            <a:ext cx="3124199" cy="2347495"/>
          </a:xfrm>
          <a:prstGeom prst="rect">
            <a:avLst/>
          </a:prstGeom>
        </p:spPr>
      </p:pic>
      <p:sp>
        <p:nvSpPr>
          <p:cNvPr id="26" name="Freeform 132"/>
          <p:cNvSpPr>
            <a:spLocks/>
          </p:cNvSpPr>
          <p:nvPr/>
        </p:nvSpPr>
        <p:spPr bwMode="auto">
          <a:xfrm>
            <a:off x="8534400" y="53340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902017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
          <p:cNvSpPr txBox="1">
            <a:spLocks noChangeArrowheads="1"/>
          </p:cNvSpPr>
          <p:nvPr/>
        </p:nvSpPr>
        <p:spPr bwMode="auto">
          <a:xfrm>
            <a:off x="323851" y="1125539"/>
            <a:ext cx="8609012" cy="4124206"/>
          </a:xfrm>
          <a:prstGeom prst="rect">
            <a:avLst/>
          </a:prstGeom>
          <a:noFill/>
          <a:ln w="19050">
            <a:noFill/>
            <a:miter lim="800000"/>
            <a:headEnd/>
            <a:tailEnd/>
          </a:ln>
        </p:spPr>
        <p:txBody>
          <a:bodyPr wrap="square">
            <a:spAutoFit/>
          </a:bodyPr>
          <a:lstStyle/>
          <a:p>
            <a:pPr marL="0" marR="0" lvl="0" indent="0" algn="just" defTabSz="914400" rtl="0" eaLnBrk="1" fontAlgn="base" latinLnBrk="0" hangingPunct="1">
              <a:lnSpc>
                <a:spcPct val="100000"/>
              </a:lnSpc>
              <a:spcBef>
                <a:spcPct val="5000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173038" marR="0" lvl="0" indent="-173038" algn="l" defTabSz="914400" rtl="0" eaLnBrk="1" fontAlgn="base" latinLnBrk="0" hangingPunct="1">
              <a:lnSpc>
                <a:spcPct val="100000"/>
              </a:lnSpc>
              <a:spcBef>
                <a:spcPct val="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As a learning from this incident and </a:t>
            </a:r>
            <a:r>
              <a:rPr kumimoji="0" lang="en-US" sz="1600" b="1" i="0" u="none" strike="noStrike" kern="1200" cap="none" spc="0" normalizeH="0" baseline="0" noProof="0" dirty="0" smtClean="0">
                <a:ln>
                  <a:noFill/>
                </a:ln>
                <a:solidFill>
                  <a:srgbClr val="FF0000"/>
                </a:solidFill>
                <a:effectLst/>
                <a:uLnTx/>
                <a:uFillTx/>
                <a:latin typeface="Tahoma" pitchFamily="34" charset="0"/>
                <a:ea typeface="+mn-ea"/>
                <a:cs typeface="+mn-cs"/>
              </a:rPr>
              <a:t>to ensure </a:t>
            </a: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continual improvement all contract</a:t>
            </a: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managers must review their HSE HEMP against the questions asked below        </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FF"/>
                </a:solidFill>
                <a:effectLst/>
                <a:uLnTx/>
                <a:uFillTx/>
                <a:latin typeface="Tahoma" pitchFamily="34" charset="0"/>
                <a:ea typeface="+mn-ea"/>
                <a:cs typeface="+mn-cs"/>
              </a:rPr>
              <a:t>Confirm the following:</a:t>
            </a:r>
            <a:endParaRPr kumimoji="0" lang="en-US" sz="1600" b="0" i="0" u="none" strike="noStrike" kern="1200" cap="none" spc="0" normalizeH="0" baseline="0" noProof="0" dirty="0">
              <a:ln>
                <a:noFill/>
              </a:ln>
              <a:solidFill>
                <a:srgbClr val="0000FF"/>
              </a:solidFill>
              <a:effectLst/>
              <a:uLnTx/>
              <a:uFillTx/>
              <a:latin typeface="Tahoma"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Do you ensure that tipping operations are covered in the HEMP?</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Do you ensure that truck drivers are </a:t>
            </a: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competent in tipping operations rather than just DD02 (heavy truck driving)?</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Do you ensure extra training is provided rather than DD02?</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Do </a:t>
            </a: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you have influence in the recruitment of drivers by your sub contractors ?</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Do you ensure that repetitive </a:t>
            </a: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operations and risk normalization </a:t>
            </a: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are issues </a:t>
            </a: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that </a:t>
            </a: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are managed</a:t>
            </a: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 controlled?</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smtClean="0">
                <a:ln>
                  <a:noFill/>
                </a:ln>
                <a:solidFill>
                  <a:srgbClr val="0033CC"/>
                </a:solidFill>
                <a:effectLst/>
                <a:uLnTx/>
                <a:uFillTx/>
                <a:latin typeface="Calibri" panose="020F0502020204030204" pitchFamily="34" charset="0"/>
                <a:ea typeface="+mn-ea"/>
                <a:cs typeface="+mn-cs"/>
                <a:sym typeface="Wingdings" pitchFamily="2" charset="2"/>
              </a:rPr>
              <a:t>Do you ensure that </a:t>
            </a:r>
            <a:r>
              <a:rPr kumimoji="0" lang="en-US" sz="1400" b="0" i="0" u="none" strike="noStrike" kern="1200" cap="none" spc="0" normalizeH="0" baseline="0" noProof="0" dirty="0">
                <a:ln>
                  <a:noFill/>
                </a:ln>
                <a:solidFill>
                  <a:srgbClr val="0033CC"/>
                </a:solidFill>
                <a:effectLst/>
                <a:uLnTx/>
                <a:uFillTx/>
                <a:latin typeface="Calibri" panose="020F0502020204030204" pitchFamily="34" charset="0"/>
                <a:ea typeface="+mn-ea"/>
                <a:cs typeface="+mn-cs"/>
                <a:sym typeface="Wingdings" pitchFamily="2" charset="2"/>
              </a:rPr>
              <a:t>you know the density of the material being transported, &amp; so the total weight of the truck leaving your site?</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000" b="0" i="1" u="none" strike="noStrike" kern="1200" cap="none" spc="0" normalizeH="0" baseline="0" noProof="0" dirty="0">
                <a:ln>
                  <a:noFill/>
                </a:ln>
                <a:solidFill>
                  <a:srgbClr val="0033CC"/>
                </a:solidFill>
                <a:effectLst/>
                <a:uLnTx/>
                <a:uFillTx/>
                <a:latin typeface="Arial"/>
                <a:ea typeface="+mn-ea"/>
                <a:cs typeface="+mn-cs"/>
                <a:sym typeface="Wingdings" pitchFamily="2" charset="2"/>
              </a:rPr>
              <a:t>* If the answer is NO to any of the above questions please ensure you take action to correct this finding. </a:t>
            </a:r>
            <a:r>
              <a:rPr kumimoji="0" lang="en-US" sz="1400" b="0" i="0" u="none" strike="noStrike" kern="1200" cap="none" spc="0" normalizeH="0" baseline="0" noProof="0" dirty="0">
                <a:ln>
                  <a:noFill/>
                </a:ln>
                <a:solidFill>
                  <a:srgbClr val="0033CC"/>
                </a:solidFill>
                <a:effectLst/>
                <a:uLnTx/>
                <a:uFillTx/>
                <a:latin typeface="Arial"/>
                <a:ea typeface="+mn-ea"/>
                <a:cs typeface="+mn-cs"/>
                <a:sym typeface="Wingdings" pitchFamily="2" charset="2"/>
              </a:rPr>
              <a:t>	</a:t>
            </a:r>
          </a:p>
          <a:p>
            <a:pPr marL="119063" marR="0" lvl="0" indent="-119063" algn="l" defTabSz="914400" rtl="0" eaLnBrk="1" fontAlgn="base" latinLnBrk="0" hangingPunct="1">
              <a:lnSpc>
                <a:spcPct val="100000"/>
              </a:lnSpc>
              <a:spcBef>
                <a:spcPct val="0"/>
              </a:spcBef>
              <a:spcAft>
                <a:spcPct val="0"/>
              </a:spcAft>
              <a:buClrTx/>
              <a:buSzTx/>
              <a:buFontTx/>
              <a:buChar char="•"/>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endParaRPr>
          </a:p>
          <a:p>
            <a:pPr marL="119063" marR="0" lvl="0" indent="-119063"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endParaRPr>
          </a:p>
          <a:p>
            <a:pPr marL="173038" marR="0" lvl="0" indent="-173038" algn="l" defTabSz="914400" rtl="0" eaLnBrk="1" fontAlgn="base" latinLnBrk="0" hangingPunct="1">
              <a:lnSpc>
                <a:spcPct val="100000"/>
              </a:lnSpc>
              <a:spcBef>
                <a:spcPct val="0"/>
              </a:spcBef>
              <a:spcAft>
                <a:spcPct val="0"/>
              </a:spcAft>
              <a:buClrTx/>
              <a:buSzTx/>
              <a:buFont typeface="Arial" pitchFamily="34" charset="0"/>
              <a:buChar char="•"/>
              <a:tabLst/>
              <a:defRPr/>
            </a:pPr>
            <a:endParaRPr kumimoji="0" lang="en-US" sz="800" b="0" i="0" u="none" strike="noStrike" kern="1200" cap="none" spc="0" normalizeH="0" baseline="0" noProof="0" dirty="0">
              <a:ln>
                <a:noFill/>
              </a:ln>
              <a:solidFill>
                <a:srgbClr val="000000"/>
              </a:solidFill>
              <a:effectLst/>
              <a:uLnTx/>
              <a:uFillTx/>
              <a:latin typeface="Arial" charset="0"/>
              <a:ea typeface="+mn-ea"/>
              <a:cs typeface="+mn-cs"/>
            </a:endParaRPr>
          </a:p>
        </p:txBody>
      </p:sp>
      <p:grpSp>
        <p:nvGrpSpPr>
          <p:cNvPr id="27651" name="Group 9"/>
          <p:cNvGrpSpPr>
            <a:grpSpLocks/>
          </p:cNvGrpSpPr>
          <p:nvPr/>
        </p:nvGrpSpPr>
        <p:grpSpPr bwMode="auto">
          <a:xfrm>
            <a:off x="12700" y="-228600"/>
            <a:ext cx="8920163" cy="990600"/>
            <a:chOff x="9" y="-144"/>
            <a:chExt cx="6087" cy="624"/>
          </a:xfrm>
        </p:grpSpPr>
        <p:sp>
          <p:nvSpPr>
            <p:cNvPr id="27654"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7414"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Arial"/>
                  <a:ea typeface="+mn-ea"/>
                  <a:cs typeface="+mn-cs"/>
                </a:rPr>
                <a:t>Management self audit </a:t>
              </a:r>
            </a:p>
          </p:txBody>
        </p:sp>
        <p:sp>
          <p:nvSpPr>
            <p:cNvPr id="27656"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marL="0" marR="0" lvl="0" indent="0" algn="ctr" defTabSz="914400" rtl="0" eaLnBrk="0" fontAlgn="base" latinLnBrk="0" hangingPunct="0">
                <a:lnSpc>
                  <a:spcPct val="100000"/>
                </a:lnSpc>
                <a:spcBef>
                  <a:spcPct val="10000"/>
                </a:spcBef>
                <a:spcAft>
                  <a:spcPct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charset="0"/>
                <a:ea typeface="+mn-ea"/>
                <a:cs typeface="+mn-cs"/>
              </a:endParaRPr>
            </a:p>
          </p:txBody>
        </p:sp>
        <p:sp>
          <p:nvSpPr>
            <p:cNvPr id="27657"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600" b="0" i="0" u="none" strike="noStrike" kern="10" cap="none" spc="0" normalizeH="0" baseline="0" noProof="0">
                <a:ln w="9525">
                  <a:solidFill>
                    <a:srgbClr val="000000"/>
                  </a:solidFill>
                  <a:round/>
                  <a:headEnd/>
                  <a:tailEnd/>
                </a:ln>
                <a:solidFill>
                  <a:srgbClr val="000000"/>
                </a:solidFill>
                <a:effectLst/>
                <a:uLnTx/>
                <a:uFillTx/>
                <a:latin typeface="Arial"/>
                <a:ea typeface="+mn-ea"/>
                <a:cs typeface="Arial"/>
              </a:endParaRPr>
            </a:p>
          </p:txBody>
        </p:sp>
      </p:grpSp>
      <p:sp>
        <p:nvSpPr>
          <p:cNvPr id="27653" name="Rectangle 8"/>
          <p:cNvSpPr>
            <a:spLocks noChangeArrowheads="1"/>
          </p:cNvSpPr>
          <p:nvPr/>
        </p:nvSpPr>
        <p:spPr bwMode="auto">
          <a:xfrm>
            <a:off x="263736" y="836711"/>
            <a:ext cx="8575464" cy="307777"/>
          </a:xfrm>
          <a:prstGeom prst="rect">
            <a:avLst/>
          </a:prstGeom>
          <a:noFill/>
          <a:ln w="9525">
            <a:noFill/>
            <a:miter lim="800000"/>
            <a:headEnd/>
            <a:tailEnd/>
          </a:ln>
        </p:spPr>
        <p:txBody>
          <a:bodyPr wrap="square">
            <a:spAutoFit/>
          </a:bodyPr>
          <a:lstStyle/>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GB" sz="1400" b="1" i="0" u="none" strike="noStrike" kern="1200" cap="none" spc="0" normalizeH="0" baseline="0" noProof="0" dirty="0" smtClean="0">
                <a:ln>
                  <a:noFill/>
                </a:ln>
                <a:solidFill>
                  <a:srgbClr val="333399"/>
                </a:solidFill>
                <a:effectLst/>
                <a:uLnTx/>
                <a:uFillTx/>
                <a:latin typeface="Tahoma" pitchFamily="34" charset="0"/>
                <a:ea typeface="+mn-ea"/>
                <a:cs typeface="+mn-cs"/>
              </a:rPr>
              <a:t>07.8.2018                                             </a:t>
            </a:r>
            <a:r>
              <a:rPr kumimoji="0" lang="en-US" sz="1400" b="1" i="0" u="none" strike="noStrike" kern="1200" cap="none" spc="0" normalizeH="0" baseline="0" noProof="0" dirty="0" smtClean="0">
                <a:ln>
                  <a:noFill/>
                </a:ln>
                <a:solidFill>
                  <a:srgbClr val="333399"/>
                </a:solidFill>
                <a:effectLst/>
                <a:uLnTx/>
                <a:uFillTx/>
                <a:latin typeface="Tahoma" pitchFamily="34" charset="0"/>
                <a:ea typeface="+mn-ea"/>
                <a:cs typeface="+mn-cs"/>
              </a:rPr>
              <a:t>Incident </a:t>
            </a:r>
            <a:r>
              <a:rPr kumimoji="0" lang="en-US" sz="1400" b="1" i="0" u="none" strike="noStrike" kern="1200" cap="none" spc="0" normalizeH="0" baseline="0" noProof="0" dirty="0">
                <a:ln>
                  <a:noFill/>
                </a:ln>
                <a:solidFill>
                  <a:srgbClr val="333399"/>
                </a:solidFill>
                <a:effectLst/>
                <a:uLnTx/>
                <a:uFillTx/>
                <a:latin typeface="Tahoma" pitchFamily="34" charset="0"/>
                <a:ea typeface="+mn-ea"/>
                <a:cs typeface="+mn-cs"/>
              </a:rPr>
              <a:t>title: MVI</a:t>
            </a:r>
          </a:p>
        </p:txBody>
      </p:sp>
      <p:sp>
        <p:nvSpPr>
          <p:cNvPr id="10" name="Footer Placeholder 9"/>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Times New Roman" pitchFamily="18" charset="0"/>
                <a:ea typeface="+mn-ea"/>
                <a:cs typeface="+mn-cs"/>
              </a:rPr>
              <a:t>Confidential - Not to be shared outside of PDO/PDO contractors </a:t>
            </a:r>
          </a:p>
        </p:txBody>
      </p:sp>
    </p:spTree>
    <p:extLst>
      <p:ext uri="{BB962C8B-B14F-4D97-AF65-F5344CB8AC3E}">
        <p14:creationId xmlns:p14="http://schemas.microsoft.com/office/powerpoint/2010/main" val="37565430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92092</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B0BA7256-B71C-4E79-943A-B0367752434C}"/>
</file>

<file path=customXml/itemProps2.xml><?xml version="1.0" encoding="utf-8"?>
<ds:datastoreItem xmlns:ds="http://schemas.openxmlformats.org/officeDocument/2006/customXml" ds:itemID="{5634D998-B2AE-476E-A1AF-97AD707702AD}"/>
</file>

<file path=customXml/itemProps3.xml><?xml version="1.0" encoding="utf-8"?>
<ds:datastoreItem xmlns:ds="http://schemas.openxmlformats.org/officeDocument/2006/customXml" ds:itemID="{331167D2-9013-4E70-BE01-B6830BCF64D1}"/>
</file>

<file path=docProps/app.xml><?xml version="1.0" encoding="utf-8"?>
<Properties xmlns="http://schemas.openxmlformats.org/officeDocument/2006/extended-properties" xmlns:vt="http://schemas.openxmlformats.org/officeDocument/2006/docPropsVTypes">
  <TotalTime>239</TotalTime>
  <Words>541</Words>
  <Application>Microsoft Office PowerPoint</Application>
  <PresentationFormat>On-screen Show (4:3)</PresentationFormat>
  <Paragraphs>52</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Tahoma</vt:lpstr>
      <vt:lpstr>Times New Roman</vt:lpstr>
      <vt:lpstr>Webdings</vt:lpstr>
      <vt:lpstr>Wingdings</vt:lpstr>
      <vt:lpstr>Default Design</vt:lpstr>
      <vt:lpstr>PowerPoint Presentation</vt:lpstr>
      <vt:lpstr>PowerPoint Presentation</vt:lpstr>
    </vt:vector>
  </TitlesOfParts>
  <Company>PDO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Harthy, Sami MSE34</cp:lastModifiedBy>
  <cp:revision>41</cp:revision>
  <dcterms:created xsi:type="dcterms:W3CDTF">2016-03-28T05:48:29Z</dcterms:created>
  <dcterms:modified xsi:type="dcterms:W3CDTF">2019-01-09T09:07:11Z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