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
  </p:notesMasterIdLst>
  <p:sldIdLst>
    <p:sldId id="309" r:id="rId2"/>
    <p:sldId id="310"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1B4E3-1F76-4E61-B254-1A7031AA599B}" type="datetimeFigureOut">
              <a:rPr lang="en-US" smtClean="0"/>
              <a:pPr/>
              <a:t>09/01/2019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55988-80E2-4333-8473-6782ED1C01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423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3572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extLst>
      <p:ext uri="{BB962C8B-B14F-4D97-AF65-F5344CB8AC3E}">
        <p14:creationId xmlns:p14="http://schemas.microsoft.com/office/powerpoint/2010/main" val="98655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extLst>
      <p:ext uri="{BB962C8B-B14F-4D97-AF65-F5344CB8AC3E}">
        <p14:creationId xmlns:p14="http://schemas.microsoft.com/office/powerpoint/2010/main" val="232577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extLst>
      <p:ext uri="{BB962C8B-B14F-4D97-AF65-F5344CB8AC3E}">
        <p14:creationId xmlns:p14="http://schemas.microsoft.com/office/powerpoint/2010/main" val="130485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extLst>
      <p:ext uri="{BB962C8B-B14F-4D97-AF65-F5344CB8AC3E}">
        <p14:creationId xmlns:p14="http://schemas.microsoft.com/office/powerpoint/2010/main" val="2480320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extLst>
      <p:ext uri="{BB962C8B-B14F-4D97-AF65-F5344CB8AC3E}">
        <p14:creationId xmlns:p14="http://schemas.microsoft.com/office/powerpoint/2010/main" val="28896697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0" y="917633"/>
            <a:ext cx="5105401" cy="4008790"/>
          </a:xfrm>
          <a:prstGeom prst="rect">
            <a:avLst/>
          </a:prstGeom>
          <a:noFill/>
          <a:ln w="19050">
            <a:noFill/>
            <a:miter lim="800000"/>
            <a:headEnd/>
            <a:tailEnd/>
          </a:ln>
        </p:spPr>
        <p:txBody>
          <a:bodyPr wrap="square" anchor="ctr">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33399"/>
                </a:solidFill>
                <a:effectLst/>
                <a:uLnTx/>
                <a:uFillTx/>
                <a:latin typeface="Tahoma" pitchFamily="34" charset="0"/>
                <a:ea typeface="+mn-ea"/>
                <a:cs typeface="+mn-cs"/>
              </a:rPr>
              <a:t>Date:</a:t>
            </a:r>
            <a:r>
              <a:rPr kumimoji="0" lang="en-US" sz="1200" b="1" i="0" u="none" strike="noStrike" kern="1200" cap="none" spc="0" normalizeH="0" baseline="0" noProof="0" dirty="0">
                <a:ln>
                  <a:noFill/>
                </a:ln>
                <a:solidFill>
                  <a:srgbClr val="333399"/>
                </a:solidFill>
                <a:effectLst/>
                <a:uLnTx/>
                <a:uFillTx/>
                <a:latin typeface="Tahoma" pitchFamily="34" charset="0"/>
                <a:ea typeface="+mn-ea"/>
                <a:cs typeface="+mn-cs"/>
              </a:rPr>
              <a:t>  12.08.2018    </a:t>
            </a:r>
            <a:r>
              <a:rPr kumimoji="0" lang="en-US" sz="1200" b="1" i="0" u="none" strike="noStrike" kern="1200" cap="none" spc="0" normalizeH="0" baseline="0" noProof="0" dirty="0" smtClean="0">
                <a:ln>
                  <a:noFill/>
                </a:ln>
                <a:solidFill>
                  <a:srgbClr val="333399"/>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333399"/>
                </a:solidFill>
                <a:effectLst/>
                <a:uLnTx/>
                <a:uFillTx/>
                <a:latin typeface="Tahoma" pitchFamily="34" charset="0"/>
                <a:ea typeface="+mn-ea"/>
                <a:cs typeface="+mn-cs"/>
              </a:rPr>
              <a:t>Incident title: </a:t>
            </a:r>
            <a:r>
              <a:rPr kumimoji="0" lang="en-US" sz="1200" b="1" i="0" u="none" strike="noStrike" kern="1200" cap="none" spc="0" normalizeH="0" baseline="0" noProof="0" dirty="0" smtClean="0">
                <a:ln>
                  <a:noFill/>
                </a:ln>
                <a:solidFill>
                  <a:srgbClr val="333399"/>
                </a:solidFill>
                <a:effectLst/>
                <a:uLnTx/>
                <a:uFillTx/>
                <a:latin typeface="Tahoma" pitchFamily="34" charset="0"/>
                <a:ea typeface="+mn-ea"/>
                <a:cs typeface="+mn-cs"/>
              </a:rPr>
              <a:t>HiPo</a:t>
            </a: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1200" cap="none" spc="0" normalizeH="0" baseline="0" noProof="0" dirty="0">
              <a:ln>
                <a:noFill/>
              </a:ln>
              <a:solidFill>
                <a:srgbClr val="FF0000"/>
              </a:solidFill>
              <a:effectLst/>
              <a:uLnTx/>
              <a:uFillTx/>
              <a:latin typeface="Tahoma"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050" b="0" i="0" u="none" strike="noStrike" kern="1200" cap="none" spc="0" normalizeH="0" baseline="0" noProof="0" dirty="0">
              <a:ln>
                <a:noFill/>
              </a:ln>
              <a:solidFill>
                <a:srgbClr val="FF0000"/>
              </a:solidFill>
              <a:effectLst/>
              <a:uLnTx/>
              <a:uFillTx/>
              <a:latin typeface="Arial" pitchFamily="34" charset="0"/>
              <a:ea typeface="+mn-ea"/>
              <a:cs typeface="+mn-cs"/>
            </a:endParaRPr>
          </a:p>
          <a:p>
            <a:pPr marL="0" marR="0" lvl="0" indent="0" algn="just" defTabSz="914400" rtl="0" eaLnBrk="0" fontAlgn="base" latinLnBrk="0" hangingPunct="0">
              <a:lnSpc>
                <a:spcPct val="100000"/>
              </a:lnSpc>
              <a:spcBef>
                <a:spcPts val="0"/>
              </a:spcBef>
              <a:spcAft>
                <a:spcPts val="60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0" marR="0" lvl="0" indent="0" algn="just" defTabSz="914400" rtl="0" eaLnBrk="0" fontAlgn="base"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On </a:t>
            </a: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rPr>
              <a:t>12</a:t>
            </a:r>
            <a:r>
              <a:rPr kumimoji="0" lang="en-US" sz="1200" b="0" i="0" u="none" strike="noStrike" kern="1200" cap="none" spc="0" normalizeH="0" baseline="30000" noProof="0" dirty="0">
                <a:ln>
                  <a:noFill/>
                </a:ln>
                <a:solidFill>
                  <a:srgbClr val="000000"/>
                </a:solidFill>
                <a:effectLst/>
                <a:uLnTx/>
                <a:uFillTx/>
                <a:latin typeface="Calibri" pitchFamily="34" charset="0"/>
                <a:ea typeface="+mn-ea"/>
                <a:cs typeface="+mn-cs"/>
              </a:rPr>
              <a:t>th</a:t>
            </a: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rPr>
              <a:t> August 18 at around </a:t>
            </a:r>
            <a:r>
              <a:rPr kumimoji="0" lang="en-US" sz="1200" b="0" i="0" u="none" strike="noStrike" kern="1200" cap="none" spc="0" normalizeH="0" baseline="0" noProof="0" dirty="0">
                <a:ln>
                  <a:noFill/>
                </a:ln>
                <a:solidFill>
                  <a:srgbClr val="000000"/>
                </a:solidFill>
                <a:effectLst/>
                <a:uLnTx/>
                <a:uFillTx/>
                <a:latin typeface="Calibri" pitchFamily="34" charset="0"/>
                <a:ea typeface="Times New Roman" pitchFamily="18" charset="0"/>
                <a:cs typeface="Tahoma" pitchFamily="34" charset="0"/>
              </a:rPr>
              <a:t>0815 hrs, during the removal and shifting of the ledgers at 4</a:t>
            </a:r>
            <a:r>
              <a:rPr kumimoji="0" lang="en-US" sz="1200" b="0" i="0" u="none" strike="noStrike" kern="1200" cap="none" spc="0" normalizeH="0" baseline="30000" noProof="0" dirty="0">
                <a:ln>
                  <a:noFill/>
                </a:ln>
                <a:solidFill>
                  <a:srgbClr val="000000"/>
                </a:solidFill>
                <a:effectLst/>
                <a:uLnTx/>
                <a:uFillTx/>
                <a:latin typeface="Calibri" pitchFamily="34" charset="0"/>
                <a:ea typeface="Times New Roman" pitchFamily="18" charset="0"/>
                <a:cs typeface="Tahoma" pitchFamily="34" charset="0"/>
              </a:rPr>
              <a:t>th</a:t>
            </a:r>
            <a:r>
              <a:rPr kumimoji="0" lang="en-US" sz="1200" b="0" i="0" u="none" strike="noStrike" kern="1200" cap="none" spc="0" normalizeH="0" baseline="0" noProof="0" dirty="0">
                <a:ln>
                  <a:noFill/>
                </a:ln>
                <a:solidFill>
                  <a:srgbClr val="000000"/>
                </a:solidFill>
                <a:effectLst/>
                <a:uLnTx/>
                <a:uFillTx/>
                <a:latin typeface="Calibri" pitchFamily="34" charset="0"/>
                <a:ea typeface="Times New Roman" pitchFamily="18" charset="0"/>
                <a:cs typeface="Tahoma" pitchFamily="34" charset="0"/>
              </a:rPr>
              <a:t> level platform, a worker released his hold on a ledger without waiting for the worker on the 3</a:t>
            </a:r>
            <a:r>
              <a:rPr kumimoji="0" lang="en-US" sz="1200" b="0" i="0" u="none" strike="noStrike" kern="1200" cap="none" spc="0" normalizeH="0" baseline="30000" noProof="0" dirty="0">
                <a:ln>
                  <a:noFill/>
                </a:ln>
                <a:solidFill>
                  <a:srgbClr val="000000"/>
                </a:solidFill>
                <a:effectLst/>
                <a:uLnTx/>
                <a:uFillTx/>
                <a:latin typeface="Calibri" pitchFamily="34" charset="0"/>
                <a:ea typeface="Times New Roman" pitchFamily="18" charset="0"/>
                <a:cs typeface="Tahoma" pitchFamily="34" charset="0"/>
              </a:rPr>
              <a:t>rd</a:t>
            </a:r>
            <a:r>
              <a:rPr kumimoji="0" lang="en-US" sz="1200" b="0" i="0" u="none" strike="noStrike" kern="1200" cap="none" spc="0" normalizeH="0" baseline="0" noProof="0" dirty="0">
                <a:ln>
                  <a:noFill/>
                </a:ln>
                <a:solidFill>
                  <a:srgbClr val="000000"/>
                </a:solidFill>
                <a:effectLst/>
                <a:uLnTx/>
                <a:uFillTx/>
                <a:latin typeface="Calibri" pitchFamily="34" charset="0"/>
                <a:ea typeface="Times New Roman" pitchFamily="18" charset="0"/>
                <a:cs typeface="Tahoma" pitchFamily="34" charset="0"/>
              </a:rPr>
              <a:t> level platform to receive it. The ledger fell and hit on the helmet of the Helper who was working on the ground level. The impact resulted in mild swelling and pain on his forehead.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pitchFamily="34" charset="0"/>
              <a:ea typeface="+mn-ea"/>
              <a:cs typeface="+mn-cs"/>
            </a:endParaRPr>
          </a:p>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99"/>
                </a:solidFill>
                <a:effectLst/>
                <a:uLnTx/>
                <a:uFillTx/>
                <a:latin typeface="Tahoma" pitchFamily="34" charset="0"/>
                <a:ea typeface="+mn-ea"/>
                <a:cs typeface="+mn-cs"/>
              </a:rPr>
              <a:t>Your learning from this incident..</a:t>
            </a:r>
          </a:p>
          <a:p>
            <a:pPr marL="114300" marR="0" lvl="0" indent="-114300" algn="just"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0"/>
              </a:spcBef>
              <a:spcAft>
                <a:spcPts val="60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you consider “line of fire” and ‘drops risks’ before attempting any work at height tasks?</a:t>
            </a:r>
          </a:p>
          <a:p>
            <a:pPr marL="342900" marR="0" lvl="0" indent="-342900" algn="l" defTabSz="914400" rtl="0" eaLnBrk="0" fontAlgn="base" latinLnBrk="0" hangingPunct="0">
              <a:lnSpc>
                <a:spcPct val="100000"/>
              </a:lnSpc>
              <a:spcBef>
                <a:spcPct val="0"/>
              </a:spcBef>
              <a:spcAft>
                <a:spcPts val="60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you ensure effective communication measures are practiced for activities involving man chain?</a:t>
            </a:r>
          </a:p>
          <a:p>
            <a:pPr marL="342900" marR="0" lvl="0" indent="-342900" algn="l" defTabSz="914400" rtl="0" eaLnBrk="0" fontAlgn="base" latinLnBrk="0" hangingPunct="0">
              <a:lnSpc>
                <a:spcPct val="100000"/>
              </a:lnSpc>
              <a:spcBef>
                <a:spcPct val="0"/>
              </a:spcBef>
              <a:spcAft>
                <a:spcPts val="60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you ensure that such activities are effectively supervised by the competent supervisor?</a:t>
            </a:r>
          </a:p>
          <a:p>
            <a:pPr marL="342900" marR="0" lvl="0" indent="-342900" algn="l" defTabSz="914400" rtl="0" eaLnBrk="0" fontAlgn="base" latinLnBrk="0" hangingPunct="0">
              <a:lnSpc>
                <a:spcPct val="100000"/>
              </a:lnSpc>
              <a:spcBef>
                <a:spcPct val="0"/>
              </a:spcBef>
              <a:spcAft>
                <a:spcPts val="60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 you ensure emergency procedure followed at time of the incident ? </a:t>
            </a:r>
          </a:p>
        </p:txBody>
      </p:sp>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6000" b="0" i="0" u="none" strike="noStrike" kern="1200" cap="none" spc="0" normalizeH="0" baseline="0" noProof="0">
              <a:ln>
                <a:noFill/>
              </a:ln>
              <a:solidFill>
                <a:srgbClr val="FF0000"/>
              </a:solidFill>
              <a:effectLst/>
              <a:uLnTx/>
              <a:uFillTx/>
              <a:latin typeface="Times New Roman" pitchFamily="18" charset="0"/>
              <a:ea typeface="+mn-ea"/>
              <a:cs typeface="+mn-cs"/>
              <a:sym typeface="Webdings" pitchFamily="18" charset="2"/>
            </a:endParaRPr>
          </a:p>
        </p:txBody>
      </p:sp>
      <p:sp>
        <p:nvSpPr>
          <p:cNvPr id="26628" name="TextBox 16"/>
          <p:cNvSpPr txBox="1">
            <a:spLocks noChangeArrowheads="1"/>
          </p:cNvSpPr>
          <p:nvPr/>
        </p:nvSpPr>
        <p:spPr bwMode="auto">
          <a:xfrm>
            <a:off x="381000" y="5257800"/>
            <a:ext cx="4280898" cy="780791"/>
          </a:xfrm>
          <a:prstGeom prst="rect">
            <a:avLst/>
          </a:prstGeom>
          <a:solidFill>
            <a:srgbClr val="0000FF"/>
          </a:solidFill>
          <a:ln w="38100">
            <a:no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en-US"/>
            </a:defPPr>
            <a:lvl1pPr indent="-114300" algn="ctr">
              <a:lnSpc>
                <a:spcPct val="150000"/>
              </a:lnSpc>
              <a:defRPr sz="1600" b="1">
                <a:solidFill>
                  <a:srgbClr val="FFFF00"/>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Effective communication prevents incidents </a:t>
            </a: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a:ea typeface="+mn-ea"/>
                <a:cs typeface="+mn-cs"/>
              </a:rPr>
              <a:t>PDO Second Alert</a:t>
            </a:r>
          </a:p>
        </p:txBody>
      </p:sp>
      <p:sp>
        <p:nvSpPr>
          <p:cNvPr id="7" name="Slide Number Placeholder 4"/>
          <p:cNvSpPr>
            <a:spLocks noGrp="1"/>
          </p:cNvSpPr>
          <p:nvPr>
            <p:ph type="sldNum" sz="quarter" idx="12"/>
          </p:nvPr>
        </p:nvSpPr>
        <p:spPr>
          <a:xfrm>
            <a:off x="7467600" y="6400800"/>
            <a:ext cx="1905000" cy="4572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F08774B-7BD9-49CF-8E00-EAB9A2CE93D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1" y="905815"/>
            <a:ext cx="3967792" cy="4580585"/>
          </a:xfrm>
          <a:prstGeom prst="rect">
            <a:avLst/>
          </a:prstGeom>
        </p:spPr>
      </p:pic>
    </p:spTree>
    <p:extLst>
      <p:ext uri="{BB962C8B-B14F-4D97-AF65-F5344CB8AC3E}">
        <p14:creationId xmlns:p14="http://schemas.microsoft.com/office/powerpoint/2010/main" val="391506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28600" y="1224439"/>
            <a:ext cx="8351838" cy="4185761"/>
          </a:xfrm>
          <a:prstGeom prst="rect">
            <a:avLst/>
          </a:prstGeom>
          <a:noFill/>
          <a:ln w="19050">
            <a:noFill/>
            <a:miter lim="800000"/>
            <a:headEnd/>
            <a:tailEnd/>
          </a:ln>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173038" marR="0" lvl="0" indent="-173038"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itchFamily="34" charset="0"/>
                <a:ea typeface="+mn-ea"/>
                <a:cs typeface="+mn-cs"/>
              </a:rPr>
              <a:t>As a learning from this incident and </a:t>
            </a:r>
            <a:r>
              <a:rPr kumimoji="0" lang="en-US" sz="1600" b="1" i="0" u="none" strike="noStrike" kern="1200" cap="none" spc="0" normalizeH="0" baseline="0" noProof="0" dirty="0" smtClean="0">
                <a:ln>
                  <a:noFill/>
                </a:ln>
                <a:solidFill>
                  <a:srgbClr val="FF0000"/>
                </a:solidFill>
                <a:effectLst/>
                <a:uLnTx/>
                <a:uFillTx/>
                <a:latin typeface="Calibri" pitchFamily="34" charset="0"/>
                <a:ea typeface="+mn-ea"/>
                <a:cs typeface="+mn-cs"/>
              </a:rPr>
              <a:t>to ensure </a:t>
            </a:r>
            <a:r>
              <a:rPr kumimoji="0" lang="en-US" sz="1600" b="1" i="0" u="none" strike="noStrike" kern="1200" cap="none" spc="0" normalizeH="0" baseline="0" noProof="0" dirty="0">
                <a:ln>
                  <a:noFill/>
                </a:ln>
                <a:solidFill>
                  <a:srgbClr val="FF0000"/>
                </a:solidFill>
                <a:effectLst/>
                <a:uLnTx/>
                <a:uFillTx/>
                <a:latin typeface="Calibri" pitchFamily="34" charset="0"/>
                <a:ea typeface="+mn-ea"/>
                <a:cs typeface="+mn-cs"/>
              </a:rPr>
              <a:t>continual improvement all contract</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itchFamily="34" charset="0"/>
                <a:ea typeface="+mn-ea"/>
                <a:cs typeface="+mn-cs"/>
              </a:rPr>
              <a:t>managers must review their HSE HEMP against the questions asked below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0000"/>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FF"/>
                </a:solidFill>
                <a:effectLst/>
                <a:uLnTx/>
                <a:uFillTx/>
                <a:latin typeface="Calibri" pitchFamily="34" charset="0"/>
                <a:ea typeface="+mn-ea"/>
                <a:cs typeface="+mn-cs"/>
              </a:rPr>
              <a:t>Confirm the following:</a:t>
            </a:r>
            <a:endParaRPr kumimoji="0" lang="en-US" sz="1600" b="0" i="0" u="none" strike="noStrike" kern="1200" cap="none" spc="0" normalizeH="0" baseline="0" noProof="0" dirty="0">
              <a:ln>
                <a:noFill/>
              </a:ln>
              <a:solidFill>
                <a:srgbClr val="0000FF"/>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Do you have a system of review the job and reduce manual handling?</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sym typeface="Wingdings" pitchFamily="2" charset="2"/>
              </a:rPr>
              <a:t>Do you ensure that proper mode of communication is maintained while performing the task?</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sym typeface="Wingdings" pitchFamily="2" charset="2"/>
              </a:rPr>
              <a:t>Do we have a system of</a:t>
            </a: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 addressing the workplace risks when normal control measures are not feasible due to any site specific constraints?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Do you ensure effective supervision and close monitoring is carried out while performing the task?</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sym typeface="Wingdings" pitchFamily="2" charset="2"/>
              </a:rPr>
              <a:t>Are all scaffolders trained in </a:t>
            </a:r>
            <a:r>
              <a:rPr kumimoji="0" lang="en-GB"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hand balling method</a:t>
            </a: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sym typeface="Wingdings" pitchFamily="2" charset="2"/>
              </a:rPr>
              <a:t> </a:t>
            </a: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defRPr/>
            </a:pPr>
            <a:r>
              <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sym typeface="Wingdings" pitchFamily="2" charset="2"/>
              </a:rPr>
              <a:t>Do  you conduct a effective emergency drill  incase of incidents where suppose to report ? </a:t>
            </a:r>
            <a:endParaRPr kumimoji="0" lang="en-US" sz="1400" b="0" i="0" u="none" strike="noStrike" kern="1200" cap="none" spc="0" normalizeH="0" baseline="0" noProof="0" dirty="0">
              <a:ln>
                <a:noFill/>
              </a:ln>
              <a:solidFill>
                <a:srgbClr val="3333CC"/>
              </a:solidFill>
              <a:effectLst/>
              <a:uLnTx/>
              <a:uFillTx/>
              <a:latin typeface="Calibri" panose="020F0502020204030204" pitchFamily="34" charset="0"/>
              <a:ea typeface="+mn-ea"/>
              <a:cs typeface="+mn-cs"/>
            </a:endParaRPr>
          </a:p>
          <a:p>
            <a:pPr marL="119063" marR="0" lvl="0" indent="-119063"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mn-cs"/>
              <a:sym typeface="Wingdings" pitchFamily="2" charset="2"/>
            </a:endParaRPr>
          </a:p>
          <a:p>
            <a:pPr marL="119063" marR="0" lvl="0" indent="-119063"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33CC"/>
              </a:solidFill>
              <a:effectLst/>
              <a:uLnTx/>
              <a:uFillTx/>
              <a:latin typeface="Calibri" pitchFamily="34" charset="0"/>
              <a:ea typeface="+mn-ea"/>
              <a:cs typeface="+mn-cs"/>
              <a:sym typeface="Wingdings" pitchFamily="2" charset="2"/>
            </a:endParaRPr>
          </a:p>
          <a:p>
            <a:pPr marL="119063" marR="0" lvl="0" indent="-119063" algn="l" defTabSz="914400" rtl="0" eaLnBrk="1" fontAlgn="base" latinLnBrk="0" hangingPunct="1">
              <a:lnSpc>
                <a:spcPct val="100000"/>
              </a:lnSpc>
              <a:spcBef>
                <a:spcPct val="0"/>
              </a:spcBef>
              <a:spcAft>
                <a:spcPct val="0"/>
              </a:spcAft>
              <a:buClrTx/>
              <a:buSzTx/>
              <a:buFontTx/>
              <a:buChar char="•"/>
              <a:tabLst/>
              <a:defRPr/>
            </a:pPr>
            <a:endParaRPr kumimoji="0" lang="en-US" sz="1400" b="0" i="0" u="none" strike="noStrike" kern="1200" cap="none" spc="0" normalizeH="0" baseline="0" noProof="0" dirty="0">
              <a:ln>
                <a:noFill/>
              </a:ln>
              <a:solidFill>
                <a:srgbClr val="0033CC"/>
              </a:solidFill>
              <a:effectLst/>
              <a:uLnTx/>
              <a:uFillTx/>
              <a:latin typeface="Arial"/>
              <a:ea typeface="+mn-ea"/>
              <a:cs typeface="+mn-cs"/>
              <a:sym typeface="Wingdings" pitchFamily="2" charset="2"/>
            </a:endParaRPr>
          </a:p>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sym typeface="Wingdings" pitchFamily="2" charset="2"/>
              </a:rPr>
              <a:t>	</a:t>
            </a: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119063" marR="0" lvl="0" indent="-119063"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L="173038" marR="0" lvl="0" indent="-173038"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Calibri" pitchFamily="34" charset="0"/>
                  <a:ea typeface="+mn-ea"/>
                  <a:cs typeface="+mn-cs"/>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marL="0" marR="0" lvl="0" indent="0" algn="ctr" defTabSz="914400" rtl="0" eaLnBrk="0" fontAlgn="base" latinLnBrk="0" hangingPunct="0">
                <a:lnSpc>
                  <a:spcPct val="100000"/>
                </a:lnSpc>
                <a:spcBef>
                  <a:spcPct val="10000"/>
                </a:spcBef>
                <a:spcAft>
                  <a:spcPct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srgbClr val="000000"/>
                  </a:solidFill>
                  <a:round/>
                  <a:headEnd/>
                  <a:tailEnd/>
                </a:ln>
                <a:solidFill>
                  <a:srgbClr val="000000"/>
                </a:solidFill>
                <a:effectLst/>
                <a:uLnTx/>
                <a:uFillTx/>
                <a:latin typeface="Arial"/>
                <a:ea typeface="+mn-ea"/>
                <a:cs typeface="Arial"/>
              </a:endParaRPr>
            </a:p>
          </p:txBody>
        </p:sp>
      </p:grpSp>
      <p:sp>
        <p:nvSpPr>
          <p:cNvPr id="27652" name="Slide Number Placeholder 8"/>
          <p:cNvSpPr>
            <a:spLocks noGrp="1"/>
          </p:cNvSpPr>
          <p:nvPr>
            <p:ph type="sldNum" sz="quarter" idx="12"/>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938B89D-F213-4B22-83B0-682ADC9DB09E}"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3" name="Rectangle 8"/>
          <p:cNvSpPr>
            <a:spLocks noChangeArrowheads="1"/>
          </p:cNvSpPr>
          <p:nvPr/>
        </p:nvSpPr>
        <p:spPr bwMode="auto">
          <a:xfrm>
            <a:off x="815355" y="838200"/>
            <a:ext cx="3791423" cy="307777"/>
          </a:xfrm>
          <a:prstGeom prst="rect">
            <a:avLst/>
          </a:prstGeom>
          <a:noFill/>
          <a:ln w="9525">
            <a:noFill/>
            <a:miter lim="800000"/>
            <a:headEnd/>
            <a:tailEnd/>
          </a:ln>
        </p:spPr>
        <p:txBody>
          <a:bodyPr wrap="none">
            <a:spAutoFit/>
          </a:bodyPr>
          <a:lstStyle/>
          <a:p>
            <a:pPr marL="114300" marR="0" lvl="0" indent="-114300" algn="just"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333399"/>
                </a:solidFill>
                <a:effectLst/>
                <a:uLnTx/>
                <a:uFillTx/>
                <a:latin typeface="Tahoma" pitchFamily="34" charset="0"/>
                <a:ea typeface="+mn-ea"/>
                <a:cs typeface="+mn-cs"/>
              </a:rPr>
              <a:t>Date:</a:t>
            </a:r>
            <a:r>
              <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rPr>
              <a:t>  12.08.2018     Incident title: </a:t>
            </a:r>
            <a:r>
              <a:rPr kumimoji="0" lang="en-US" sz="1400" b="1" i="0" u="none" strike="noStrike" kern="1200" cap="none" spc="0" normalizeH="0" baseline="0" noProof="0" dirty="0" smtClean="0">
                <a:ln>
                  <a:noFill/>
                </a:ln>
                <a:solidFill>
                  <a:srgbClr val="333399"/>
                </a:solidFill>
                <a:effectLst/>
                <a:uLnTx/>
                <a:uFillTx/>
                <a:latin typeface="Tahoma" pitchFamily="34" charset="0"/>
                <a:ea typeface="+mn-ea"/>
                <a:cs typeface="+mn-cs"/>
              </a:rPr>
              <a:t>HiPo</a:t>
            </a:r>
            <a:endParaRPr kumimoji="0" lang="en-US" sz="1400" b="1" i="0" u="none" strike="noStrike" kern="1200" cap="none" spc="0" normalizeH="0" baseline="0" noProof="0" dirty="0">
              <a:ln>
                <a:noFill/>
              </a:ln>
              <a:solidFill>
                <a:srgbClr val="333399"/>
              </a:solidFill>
              <a:effectLst/>
              <a:uLnTx/>
              <a:uFillTx/>
              <a:latin typeface="Tahoma" pitchFamily="34" charset="0"/>
              <a:ea typeface="+mn-ea"/>
              <a:cs typeface="+mn-cs"/>
            </a:endParaRPr>
          </a:p>
        </p:txBody>
      </p:sp>
    </p:spTree>
    <p:extLst>
      <p:ext uri="{BB962C8B-B14F-4D97-AF65-F5344CB8AC3E}">
        <p14:creationId xmlns:p14="http://schemas.microsoft.com/office/powerpoint/2010/main" val="319529168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92093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B8F3C72-28A3-4281-BBEF-5C393B64CA47}"/>
</file>

<file path=customXml/itemProps2.xml><?xml version="1.0" encoding="utf-8"?>
<ds:datastoreItem xmlns:ds="http://schemas.openxmlformats.org/officeDocument/2006/customXml" ds:itemID="{D77F3E81-138B-401F-A073-4863985ECD21}"/>
</file>

<file path=customXml/itemProps3.xml><?xml version="1.0" encoding="utf-8"?>
<ds:datastoreItem xmlns:ds="http://schemas.openxmlformats.org/officeDocument/2006/customXml" ds:itemID="{7BB7D295-FA89-426E-B968-F6A7CA5C1BFB}"/>
</file>

<file path=docProps/app.xml><?xml version="1.0" encoding="utf-8"?>
<Properties xmlns="http://schemas.openxmlformats.org/officeDocument/2006/extended-properties" xmlns:vt="http://schemas.openxmlformats.org/officeDocument/2006/docPropsVTypes">
  <TotalTime>106</TotalTime>
  <Words>484</Words>
  <Application>Microsoft Office PowerPoint</Application>
  <PresentationFormat>On-screen Show (4:3)</PresentationFormat>
  <Paragraphs>47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Tahoma</vt:lpstr>
      <vt:lpstr>Times New Roman</vt:lpstr>
      <vt:lpstr>Webdings</vt:lpstr>
      <vt:lpstr>Wingdings</vt:lpstr>
      <vt:lpstr>Default Design</vt:lpstr>
      <vt:lpstr>PowerPoint Presentation</vt:lpstr>
      <vt:lpstr>PowerPoint Presentation</vt:lpstr>
    </vt:vector>
  </TitlesOfParts>
  <Company>PDO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Harthy, Sami MSE34</cp:lastModifiedBy>
  <cp:revision>39</cp:revision>
  <dcterms:created xsi:type="dcterms:W3CDTF">2016-03-28T05:48:29Z</dcterms:created>
  <dcterms:modified xsi:type="dcterms:W3CDTF">2019-01-09T06:54:00Z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