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4"/>
  </p:notesMasterIdLst>
  <p:sldIdLst>
    <p:sldId id="319" r:id="rId2"/>
    <p:sldId id="32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09/01/2019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5138CA7-92E6-41FD-A1B7-5ABDE6F17714}"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706624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dirty="0"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6B2BACC-5893-4478-93DA-688A131F836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361790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1387541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336620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889089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551652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336490017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91486" y="3865637"/>
            <a:ext cx="3069580" cy="2302185"/>
          </a:xfrm>
          <a:prstGeom prst="rect">
            <a:avLst/>
          </a:prstGeom>
        </p:spPr>
      </p:pic>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GB" sz="6000" b="0" i="0" u="none" strike="noStrike" kern="1200" cap="none" spc="0" normalizeH="0" baseline="0" noProof="0" dirty="0">
              <a:ln>
                <a:noFill/>
              </a:ln>
              <a:solidFill>
                <a:srgbClr val="FF0000"/>
              </a:solidFill>
              <a:effectLst/>
              <a:uLnTx/>
              <a:uFillTx/>
              <a:latin typeface="Times New Roman" pitchFamily="18" charset="0"/>
              <a:ea typeface="+mn-ea"/>
              <a:cs typeface="+mn-cs"/>
              <a:sym typeface="Webdings" pitchFamily="18" charset="2"/>
            </a:endParaRPr>
          </a:p>
        </p:txBody>
      </p:sp>
      <p:sp>
        <p:nvSpPr>
          <p:cNvPr id="26628" name="TextBox 16"/>
          <p:cNvSpPr txBox="1">
            <a:spLocks noChangeArrowheads="1"/>
          </p:cNvSpPr>
          <p:nvPr/>
        </p:nvSpPr>
        <p:spPr bwMode="auto">
          <a:xfrm>
            <a:off x="228600" y="5029200"/>
            <a:ext cx="5181600" cy="830997"/>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defPPr>
              <a:defRPr lang="en-US"/>
            </a:defPPr>
            <a:lvl1pPr indent="-114300" algn="ctr">
              <a:lnSpc>
                <a:spcPct val="150000"/>
              </a:lnSpc>
              <a:defRPr sz="1600" b="1">
                <a:solidFill>
                  <a:srgbClr val="FFFF00"/>
                </a:solidFill>
                <a:latin typeface="+mj-lt"/>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Always position the crane boom correctly before slinging the casing </a:t>
            </a:r>
          </a:p>
        </p:txBody>
      </p:sp>
      <p:sp>
        <p:nvSpPr>
          <p:cNvPr id="26631" name="Slide Number Placeholder 12"/>
          <p:cNvSpPr>
            <a:spLocks noGrp="1"/>
          </p:cNvSpPr>
          <p:nvPr>
            <p:ph type="sldNum" sz="quarter" idx="12"/>
          </p:nvPr>
        </p:nvSpPr>
        <p:spPr>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DB4615DE-AE29-4DBE-9167-7BEF3C405107}" type="slidenum">
              <a:rPr kumimoji="0" lang="en-US" sz="14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0" lang="en-US" sz="14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PDO Second Alert</a:t>
            </a:r>
          </a:p>
        </p:txBody>
      </p:sp>
      <p:sp>
        <p:nvSpPr>
          <p:cNvPr id="13" name="Text Box 2"/>
          <p:cNvSpPr txBox="1">
            <a:spLocks noChangeArrowheads="1"/>
          </p:cNvSpPr>
          <p:nvPr/>
        </p:nvSpPr>
        <p:spPr bwMode="auto">
          <a:xfrm>
            <a:off x="0" y="762000"/>
            <a:ext cx="5690076" cy="3816429"/>
          </a:xfrm>
          <a:prstGeom prst="rect">
            <a:avLst/>
          </a:prstGeom>
          <a:noFill/>
          <a:ln w="19050">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200" b="1" i="0" u="none" strike="noStrike" kern="1200" cap="none" spc="0" normalizeH="0" baseline="0" noProof="0" dirty="0" smtClean="0">
                <a:ln>
                  <a:noFill/>
                </a:ln>
                <a:solidFill>
                  <a:srgbClr val="333399"/>
                </a:solidFill>
                <a:effectLst/>
                <a:uLnTx/>
                <a:uFillTx/>
                <a:latin typeface="Tahoma" pitchFamily="34" charset="0"/>
                <a:ea typeface="+mn-ea"/>
                <a:cs typeface="+mn-cs"/>
              </a:rPr>
              <a:t>Date:</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 14.09.2018</a:t>
            </a:r>
            <a:r>
              <a:rPr kumimoji="0" lang="en-US" sz="1200" b="1" i="0" u="none" strike="noStrike" kern="1200" cap="none" spc="0" normalizeH="0" baseline="0" noProof="0" dirty="0" smtClean="0">
                <a:ln>
                  <a:noFill/>
                </a:ln>
                <a:solidFill>
                  <a:srgbClr val="000000"/>
                </a:solidFill>
                <a:effectLst/>
                <a:uLnTx/>
                <a:uFillTx/>
                <a:latin typeface="Tahoma" pitchFamily="34" charset="0"/>
                <a:ea typeface="+mn-ea"/>
                <a:cs typeface="+mn-cs"/>
              </a:rPr>
              <a:t> </a:t>
            </a:r>
            <a:r>
              <a:rPr kumimoji="0" lang="en-US" sz="1200" b="1" i="0" u="none" strike="noStrike" kern="1200" cap="none" spc="0" normalizeH="0" baseline="0" noProof="0" dirty="0" smtClean="0">
                <a:ln>
                  <a:noFill/>
                </a:ln>
                <a:solidFill>
                  <a:srgbClr val="333399"/>
                </a:solidFill>
                <a:effectLst/>
                <a:uLnTx/>
                <a:uFillTx/>
                <a:latin typeface="Tahoma" pitchFamily="34" charset="0"/>
                <a:ea typeface="+mn-ea"/>
                <a:cs typeface="+mn-cs"/>
              </a:rPr>
              <a:t>                          Incident title: </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HiPo</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8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ts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What happened?</a:t>
            </a:r>
            <a:endParaRPr kumimoji="0" lang="en-US" sz="1600" b="0" i="0" u="none" strike="noStrike" kern="1200" cap="none" spc="0" normalizeH="0" baseline="0" noProof="0" dirty="0">
              <a:ln>
                <a:noFill/>
              </a:ln>
              <a:solidFill>
                <a:srgbClr val="FF0000"/>
              </a:solidFill>
              <a:effectLst/>
              <a:uLnTx/>
              <a:uFillTx/>
              <a:latin typeface="Tahoma" pitchFamily="34" charset="0"/>
              <a:ea typeface="+mn-ea"/>
              <a:cs typeface="+mn-cs"/>
            </a:endParaRPr>
          </a:p>
          <a:p>
            <a:pPr marL="0" marR="0" lvl="0" indent="0" algn="just" defTabSz="914400" rtl="0" eaLnBrk="0" fontAlgn="base" latinLnBrk="0" hangingPunct="0">
              <a:lnSpc>
                <a:spcPct val="100000"/>
              </a:lnSpc>
              <a:spcBef>
                <a:spcPts val="0"/>
              </a:spcBef>
              <a:spcAft>
                <a:spcPct val="0"/>
              </a:spcAft>
              <a:buClrTx/>
              <a:buSzTx/>
              <a:buFontTx/>
              <a:buNone/>
              <a:tabLst/>
              <a:defRPr/>
            </a:pPr>
            <a:endParaRPr kumimoji="0" lang="en-US" sz="800" b="0" i="0" u="none" strike="noStrike" kern="1200" cap="none" spc="0" normalizeH="0" baseline="0" noProof="0" dirty="0" smtClean="0">
              <a:ln>
                <a:noFill/>
              </a:ln>
              <a:solidFill>
                <a:srgbClr val="000000"/>
              </a:solidFill>
              <a:effectLst/>
              <a:uLnTx/>
              <a:uFillTx/>
              <a:latin typeface="Arial"/>
              <a:ea typeface="+mn-ea"/>
              <a:cs typeface="Arial" panose="020B0604020202020204" pitchFamily="34" charset="0"/>
            </a:endParaRPr>
          </a:p>
          <a:p>
            <a:pPr marL="0" marR="0" lvl="0" indent="0" algn="just" defTabSz="914400" rtl="0" eaLnBrk="0" fontAlgn="base" latinLnBrk="0" hangingPunct="0">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Arial" panose="020B0604020202020204" pitchFamily="34" charset="0"/>
              </a:rPr>
              <a:t>During </a:t>
            </a: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RIH 9 5/8” casing, Roustabout-2 wrapped the webbing sling on the casing joint from V door side to the casing which was rested on the two pipe racks.  The Crane Operator moved the crane boom in order to give adequate slackness to the sling, for proper wrapping of the casing in the catwalk side. This move caused the casing to slide towards to the end of the catwalk. </a:t>
            </a:r>
            <a:endParaRPr kumimoji="0" 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Arial" panose="020B0604020202020204" pitchFamily="34" charset="0"/>
            </a:endParaRPr>
          </a:p>
          <a:p>
            <a:pPr marL="0" marR="0" lvl="0" indent="0" algn="just" defTabSz="914400" rtl="0" eaLnBrk="0" fontAlgn="base" latinLnBrk="0" hangingPunct="0">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Arial" panose="020B0604020202020204" pitchFamily="34" charset="0"/>
              </a:rPr>
              <a:t>Roustabout-1 </a:t>
            </a: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was standing </a:t>
            </a:r>
            <a:r>
              <a:rPr kumimoji="0" 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Arial" panose="020B0604020202020204" pitchFamily="34" charset="0"/>
              </a:rPr>
              <a:t>next to </a:t>
            </a: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the landed point </a:t>
            </a:r>
            <a:r>
              <a:rPr kumimoji="0" 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Arial" panose="020B0604020202020204" pitchFamily="34" charset="0"/>
              </a:rPr>
              <a:t>between catwalk &amp; pipe rack</a:t>
            </a:r>
            <a:r>
              <a:rPr kumimoji="0" lang="en-US" sz="18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Arial" panose="020B0604020202020204" pitchFamily="34" charset="0"/>
              </a:rPr>
              <a:t>. </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Arial"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333399"/>
                </a:solidFill>
                <a:effectLst/>
                <a:uLnTx/>
                <a:uFillTx/>
                <a:latin typeface="Tahoma" pitchFamily="34" charset="0"/>
                <a:ea typeface="+mn-ea"/>
                <a:cs typeface="+mn-cs"/>
              </a:rPr>
              <a:t>Your learning from this incident..</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Always ensure the crane operator is establishing signal communication with only one dedicated banksman for the lifting activities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Always intervene, if you observe any unsafe practice involved in the task.</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Always ensure the boom is centered and the hook is lowered as low as possible before installing the sling.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rPr>
              <a:t>Always implement and follow No go zone management protocol while working with crane near catwalk</a:t>
            </a:r>
            <a:r>
              <a:rPr kumimoji="0" lang="en-US" sz="12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Arial" panose="020B0604020202020204" pitchFamily="34" charset="0"/>
              </a:rPr>
              <a:t>.</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Arial" panose="020B0604020202020204" pitchFamily="34" charset="0"/>
            </a:endParaRPr>
          </a:p>
        </p:txBody>
      </p:sp>
      <p:sp>
        <p:nvSpPr>
          <p:cNvPr id="14" name="TextBox 13"/>
          <p:cNvSpPr txBox="1"/>
          <p:nvPr/>
        </p:nvSpPr>
        <p:spPr>
          <a:xfrm>
            <a:off x="5974760" y="6260721"/>
            <a:ext cx="2940640" cy="400110"/>
          </a:xfrm>
          <a:prstGeom prst="rect">
            <a:avLst/>
          </a:prstGeom>
          <a:solidFill>
            <a:srgbClr val="006600"/>
          </a:solidFill>
        </p:spPr>
        <p:style>
          <a:lnRef idx="0">
            <a:schemeClr val="accent1"/>
          </a:lnRef>
          <a:fillRef idx="3">
            <a:schemeClr val="accent1"/>
          </a:fillRef>
          <a:effectRef idx="3">
            <a:schemeClr val="accent1"/>
          </a:effectRef>
          <a:fontRef idx="minor">
            <a:schemeClr val="lt1"/>
          </a:fontRef>
        </p:style>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000" b="0" i="0" u="none" strike="noStrike" kern="1200" cap="none" spc="0" normalizeH="0" baseline="0" noProof="0" dirty="0" smtClean="0">
                <a:ln>
                  <a:noFill/>
                </a:ln>
                <a:solidFill>
                  <a:srgbClr val="FFFFFF"/>
                </a:solidFill>
                <a:effectLst/>
                <a:uLnTx/>
                <a:uFillTx/>
                <a:latin typeface="Arial"/>
                <a:ea typeface="+mn-ea"/>
                <a:cs typeface="+mn-cs"/>
              </a:rPr>
              <a:t>Always establish communication with the signalman to ensure safe practices at all time</a:t>
            </a:r>
            <a:endParaRPr kumimoji="0" lang="en-US" sz="1000" b="0" i="0" u="none" strike="noStrike" kern="1200" cap="none" spc="0" normalizeH="0" baseline="0" noProof="0" dirty="0">
              <a:ln>
                <a:noFill/>
              </a:ln>
              <a:solidFill>
                <a:srgbClr val="FFFFFF"/>
              </a:solidFill>
              <a:effectLst/>
              <a:uLnTx/>
              <a:uFillTx/>
              <a:latin typeface="Arial"/>
              <a:ea typeface="+mn-ea"/>
              <a:cs typeface="+mn-cs"/>
            </a:endParaRPr>
          </a:p>
        </p:txBody>
      </p:sp>
      <p:pic>
        <p:nvPicPr>
          <p:cNvPr id="11" name="Picture 10"/>
          <p:cNvPicPr>
            <a:picLocks noChangeAspect="1"/>
          </p:cNvPicPr>
          <p:nvPr/>
        </p:nvPicPr>
        <p:blipFill>
          <a:blip r:embed="rId4" cstate="print"/>
          <a:stretch>
            <a:fillRect/>
          </a:stretch>
        </p:blipFill>
        <p:spPr>
          <a:xfrm>
            <a:off x="5974760" y="820573"/>
            <a:ext cx="2940640" cy="2459656"/>
          </a:xfrm>
          <a:prstGeom prst="rect">
            <a:avLst/>
          </a:prstGeom>
        </p:spPr>
      </p:pic>
      <p:grpSp>
        <p:nvGrpSpPr>
          <p:cNvPr id="23" name="Group 131"/>
          <p:cNvGrpSpPr>
            <a:grpSpLocks/>
          </p:cNvGrpSpPr>
          <p:nvPr/>
        </p:nvGrpSpPr>
        <p:grpSpPr bwMode="auto">
          <a:xfrm>
            <a:off x="8439004" y="2633380"/>
            <a:ext cx="336550" cy="544513"/>
            <a:chOff x="3504" y="544"/>
            <a:chExt cx="2287" cy="1855"/>
          </a:xfrm>
        </p:grpSpPr>
        <p:sp>
          <p:nvSpPr>
            <p:cNvPr id="24"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25"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grpSp>
      <p:pic>
        <p:nvPicPr>
          <p:cNvPr id="20" name="Picture 19"/>
          <p:cNvPicPr>
            <a:picLocks noChangeAspect="1"/>
          </p:cNvPicPr>
          <p:nvPr/>
        </p:nvPicPr>
        <p:blipFill>
          <a:blip r:embed="rId5" cstate="print"/>
          <a:stretch>
            <a:fillRect/>
          </a:stretch>
        </p:blipFill>
        <p:spPr>
          <a:xfrm>
            <a:off x="5936188" y="3274146"/>
            <a:ext cx="3017782" cy="579170"/>
          </a:xfrm>
          <a:prstGeom prst="rect">
            <a:avLst/>
          </a:prstGeom>
        </p:spPr>
      </p:pic>
      <p:sp>
        <p:nvSpPr>
          <p:cNvPr id="19" name="Freeform 132"/>
          <p:cNvSpPr>
            <a:spLocks/>
          </p:cNvSpPr>
          <p:nvPr/>
        </p:nvSpPr>
        <p:spPr bwMode="auto">
          <a:xfrm>
            <a:off x="8494776" y="5571208"/>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3" name="TextBox 2"/>
          <p:cNvSpPr txBox="1"/>
          <p:nvPr/>
        </p:nvSpPr>
        <p:spPr>
          <a:xfrm>
            <a:off x="6795621" y="5078472"/>
            <a:ext cx="671979" cy="21544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800" b="0" i="0" u="none" strike="noStrike" kern="1200" cap="none" spc="0" normalizeH="0" baseline="0" noProof="0" dirty="0" smtClean="0">
                <a:ln>
                  <a:noFill/>
                </a:ln>
                <a:solidFill>
                  <a:srgbClr val="000000"/>
                </a:solidFill>
                <a:effectLst/>
                <a:uLnTx/>
                <a:uFillTx/>
                <a:latin typeface="Arial"/>
                <a:ea typeface="+mn-ea"/>
                <a:cs typeface="+mn-cs"/>
              </a:rPr>
              <a:t>Banksman</a:t>
            </a:r>
            <a:endParaRPr kumimoji="0" lang="en-US" sz="800" b="0" i="0" u="none" strike="noStrike" kern="1200" cap="none" spc="0" normalizeH="0" baseline="0" noProof="0" dirty="0">
              <a:ln>
                <a:noFill/>
              </a:ln>
              <a:solidFill>
                <a:srgbClr val="000000"/>
              </a:solidFill>
              <a:effectLst/>
              <a:uLnTx/>
              <a:uFillTx/>
              <a:latin typeface="Arial"/>
              <a:ea typeface="+mn-ea"/>
              <a:cs typeface="+mn-cs"/>
            </a:endParaRPr>
          </a:p>
        </p:txBody>
      </p:sp>
      <p:cxnSp>
        <p:nvCxnSpPr>
          <p:cNvPr id="5" name="Straight Arrow Connector 4"/>
          <p:cNvCxnSpPr/>
          <p:nvPr/>
        </p:nvCxnSpPr>
        <p:spPr bwMode="auto">
          <a:xfrm>
            <a:off x="7403332" y="5258195"/>
            <a:ext cx="245888" cy="3389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693716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286163"/>
            <a:ext cx="8610600" cy="2769989"/>
          </a:xfrm>
          <a:prstGeom prst="rect">
            <a:avLst/>
          </a:prstGeom>
          <a:noFill/>
          <a:ln w="19050">
            <a:noFill/>
            <a:miter lim="800000"/>
            <a:headEnd/>
            <a:tailEnd/>
          </a:ln>
        </p:spPr>
        <p:txBody>
          <a:bodyPr wrap="square">
            <a:spAutoFit/>
          </a:bodyPr>
          <a:lstStyle/>
          <a:p>
            <a:pPr marL="0" marR="0" lvl="0" indent="0" algn="just" defTabSz="914400" rtl="0" eaLnBrk="1" fontAlgn="base" latinLnBrk="0" hangingPunct="1">
              <a:lnSpc>
                <a:spcPct val="100000"/>
              </a:lnSpc>
              <a:spcBef>
                <a:spcPct val="5000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73038" marR="0" lvl="0" indent="-173038" algn="l"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As a learning from this incident and </a:t>
            </a:r>
            <a:r>
              <a:rPr kumimoji="0" lang="en-US" sz="1600" b="1" i="0" u="none" strike="noStrike" kern="1200" cap="none" spc="0" normalizeH="0" baseline="0" noProof="0" dirty="0" smtClean="0">
                <a:ln>
                  <a:noFill/>
                </a:ln>
                <a:solidFill>
                  <a:srgbClr val="FF0000"/>
                </a:solidFill>
                <a:effectLst/>
                <a:uLnTx/>
                <a:uFillTx/>
                <a:latin typeface="Tahoma" pitchFamily="34" charset="0"/>
                <a:ea typeface="+mn-ea"/>
                <a:cs typeface="+mn-cs"/>
              </a:rPr>
              <a:t>to ensure </a:t>
            </a: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continual improvement all contract</a:t>
            </a: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managers must review their HSE HEMP against the questions asked below        </a:t>
            </a: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Tahoma" pitchFamily="34" charset="0"/>
                <a:ea typeface="+mn-ea"/>
                <a:cs typeface="+mn-cs"/>
              </a:rPr>
              <a:t>Confirm the following:</a:t>
            </a:r>
            <a:endParaRPr kumimoji="0" lang="en-US" sz="1600" b="0" i="0" u="none" strike="noStrike" kern="1200" cap="none" spc="0" normalizeH="0" baseline="0" noProof="0" dirty="0">
              <a:ln>
                <a:noFill/>
              </a:ln>
              <a:solidFill>
                <a:srgbClr val="0000FF"/>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marL="228600" marR="0" lvl="0" indent="-228600" algn="l" defTabSz="914400" rtl="0" eaLnBrk="1" fontAlgn="base" latinLnBrk="0" hangingPunct="1">
              <a:lnSpc>
                <a:spcPct val="100000"/>
              </a:lnSpc>
              <a:spcBef>
                <a:spcPct val="0"/>
              </a:spcBef>
              <a:spcAft>
                <a:spcPct val="0"/>
              </a:spcAft>
              <a:buClrTx/>
              <a:buSzTx/>
              <a:buFontTx/>
              <a:buAutoNum type="arabicPeriod"/>
              <a:tabLst/>
              <a:defRPr/>
            </a:pP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Do you ensure  adequate </a:t>
            </a: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controls  while using the crane from learning values of past similar incidents  </a:t>
            </a: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2. </a:t>
            </a: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 Do </a:t>
            </a: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you use CCTV tool to monitor the behavior of an individual when required?</a:t>
            </a:r>
          </a:p>
          <a:p>
            <a:pPr marL="228600" marR="0" lvl="0" indent="-228600" algn="l" defTabSz="914400" rtl="0" eaLnBrk="1" fontAlgn="base" latinLnBrk="0" hangingPunct="1">
              <a:lnSpc>
                <a:spcPct val="100000"/>
              </a:lnSpc>
              <a:spcBef>
                <a:spcPct val="0"/>
              </a:spcBef>
              <a:spcAft>
                <a:spcPct val="0"/>
              </a:spcAft>
              <a:buClrTx/>
              <a:buSzTx/>
              <a:buFontTx/>
              <a:buAutoNum type="arabicPeriod" startAt="3"/>
              <a:tabLst/>
              <a:defRPr/>
            </a:pP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How  </a:t>
            </a: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you </a:t>
            </a: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monitor the effectiveness of the intervention program? </a:t>
            </a:r>
          </a:p>
          <a:p>
            <a:pPr marL="228600" marR="0" lvl="0" indent="-228600" algn="l" defTabSz="914400" rtl="0" eaLnBrk="1" fontAlgn="base" latinLnBrk="0" hangingPunct="1">
              <a:lnSpc>
                <a:spcPct val="100000"/>
              </a:lnSpc>
              <a:spcBef>
                <a:spcPct val="0"/>
              </a:spcBef>
              <a:spcAft>
                <a:spcPct val="0"/>
              </a:spcAft>
              <a:buClrTx/>
              <a:buSzTx/>
              <a:buFontTx/>
              <a:buAutoNum type="arabicPeriod" startAt="3"/>
              <a:tabLst/>
              <a:defRPr/>
            </a:pP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Do you ensure staff use the audit to identify the behaviors while lifting </a:t>
            </a: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operation / working with the crane ?</a:t>
            </a:r>
            <a:endPar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endParaRPr>
          </a:p>
          <a:p>
            <a:pPr marL="228600" marR="0" lvl="0" indent="-228600" algn="l" defTabSz="914400" rtl="0" eaLnBrk="1" fontAlgn="base" latinLnBrk="0" hangingPunct="1">
              <a:lnSpc>
                <a:spcPct val="100000"/>
              </a:lnSpc>
              <a:spcBef>
                <a:spcPct val="0"/>
              </a:spcBef>
              <a:spcAft>
                <a:spcPct val="0"/>
              </a:spcAft>
              <a:buClrTx/>
              <a:buSzTx/>
              <a:buFontTx/>
              <a:buAutoNum type="arabicPeriod" startAt="3"/>
              <a:tabLst/>
              <a:defRPr/>
            </a:pP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Do </a:t>
            </a:r>
            <a:r>
              <a:rPr kumimoji="0" lang="en-US" sz="1400" b="0" i="0" u="none" strike="noStrike" kern="1200" cap="none" spc="0" normalizeH="0" baseline="0" noProof="0" dirty="0">
                <a:ln>
                  <a:noFill/>
                </a:ln>
                <a:solidFill>
                  <a:srgbClr val="0033CC"/>
                </a:solidFill>
                <a:effectLst/>
                <a:uLnTx/>
                <a:uFillTx/>
                <a:latin typeface="Calibri" panose="020F0502020204030204" pitchFamily="34" charset="0"/>
                <a:ea typeface="+mn-ea"/>
                <a:cs typeface="+mn-cs"/>
                <a:sym typeface="Wingdings" pitchFamily="2" charset="2"/>
              </a:rPr>
              <a:t>you ensure staff identify the hazards and risks related to lifting operation / working with the crane and capture in the TBT with TRIC</a:t>
            </a:r>
            <a:r>
              <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rPr>
              <a:t>?</a:t>
            </a: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GB" sz="12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0" i="0" u="none" strike="noStrike" kern="10" cap="none" spc="0" normalizeH="0" baseline="0" noProof="0" dirty="0">
                <a:ln w="9525">
                  <a:solidFill>
                    <a:srgbClr val="000000"/>
                  </a:solidFill>
                  <a:round/>
                  <a:headEnd/>
                  <a:tailEnd/>
                </a:ln>
                <a:solidFill>
                  <a:srgbClr val="000000"/>
                </a:solidFill>
                <a:effectLst/>
                <a:uLnTx/>
                <a:uFillTx/>
                <a:latin typeface="Arial"/>
                <a:ea typeface="+mn-ea"/>
                <a:cs typeface="Arial"/>
              </a:endParaRPr>
            </a:p>
          </p:txBody>
        </p:sp>
      </p:grpSp>
      <p:sp>
        <p:nvSpPr>
          <p:cNvPr id="27652" name="Slide Number Placeholder 8"/>
          <p:cNvSpPr>
            <a:spLocks noGrp="1"/>
          </p:cNvSpPr>
          <p:nvPr>
            <p:ph type="sldNum" sz="quarter" idx="12"/>
          </p:nvPr>
        </p:nvSpPr>
        <p:spPr>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fld id="{6938B89D-F213-4B22-83B0-682ADC9DB09E}" type="slidenum">
              <a:rPr kumimoji="0" lang="en-US" sz="14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sz="14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
        <p:nvSpPr>
          <p:cNvPr id="27653" name="Rectangle 8"/>
          <p:cNvSpPr>
            <a:spLocks noChangeArrowheads="1"/>
          </p:cNvSpPr>
          <p:nvPr/>
        </p:nvSpPr>
        <p:spPr bwMode="auto">
          <a:xfrm>
            <a:off x="0" y="759023"/>
            <a:ext cx="4902304" cy="307777"/>
          </a:xfrm>
          <a:prstGeom prst="rect">
            <a:avLst/>
          </a:prstGeom>
          <a:noFill/>
          <a:ln w="9525">
            <a:noFill/>
            <a:miter lim="800000"/>
            <a:headEnd/>
            <a:tailEnd/>
          </a:ln>
        </p:spPr>
        <p:txBody>
          <a:bodyPr wrap="non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 14.09.2018</a:t>
            </a:r>
            <a:r>
              <a:rPr kumimoji="0" lang="en-US" sz="1400" b="1" i="0" u="none" strike="noStrike" kern="1200" cap="none" spc="0" normalizeH="0" baseline="0" noProof="0" dirty="0">
                <a:ln>
                  <a:noFill/>
                </a:ln>
                <a:solidFill>
                  <a:srgbClr val="000000"/>
                </a:solidFill>
                <a:effectLst/>
                <a:uLnTx/>
                <a:uFillTx/>
                <a:latin typeface="Tahoma" pitchFamily="34" charset="0"/>
                <a:ea typeface="+mn-ea"/>
                <a:cs typeface="+mn-cs"/>
              </a:rPr>
              <a:t> </a:t>
            </a:r>
            <a:r>
              <a:rPr kumimoji="0" lang="en-US" sz="1400" b="1" i="0" u="none" strike="noStrike" kern="1200" cap="none" spc="0" normalizeH="0" baseline="0" noProof="0" dirty="0">
                <a:ln>
                  <a:noFill/>
                </a:ln>
                <a:solidFill>
                  <a:srgbClr val="333399"/>
                </a:solidFill>
                <a:effectLst/>
                <a:uLnTx/>
                <a:uFillTx/>
                <a:latin typeface="Tahoma" pitchFamily="34" charset="0"/>
                <a:ea typeface="+mn-ea"/>
                <a:cs typeface="+mn-cs"/>
              </a:rPr>
              <a:t>                          Incident title: HiPo</a:t>
            </a:r>
          </a:p>
        </p:txBody>
      </p:sp>
    </p:spTree>
    <p:extLst>
      <p:ext uri="{BB962C8B-B14F-4D97-AF65-F5344CB8AC3E}">
        <p14:creationId xmlns:p14="http://schemas.microsoft.com/office/powerpoint/2010/main" val="6146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92096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2856236-5E18-46D2-A00B-E54DB5DB294C}"/>
</file>

<file path=customXml/itemProps2.xml><?xml version="1.0" encoding="utf-8"?>
<ds:datastoreItem xmlns:ds="http://schemas.openxmlformats.org/officeDocument/2006/customXml" ds:itemID="{F62F7C66-9EAD-4C34-94D5-EA9FD4C87D65}"/>
</file>

<file path=customXml/itemProps3.xml><?xml version="1.0" encoding="utf-8"?>
<ds:datastoreItem xmlns:ds="http://schemas.openxmlformats.org/officeDocument/2006/customXml" ds:itemID="{1773BC1C-0F5C-49F4-BEA7-22D9CBC6FCDD}"/>
</file>

<file path=docProps/app.xml><?xml version="1.0" encoding="utf-8"?>
<Properties xmlns="http://schemas.openxmlformats.org/officeDocument/2006/extended-properties" xmlns:vt="http://schemas.openxmlformats.org/officeDocument/2006/docPropsVTypes">
  <TotalTime>270</TotalTime>
  <Words>392</Words>
  <Application>Microsoft Office PowerPoint</Application>
  <PresentationFormat>On-screen Show (4:3)</PresentationFormat>
  <Paragraphs>37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Harthy, Sami MSE34</cp:lastModifiedBy>
  <cp:revision>46</cp:revision>
  <dcterms:created xsi:type="dcterms:W3CDTF">2016-03-28T05:48:29Z</dcterms:created>
  <dcterms:modified xsi:type="dcterms:W3CDTF">2019-01-09T09:44:27Z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