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4"/>
  </p:notesMasterIdLst>
  <p:sldIdLst>
    <p:sldId id="323" r:id="rId2"/>
    <p:sldId id="32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907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83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1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7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9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91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019800" y="3687858"/>
            <a:ext cx="2847079" cy="2560542"/>
            <a:chOff x="6019800" y="3687858"/>
            <a:chExt cx="2847079" cy="256054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019800" y="3687858"/>
              <a:ext cx="2847079" cy="256054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12595" y="5401007"/>
              <a:ext cx="329209" cy="34127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24799" y="5742282"/>
              <a:ext cx="317005" cy="506117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5997010" y="929168"/>
            <a:ext cx="2842190" cy="2576032"/>
            <a:chOff x="5997010" y="929168"/>
            <a:chExt cx="2842190" cy="257603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97010" y="929168"/>
              <a:ext cx="2842190" cy="257603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78732" y="2046481"/>
              <a:ext cx="329213" cy="341406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5271" y="2372832"/>
              <a:ext cx="311430" cy="979968"/>
            </a:xfrm>
            <a:prstGeom prst="rect">
              <a:avLst/>
            </a:prstGeom>
          </p:spPr>
        </p:pic>
      </p:grp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762000"/>
            <a:ext cx="5746750" cy="4270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18.09.2018                         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Incident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title: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HiPo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MVI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2D2DB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happened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?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heavy vehicle attempted to overtake a water tanker and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in doing so crossed into the hatched area of the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charset="0"/>
              </a:rPr>
              <a:t>road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Segoe UI" panose="020B0502040204020203" pitchFamily="34" charset="0"/>
              </a:rPr>
              <a:t>, a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 the same time the water tanker attempted to cross the road also entering the hatched area to take an incorrect turn into a fuel station. At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this point the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heavy vehicle trailer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struck the driver side area of the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water tanker prime mover. This resulted in damage to the water tanker prime mover and l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uckily only minor injuries to the water tanker drivers hand.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Your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learning from this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incident…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60325" marR="0" lvl="0" indent="-60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Always follow your defensive driving training </a:t>
            </a:r>
          </a:p>
          <a:p>
            <a:pPr marL="60325" marR="0" lvl="0" indent="-60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Always ensure it is safe and legal before overtaking other vehicles</a:t>
            </a:r>
          </a:p>
          <a:p>
            <a:pPr marL="60325" marR="0" lvl="0" indent="-60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 Always use your indicators (turn signal) before making maneuvers such as overtaking, turning at junctions and roundabouts, stopping at the side of the road and entering / exiting roads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 Always ensure you follow your safe journey management plan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Ensure you report all incidents to your line manager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  <a:cs typeface="Times New Roman"/>
              </a:rPr>
              <a:t> Always ensure you drive according to the road conditions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Times New Roman"/>
              <a:cs typeface="Times New Roman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82000" y="2808287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4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457200" y="5257800"/>
            <a:ext cx="4724400" cy="41601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Only overtake when safe to do so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5B925-3865-4333-AFCB-ABF9FE11E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34" name="Freeform 132"/>
          <p:cNvSpPr>
            <a:spLocks/>
          </p:cNvSpPr>
          <p:nvPr/>
        </p:nvSpPr>
        <p:spPr bwMode="auto">
          <a:xfrm>
            <a:off x="83820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55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91550" cy="44319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to ensure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continual improvement all contract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managers 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Arial"/>
                <a:sym typeface="Arial"/>
              </a:rPr>
              <a:t>Do you conduct periodic competency assessments with your drivers?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you ensure your drivers are regularly briefed on following Road Safety Rules?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Arial"/>
                <a:sym typeface="Arial"/>
              </a:rPr>
              <a:t>Do you ensure your drivers aware of the incident reporting procedures?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Arial"/>
                <a:sym typeface="Arial"/>
              </a:rPr>
              <a:t>Do you conduct driver consequence management?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Arial"/>
                <a:sym typeface="Arial"/>
              </a:rPr>
              <a:t>Do you review the IVMS data ensuring it is accurate and concise?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Arial"/>
                <a:cs typeface="Arial"/>
                <a:sym typeface="Arial"/>
              </a:rPr>
              <a:t>Do you ensure your vehicles are adhering to speed limits?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CC"/>
              </a:buClr>
              <a:buSzPct val="100000"/>
              <a:buFont typeface="+mj-lt"/>
              <a:buAutoNum type="arabicPeriod"/>
              <a:tabLst/>
              <a:defRPr sz="1800"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finding. 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762000"/>
            <a:ext cx="5376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18.09.2018                            Incident title: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HiPo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MVI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85B925-3865-4333-AFCB-ABF9FE11EB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7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92097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A861015-32B5-43F9-9AE9-35AEF29BB3E2}"/>
</file>

<file path=customXml/itemProps2.xml><?xml version="1.0" encoding="utf-8"?>
<ds:datastoreItem xmlns:ds="http://schemas.openxmlformats.org/officeDocument/2006/customXml" ds:itemID="{69CD45EF-0197-4581-9EBE-049E26D00BED}"/>
</file>

<file path=customXml/itemProps3.xml><?xml version="1.0" encoding="utf-8"?>
<ds:datastoreItem xmlns:ds="http://schemas.openxmlformats.org/officeDocument/2006/customXml" ds:itemID="{3D94B70F-9BEF-4B74-8D75-0C2EE89FE9EA}"/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429</Words>
  <Application>Microsoft Office PowerPoint</Application>
  <PresentationFormat>On-screen Show (4:3)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50</cp:revision>
  <dcterms:created xsi:type="dcterms:W3CDTF">2016-03-28T05:48:29Z</dcterms:created>
  <dcterms:modified xsi:type="dcterms:W3CDTF">2019-01-09T10:02:48Z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