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25" r:id="rId2"/>
    <p:sldId id="32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16" y="1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09/01/2019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5138CA7-92E6-41FD-A1B7-5ABDE6F17714}"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312022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6B2BACC-5893-4478-93DA-688A131F8366}"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462502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4281582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937726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3754323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2195653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1108790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0" y="762000"/>
            <a:ext cx="5562600" cy="4277350"/>
          </a:xfrm>
          <a:prstGeom prst="rect">
            <a:avLst/>
          </a:prstGeom>
          <a:noFill/>
          <a:ln w="19050">
            <a:noFill/>
            <a:miter lim="800000"/>
            <a:headEnd/>
            <a:tailEnd/>
          </a:ln>
        </p:spPr>
        <p:txBody>
          <a:bodyPr wrap="square">
            <a:spAutoFit/>
          </a:bodyPr>
          <a:lstStyle/>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GB" sz="1200" b="1" i="0" u="none" strike="noStrike" kern="1200" cap="none" spc="0" normalizeH="0" baseline="0" noProof="0" dirty="0">
                <a:ln>
                  <a:noFill/>
                </a:ln>
                <a:solidFill>
                  <a:srgbClr val="333399"/>
                </a:solidFill>
                <a:effectLst/>
                <a:uLnTx/>
                <a:uFillTx/>
                <a:latin typeface="Tahoma" pitchFamily="34" charset="0"/>
                <a:ea typeface="+mn-ea"/>
                <a:cs typeface="+mn-cs"/>
              </a:rPr>
              <a:t>Date:</a:t>
            </a:r>
            <a:r>
              <a:rPr kumimoji="0" lang="en-US" sz="1200" b="1" i="0" u="none" strike="noStrike" kern="1200" cap="none" spc="0" normalizeH="0" baseline="0" noProof="0" dirty="0">
                <a:ln>
                  <a:noFill/>
                </a:ln>
                <a:solidFill>
                  <a:srgbClr val="333399"/>
                </a:solidFill>
                <a:effectLst/>
                <a:uLnTx/>
                <a:uFillTx/>
                <a:latin typeface="Tahoma" pitchFamily="34" charset="0"/>
                <a:ea typeface="+mn-ea"/>
                <a:cs typeface="+mn-cs"/>
              </a:rPr>
              <a:t> </a:t>
            </a:r>
            <a:r>
              <a:rPr kumimoji="0" lang="en-US" sz="1200" b="1" i="0" u="none" strike="noStrike" kern="1200" cap="none" spc="0" normalizeH="0" baseline="0" noProof="0" dirty="0" smtClean="0">
                <a:ln>
                  <a:noFill/>
                </a:ln>
                <a:solidFill>
                  <a:srgbClr val="333399"/>
                </a:solidFill>
                <a:effectLst/>
                <a:uLnTx/>
                <a:uFillTx/>
                <a:latin typeface="Tahoma" pitchFamily="34" charset="0"/>
                <a:ea typeface="+mn-ea"/>
                <a:cs typeface="+mn-cs"/>
              </a:rPr>
              <a:t>21.09.2018 </a:t>
            </a:r>
            <a:r>
              <a:rPr kumimoji="0" lang="en-US" sz="1200" b="1" i="0" u="none" strike="noStrike" kern="1200" cap="none" spc="0" normalizeH="0" baseline="0" noProof="0" dirty="0">
                <a:ln>
                  <a:noFill/>
                </a:ln>
                <a:solidFill>
                  <a:srgbClr val="333399"/>
                </a:solidFill>
                <a:effectLst/>
                <a:uLnTx/>
                <a:uFillTx/>
                <a:latin typeface="Tahoma" pitchFamily="34" charset="0"/>
                <a:ea typeface="+mn-ea"/>
                <a:cs typeface="+mn-cs"/>
              </a:rPr>
              <a:t>	</a:t>
            </a:r>
            <a:r>
              <a:rPr kumimoji="0" lang="en-US" sz="1200" b="1" i="0" u="none" strike="noStrike" kern="1200" cap="none" spc="0" normalizeH="0" baseline="0" noProof="0" dirty="0" smtClean="0">
                <a:ln>
                  <a:noFill/>
                </a:ln>
                <a:solidFill>
                  <a:srgbClr val="333399"/>
                </a:solidFill>
                <a:effectLst/>
                <a:uLnTx/>
                <a:uFillTx/>
                <a:latin typeface="Tahoma" pitchFamily="34" charset="0"/>
                <a:ea typeface="+mn-ea"/>
                <a:cs typeface="+mn-cs"/>
              </a:rPr>
              <a:t>                  Incident type:  HiPo </a:t>
            </a:r>
            <a:r>
              <a:rPr kumimoji="0" lang="en-US" sz="1200" b="1" i="0" u="none" strike="noStrike" kern="1200" cap="none" spc="0" normalizeH="0" baseline="0" noProof="0" dirty="0">
                <a:ln>
                  <a:noFill/>
                </a:ln>
                <a:solidFill>
                  <a:srgbClr val="333399"/>
                </a:solidFill>
                <a:effectLst/>
                <a:uLnTx/>
                <a:uFillTx/>
                <a:latin typeface="Tahoma" pitchFamily="34" charset="0"/>
                <a:ea typeface="+mn-ea"/>
                <a:cs typeface="+mn-cs"/>
              </a:rPr>
              <a:t>DROPS</a:t>
            </a:r>
          </a:p>
          <a:p>
            <a:pPr marL="114300" marR="0" lvl="0" indent="-114300" algn="just" defTabSz="914400" rtl="0" eaLnBrk="0" fontAlgn="base" latinLnBrk="0" hangingPunct="0">
              <a:lnSpc>
                <a:spcPct val="100000"/>
              </a:lnSpc>
              <a:spcBef>
                <a:spcPct val="0"/>
              </a:spcBef>
              <a:spcAft>
                <a:spcPct val="0"/>
              </a:spcAft>
              <a:buClrTx/>
              <a:buSzTx/>
              <a:buFontTx/>
              <a:buNone/>
              <a:tabLst/>
              <a:defRPr/>
            </a:pPr>
            <a:endParaRPr kumimoji="0" lang="en-US" sz="1300" b="1" i="0" u="none" strike="noStrike" kern="1200" cap="none" spc="0" normalizeH="0" baseline="0" noProof="0" dirty="0">
              <a:ln>
                <a:noFill/>
              </a:ln>
              <a:solidFill>
                <a:srgbClr val="FF0000"/>
              </a:solidFill>
              <a:effectLst/>
              <a:uLnTx/>
              <a:uFillTx/>
              <a:latin typeface="Tahoma" pitchFamily="34" charset="0"/>
              <a:ea typeface="+mn-ea"/>
              <a:cs typeface="+mn-cs"/>
            </a:endParaRPr>
          </a:p>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What happened?</a:t>
            </a:r>
            <a:endParaRPr kumimoji="0" lang="en-US" sz="1600" b="0" i="0" u="none" strike="noStrike" kern="1200" cap="none" spc="0" normalizeH="0" baseline="0" noProof="0" dirty="0">
              <a:ln>
                <a:noFill/>
              </a:ln>
              <a:solidFill>
                <a:srgbClr val="FF0000"/>
              </a:solidFill>
              <a:effectLst/>
              <a:uLnTx/>
              <a:uFillTx/>
              <a:latin typeface="Tahoma"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itchFamily="34" charset="0"/>
                <a:ea typeface="+mn-ea"/>
                <a:cs typeface="+mn-cs"/>
              </a:rPr>
              <a:t>Crane was used to support the monkey board, allowing removal of the supporting beams. While slacking the rope to lower the top side of the second supporting beam, the rope snapped causing the beam to fall on mast ladder cage and hit the top right corner of crane cabin.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itchFamily="34" charset="0"/>
                <a:ea typeface="+mn-ea"/>
                <a:cs typeface="+mn-cs"/>
              </a:rPr>
              <a:t>There was no injury to personnel, but crane top glass was broken.</a:t>
            </a: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charset="0"/>
              <a:ea typeface="+mn-ea"/>
              <a:cs typeface="+mn-cs"/>
            </a:endParaRPr>
          </a:p>
          <a:p>
            <a:pPr marL="114300" marR="0" lvl="0" indent="-114300" algn="just"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333399"/>
              </a:solidFill>
              <a:effectLst/>
              <a:uLnTx/>
              <a:uFillTx/>
              <a:latin typeface="Tahoma" pitchFamily="34" charset="0"/>
              <a:ea typeface="+mn-ea"/>
              <a:cs typeface="+mn-cs"/>
            </a:endParaRPr>
          </a:p>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333399"/>
                </a:solidFill>
                <a:effectLst/>
                <a:uLnTx/>
                <a:uFillTx/>
                <a:latin typeface="Tahoma" pitchFamily="34" charset="0"/>
                <a:ea typeface="+mn-ea"/>
                <a:cs typeface="+mn-cs"/>
              </a:rPr>
              <a:t>Your learning from this incident..</a:t>
            </a:r>
          </a:p>
          <a:p>
            <a:pPr marL="114300" marR="0" lvl="0" indent="-114300" algn="just" defTabSz="914400" rtl="0" eaLnBrk="0" fontAlgn="base" latinLnBrk="0" hangingPunct="0">
              <a:lnSpc>
                <a:spcPct val="100000"/>
              </a:lnSpc>
              <a:spcBef>
                <a:spcPct val="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charset="0"/>
              <a:ea typeface="+mn-ea"/>
              <a:cs typeface="+mn-cs"/>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Calibri" pitchFamily="34" charset="0"/>
                <a:ea typeface="+mn-ea"/>
                <a:cs typeface="Tahoma" pitchFamily="34" charset="0"/>
              </a:rPr>
              <a:t>Always use fit for purpose lifting accessories.</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Calibri" pitchFamily="34" charset="0"/>
                <a:ea typeface="+mn-ea"/>
                <a:cs typeface="Tahoma" pitchFamily="34" charset="0"/>
              </a:rPr>
              <a:t>Always ensure all DROP Zones are communicated &amp; cleared to avoid Standing in Line of Fire.</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Calibri" pitchFamily="34" charset="0"/>
                <a:ea typeface="+mn-ea"/>
                <a:cs typeface="Tahoma" pitchFamily="34" charset="0"/>
              </a:rPr>
              <a:t>Always ensure all potential DROPs objects have secondary retention and are recorded in the DROPs Register.</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Calibri" pitchFamily="34" charset="0"/>
                <a:ea typeface="+mn-ea"/>
                <a:cs typeface="Tahoma" pitchFamily="34" charset="0"/>
              </a:rPr>
              <a:t>Ensure mast lowering checklist covers all steps related to monkey board.</a:t>
            </a:r>
          </a:p>
        </p:txBody>
      </p:sp>
      <p:sp>
        <p:nvSpPr>
          <p:cNvPr id="26628" name="TextBox 16"/>
          <p:cNvSpPr txBox="1">
            <a:spLocks noChangeArrowheads="1"/>
          </p:cNvSpPr>
          <p:nvPr/>
        </p:nvSpPr>
        <p:spPr bwMode="auto">
          <a:xfrm>
            <a:off x="228600" y="5300246"/>
            <a:ext cx="5181600" cy="461665"/>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defPPr>
              <a:defRPr lang="en-US"/>
            </a:defPPr>
            <a:lvl1pPr indent="-114300" algn="ctr">
              <a:lnSpc>
                <a:spcPct val="150000"/>
              </a:lnSpc>
              <a:defRPr sz="1600" b="1">
                <a:solidFill>
                  <a:srgbClr val="FFFF00"/>
                </a:solidFill>
                <a:latin typeface="+mj-lt"/>
                <a:cs typeface="Arial" panose="020B06040202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dirty="0"/>
              <a:t>Always use fit for purpose lifting accessories</a:t>
            </a:r>
          </a:p>
        </p:txBody>
      </p:sp>
      <p:pic>
        <p:nvPicPr>
          <p:cNvPr id="5" name="Picture 4">
            <a:extLst>
              <a:ext uri="{FF2B5EF4-FFF2-40B4-BE49-F238E27FC236}">
                <a16:creationId xmlns:a16="http://schemas.microsoft.com/office/drawing/2014/main" id="{F1A3173F-975E-4AB5-B7EC-3E1F790F438A}"/>
              </a:ext>
            </a:extLst>
          </p:cNvPr>
          <p:cNvPicPr>
            <a:picLocks noChangeAspect="1"/>
          </p:cNvPicPr>
          <p:nvPr/>
        </p:nvPicPr>
        <p:blipFill>
          <a:blip r:embed="rId3" cstate="email"/>
          <a:stretch>
            <a:fillRect/>
          </a:stretch>
        </p:blipFill>
        <p:spPr>
          <a:xfrm>
            <a:off x="5791201" y="990600"/>
            <a:ext cx="3164300" cy="2594944"/>
          </a:xfrm>
          <a:prstGeom prst="rect">
            <a:avLst/>
          </a:prstGeom>
        </p:spPr>
      </p:pic>
      <p:pic>
        <p:nvPicPr>
          <p:cNvPr id="6" name="Picture 5">
            <a:extLst>
              <a:ext uri="{FF2B5EF4-FFF2-40B4-BE49-F238E27FC236}">
                <a16:creationId xmlns:a16="http://schemas.microsoft.com/office/drawing/2014/main" id="{EB534A86-9737-4977-B98D-763B5CC3E042}"/>
              </a:ext>
            </a:extLst>
          </p:cNvPr>
          <p:cNvPicPr>
            <a:picLocks noChangeAspect="1"/>
          </p:cNvPicPr>
          <p:nvPr/>
        </p:nvPicPr>
        <p:blipFill>
          <a:blip r:embed="rId4" cstate="email"/>
          <a:stretch>
            <a:fillRect/>
          </a:stretch>
        </p:blipFill>
        <p:spPr>
          <a:xfrm>
            <a:off x="5791200" y="3840481"/>
            <a:ext cx="3164300" cy="2560319"/>
          </a:xfrm>
          <a:prstGeom prst="rect">
            <a:avLst/>
          </a:prstGeom>
        </p:spPr>
      </p:pic>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600" b="1" i="0" u="none" strike="noStrike" kern="1200" cap="none" spc="0" normalizeH="0" baseline="0" noProof="0" dirty="0">
                <a:ln>
                  <a:noFill/>
                </a:ln>
                <a:solidFill>
                  <a:srgbClr val="000000"/>
                </a:solidFill>
                <a:effectLst/>
                <a:uLnTx/>
                <a:uFillTx/>
                <a:latin typeface="Arial"/>
                <a:ea typeface="+mn-ea"/>
                <a:cs typeface="+mn-cs"/>
              </a:rPr>
              <a:t>PDO Second Alert</a:t>
            </a:r>
          </a:p>
        </p:txBody>
      </p:sp>
      <p:grpSp>
        <p:nvGrpSpPr>
          <p:cNvPr id="26633" name="Group 131"/>
          <p:cNvGrpSpPr>
            <a:grpSpLocks/>
          </p:cNvGrpSpPr>
          <p:nvPr/>
        </p:nvGrpSpPr>
        <p:grpSpPr bwMode="auto">
          <a:xfrm>
            <a:off x="8502650" y="29718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grpSp>
      <p:sp>
        <p:nvSpPr>
          <p:cNvPr id="26634" name="Freeform 132"/>
          <p:cNvSpPr>
            <a:spLocks/>
          </p:cNvSpPr>
          <p:nvPr/>
        </p:nvSpPr>
        <p:spPr bwMode="auto">
          <a:xfrm>
            <a:off x="8458200" y="58674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3" name="Footer Placeholder 12"/>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Times New Roman" pitchFamily="18" charset="0"/>
                <a:ea typeface="+mn-ea"/>
                <a:cs typeface="+mn-cs"/>
              </a:rPr>
              <a:t>Confidential - Not to be shared outside of PDO/PDO contractors </a:t>
            </a:r>
          </a:p>
        </p:txBody>
      </p:sp>
    </p:spTree>
    <p:extLst>
      <p:ext uri="{BB962C8B-B14F-4D97-AF65-F5344CB8AC3E}">
        <p14:creationId xmlns:p14="http://schemas.microsoft.com/office/powerpoint/2010/main" val="2393933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0" y="1125538"/>
            <a:ext cx="8686800" cy="3539430"/>
          </a:xfrm>
          <a:prstGeom prst="rect">
            <a:avLst/>
          </a:prstGeom>
          <a:noFill/>
          <a:ln w="19050">
            <a:noFill/>
            <a:miter lim="800000"/>
            <a:headEnd/>
            <a:tailEnd/>
          </a:ln>
        </p:spPr>
        <p:txBody>
          <a:bodyPr wrap="square">
            <a:spAutoFit/>
          </a:bodyPr>
          <a:lstStyle/>
          <a:p>
            <a:pPr marL="0" marR="0" lvl="0" indent="0" algn="just" defTabSz="914400" rtl="0" eaLnBrk="1" fontAlgn="base" latinLnBrk="0" hangingPunct="1">
              <a:lnSpc>
                <a:spcPct val="100000"/>
              </a:lnSpc>
              <a:spcBef>
                <a:spcPct val="5000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a:ea typeface="+mn-ea"/>
              <a:cs typeface="+mn-cs"/>
            </a:endParaRPr>
          </a:p>
          <a:p>
            <a:pPr marL="173038" marR="0" lvl="0" indent="-173038" algn="l" defTabSz="914400" rtl="0" eaLnBrk="1" fontAlgn="base" latinLnBrk="0" hangingPunct="1">
              <a:lnSpc>
                <a:spcPct val="100000"/>
              </a:lnSpc>
              <a:spcBef>
                <a:spcPct val="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Arial"/>
                <a:ea typeface="+mn-ea"/>
                <a:cs typeface="+mn-cs"/>
              </a:rPr>
              <a:t>As a learning from this incident and </a:t>
            </a:r>
            <a:r>
              <a:rPr kumimoji="0" lang="en-US" sz="1600" b="1" i="0" u="none" strike="noStrike" kern="1200" cap="none" spc="0" normalizeH="0" baseline="0" noProof="0" dirty="0" smtClean="0">
                <a:ln>
                  <a:noFill/>
                </a:ln>
                <a:solidFill>
                  <a:srgbClr val="FF0000"/>
                </a:solidFill>
                <a:effectLst/>
                <a:uLnTx/>
                <a:uFillTx/>
                <a:latin typeface="Arial"/>
                <a:ea typeface="+mn-ea"/>
                <a:cs typeface="+mn-cs"/>
              </a:rPr>
              <a:t>to ensure </a:t>
            </a:r>
            <a:r>
              <a:rPr kumimoji="0" lang="en-US" sz="1600" b="1" i="0" u="none" strike="noStrike" kern="1200" cap="none" spc="0" normalizeH="0" baseline="0" noProof="0" dirty="0">
                <a:ln>
                  <a:noFill/>
                </a:ln>
                <a:solidFill>
                  <a:srgbClr val="FF0000"/>
                </a:solidFill>
                <a:effectLst/>
                <a:uLnTx/>
                <a:uFillTx/>
                <a:latin typeface="Arial"/>
                <a:ea typeface="+mn-ea"/>
                <a:cs typeface="+mn-cs"/>
              </a:rPr>
              <a:t>continual improvement all contract</a:t>
            </a: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Arial"/>
                <a:ea typeface="+mn-ea"/>
                <a:cs typeface="+mn-cs"/>
              </a:rPr>
              <a:t>managers must review their HSE HEMP against the questions asked below        </a:t>
            </a: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FF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FF"/>
                </a:solidFill>
                <a:effectLst/>
                <a:uLnTx/>
                <a:uFillTx/>
                <a:latin typeface="Arial"/>
                <a:ea typeface="+mn-ea"/>
                <a:cs typeface="+mn-cs"/>
              </a:rPr>
              <a:t>Confirm the following:</a:t>
            </a:r>
            <a:endParaRPr kumimoji="0" lang="en-US" sz="1600" b="0" i="0" u="none" strike="noStrike" kern="1200" cap="none" spc="0" normalizeH="0" baseline="0" noProof="0" dirty="0">
              <a:ln>
                <a:noFill/>
              </a:ln>
              <a:solidFill>
                <a:srgbClr val="0000FF"/>
              </a:solidFill>
              <a:effectLst/>
              <a:uLnTx/>
              <a:uFillTx/>
              <a:latin typeface="Arial"/>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3333CC"/>
              </a:solidFill>
              <a:effectLst/>
              <a:uLnTx/>
              <a:uFillTx/>
              <a:latin typeface="Calibri" panose="020F0502020204030204" pitchFamily="34"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3333CC"/>
                </a:solidFill>
                <a:effectLst/>
                <a:uLnTx/>
                <a:uFillTx/>
                <a:latin typeface="Calibri" panose="020F0502020204030204" pitchFamily="34" charset="0"/>
                <a:ea typeface="+mn-ea"/>
                <a:cs typeface="+mn-cs"/>
                <a:sym typeface="Wingdings" pitchFamily="2" charset="2"/>
              </a:rPr>
              <a:t>Do you ensure DROPS Zones known and Controlled ?</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3333CC"/>
                </a:solidFill>
                <a:effectLst/>
                <a:uLnTx/>
                <a:uFillTx/>
                <a:latin typeface="Calibri" panose="020F0502020204030204" pitchFamily="34" charset="0"/>
                <a:ea typeface="+mn-ea"/>
                <a:cs typeface="+mn-cs"/>
                <a:sym typeface="Wingdings" pitchFamily="2" charset="2"/>
              </a:rPr>
              <a:t>Do you review all HEMPs and Procedure at least once a year?</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3333CC"/>
                </a:solidFill>
                <a:effectLst/>
                <a:uLnTx/>
                <a:uFillTx/>
                <a:latin typeface="Calibri" panose="020F0502020204030204" pitchFamily="34" charset="0"/>
                <a:ea typeface="+mn-ea"/>
                <a:cs typeface="+mn-cs"/>
                <a:sym typeface="Wingdings" pitchFamily="2" charset="2"/>
              </a:rPr>
              <a:t>Do you ensure all equipment removed from height have proper retention and lifting means ?</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3333CC"/>
                </a:solidFill>
                <a:effectLst/>
                <a:uLnTx/>
                <a:uFillTx/>
                <a:latin typeface="Calibri" panose="020F0502020204030204" pitchFamily="34" charset="0"/>
                <a:ea typeface="+mn-ea"/>
                <a:cs typeface="+mn-cs"/>
                <a:sym typeface="Wingdings" pitchFamily="2" charset="2"/>
              </a:rPr>
              <a:t>Do you ensure correct lifting accessories are used for the activity performed ?</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3333CC"/>
                </a:solidFill>
                <a:effectLst/>
                <a:uLnTx/>
                <a:uFillTx/>
                <a:latin typeface="Calibri" panose="020F0502020204030204" pitchFamily="34" charset="0"/>
                <a:ea typeface="+mn-ea"/>
                <a:cs typeface="+mn-cs"/>
                <a:sym typeface="Wingdings" pitchFamily="2" charset="2"/>
              </a:rPr>
              <a:t>Do you ensure that procedure provided and effectively communicated to all involved in the task?</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3333CC"/>
                </a:solidFill>
                <a:effectLst/>
                <a:uLnTx/>
                <a:uFillTx/>
                <a:latin typeface="Calibri" panose="020F0502020204030204" pitchFamily="34" charset="0"/>
                <a:ea typeface="+mn-ea"/>
                <a:cs typeface="+mn-cs"/>
                <a:sym typeface="Wingdings" pitchFamily="2" charset="2"/>
              </a:rPr>
              <a:t>Do you audit periodically audit rig move process?</a:t>
            </a: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a:ln>
                <a:noFill/>
              </a:ln>
              <a:solidFill>
                <a:srgbClr val="33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rPr>
              <a:t>* If the answer is NO to any of the above questions please ensure you take action to correct this finding. </a:t>
            </a: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600" b="1" i="0" u="none" strike="noStrike" kern="1200" cap="none" spc="0" normalizeH="0" baseline="0" noProof="0" dirty="0">
                  <a:ln>
                    <a:noFill/>
                  </a:ln>
                  <a:solidFill>
                    <a:srgbClr val="000000"/>
                  </a:solidFill>
                  <a:effectLst/>
                  <a:uLnTx/>
                  <a:uFillTx/>
                  <a:latin typeface="Arial"/>
                  <a:ea typeface="+mn-ea"/>
                  <a:cs typeface="+mn-cs"/>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GB" sz="1200" b="1" i="0" u="none" strike="noStrike" kern="1200" cap="none" spc="0" normalizeH="0" baseline="0" noProof="0">
                <a:ln>
                  <a:noFill/>
                </a:ln>
                <a:solidFill>
                  <a:srgbClr val="000000"/>
                </a:solidFill>
                <a:effectLst/>
                <a:uLnTx/>
                <a:uFillTx/>
                <a:latin typeface="Arial" charset="0"/>
                <a:ea typeface="+mn-ea"/>
                <a:cs typeface="+mn-cs"/>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600" b="0" i="0" u="none" strike="noStrike" kern="10" cap="none" spc="0" normalizeH="0" baseline="0" noProof="0">
                <a:ln w="9525">
                  <a:solidFill>
                    <a:srgbClr val="000000"/>
                  </a:solidFill>
                  <a:round/>
                  <a:headEnd/>
                  <a:tailEnd/>
                </a:ln>
                <a:solidFill>
                  <a:srgbClr val="000000"/>
                </a:solidFill>
                <a:effectLst/>
                <a:uLnTx/>
                <a:uFillTx/>
                <a:latin typeface="Arial"/>
                <a:ea typeface="+mn-ea"/>
                <a:cs typeface="Arial"/>
              </a:endParaRPr>
            </a:p>
          </p:txBody>
        </p:sp>
      </p:grpSp>
      <p:sp>
        <p:nvSpPr>
          <p:cNvPr id="27653" name="Rectangle 8"/>
          <p:cNvSpPr>
            <a:spLocks noChangeArrowheads="1"/>
          </p:cNvSpPr>
          <p:nvPr/>
        </p:nvSpPr>
        <p:spPr bwMode="auto">
          <a:xfrm>
            <a:off x="0" y="762000"/>
            <a:ext cx="5089855" cy="307777"/>
          </a:xfrm>
          <a:prstGeom prst="rect">
            <a:avLst/>
          </a:prstGeom>
          <a:noFill/>
          <a:ln w="9525">
            <a:noFill/>
            <a:miter lim="800000"/>
            <a:headEnd/>
            <a:tailEnd/>
          </a:ln>
        </p:spPr>
        <p:txBody>
          <a:bodyPr wrap="none">
            <a:spAutoFit/>
          </a:bodyPr>
          <a:lstStyle/>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dirty="0">
                <a:ln>
                  <a:noFill/>
                </a:ln>
                <a:solidFill>
                  <a:srgbClr val="333399"/>
                </a:solidFill>
                <a:effectLst/>
                <a:uLnTx/>
                <a:uFillTx/>
                <a:latin typeface="Tahoma" pitchFamily="34" charset="0"/>
                <a:ea typeface="+mn-ea"/>
                <a:cs typeface="+mn-cs"/>
              </a:rPr>
              <a:t>Date:</a:t>
            </a:r>
            <a:r>
              <a:rPr kumimoji="0" lang="en-US" sz="1400" b="1" i="0" u="none" strike="noStrike" kern="1200" cap="none" spc="0" normalizeH="0" baseline="0" noProof="0" dirty="0">
                <a:ln>
                  <a:noFill/>
                </a:ln>
                <a:solidFill>
                  <a:srgbClr val="333399"/>
                </a:solidFill>
                <a:effectLst/>
                <a:uLnTx/>
                <a:uFillTx/>
                <a:latin typeface="Tahoma" pitchFamily="34" charset="0"/>
                <a:ea typeface="+mn-ea"/>
                <a:cs typeface="+mn-cs"/>
              </a:rPr>
              <a:t> 21.09.18 	Incident:  Near Miss Hi-Po DROPS</a:t>
            </a:r>
          </a:p>
        </p:txBody>
      </p:sp>
      <p:sp>
        <p:nvSpPr>
          <p:cNvPr id="10" name="Footer Placeholder 9"/>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Times New Roman" pitchFamily="18" charset="0"/>
                <a:ea typeface="+mn-ea"/>
                <a:cs typeface="+mn-cs"/>
              </a:rPr>
              <a:t>Confidential - Not to be shared outside of PDO/PDO contractors </a:t>
            </a:r>
          </a:p>
        </p:txBody>
      </p:sp>
    </p:spTree>
    <p:extLst>
      <p:ext uri="{BB962C8B-B14F-4D97-AF65-F5344CB8AC3E}">
        <p14:creationId xmlns:p14="http://schemas.microsoft.com/office/powerpoint/2010/main" val="3090159648"/>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92098</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3625ED59-C3EB-4B10-84A1-6B59A1A42749}"/>
</file>

<file path=customXml/itemProps2.xml><?xml version="1.0" encoding="utf-8"?>
<ds:datastoreItem xmlns:ds="http://schemas.openxmlformats.org/officeDocument/2006/customXml" ds:itemID="{94A89EE1-29C2-4086-929C-D0F3520E672D}"/>
</file>

<file path=customXml/itemProps3.xml><?xml version="1.0" encoding="utf-8"?>
<ds:datastoreItem xmlns:ds="http://schemas.openxmlformats.org/officeDocument/2006/customXml" ds:itemID="{E687B4FD-26FF-4DC1-B3E9-A4897F72DF33}"/>
</file>

<file path=docProps/app.xml><?xml version="1.0" encoding="utf-8"?>
<Properties xmlns="http://schemas.openxmlformats.org/officeDocument/2006/extended-properties" xmlns:vt="http://schemas.openxmlformats.org/officeDocument/2006/docPropsVTypes">
  <TotalTime>292</TotalTime>
  <Words>372</Words>
  <Application>Microsoft Office PowerPoint</Application>
  <PresentationFormat>On-screen Show (4:3)</PresentationFormat>
  <Paragraphs>56</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Times New Roman</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Harthy, Sami MSE34</cp:lastModifiedBy>
  <cp:revision>51</cp:revision>
  <dcterms:created xsi:type="dcterms:W3CDTF">2016-03-28T05:48:29Z</dcterms:created>
  <dcterms:modified xsi:type="dcterms:W3CDTF">2019-01-09T10:05:33Z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