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25" r:id="rId2"/>
    <p:sldId id="32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312022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6250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428158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93772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375432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19565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1108790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0" y="762000"/>
            <a:ext cx="5562600" cy="4277350"/>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21.09.2018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                  Incident type:  HiPo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DROPS</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3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rPr>
              <a:t>Crane was used to support the monkey board, allowing removal of the supporting beams. While slacking the rope to lower the top side of the second supporting beam, the rope snapped causing the beam to fall on mast ladder cage and hit the top right corner of crane cabin.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mn-cs"/>
              </a:rPr>
              <a:t>There was no injury to personnel, but crane top glass was broken.</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Your 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use fit for purpose lifting accessories.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ensure all DROP Zones are communicated &amp; cleared to avoid Standing in Line of Fire.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Always ensure all potential DROPs objects have secondary retention and are recorded in the DROPs Register.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itchFamily="34" charset="0"/>
                <a:ea typeface="+mn-ea"/>
                <a:cs typeface="Tahoma" pitchFamily="34" charset="0"/>
              </a:rPr>
              <a:t>Ensure mast lowering checklist covers all steps related to monkey board.</a:t>
            </a:r>
          </a:p>
        </p:txBody>
      </p:sp>
      <p:sp>
        <p:nvSpPr>
          <p:cNvPr id="26628" name="TextBox 16"/>
          <p:cNvSpPr txBox="1">
            <a:spLocks noChangeArrowheads="1"/>
          </p:cNvSpPr>
          <p:nvPr/>
        </p:nvSpPr>
        <p:spPr bwMode="auto">
          <a:xfrm>
            <a:off x="228600" y="5300246"/>
            <a:ext cx="5181600" cy="46166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sz="1600"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Always use fit for purpose lifting accessories</a:t>
            </a:r>
          </a:p>
        </p:txBody>
      </p:sp>
      <p:pic>
        <p:nvPicPr>
          <p:cNvPr id="5" name="Picture 4">
            <a:extLst>
              <a:ext uri="{FF2B5EF4-FFF2-40B4-BE49-F238E27FC236}">
                <a16:creationId xmlns:a16="http://schemas.microsoft.com/office/drawing/2014/main" id="{F1A3173F-975E-4AB5-B7EC-3E1F790F438A}"/>
              </a:ext>
            </a:extLst>
          </p:cNvPr>
          <p:cNvPicPr>
            <a:picLocks noChangeAspect="1"/>
          </p:cNvPicPr>
          <p:nvPr/>
        </p:nvPicPr>
        <p:blipFill>
          <a:blip r:embed="rId3" cstate="email"/>
          <a:stretch>
            <a:fillRect/>
          </a:stretch>
        </p:blipFill>
        <p:spPr>
          <a:xfrm>
            <a:off x="5791201" y="990600"/>
            <a:ext cx="3164300" cy="2594944"/>
          </a:xfrm>
          <a:prstGeom prst="rect">
            <a:avLst/>
          </a:prstGeom>
        </p:spPr>
      </p:pic>
      <p:pic>
        <p:nvPicPr>
          <p:cNvPr id="6" name="Picture 5">
            <a:extLst>
              <a:ext uri="{FF2B5EF4-FFF2-40B4-BE49-F238E27FC236}">
                <a16:creationId xmlns:a16="http://schemas.microsoft.com/office/drawing/2014/main" id="{EB534A86-9737-4977-B98D-763B5CC3E042}"/>
              </a:ext>
            </a:extLst>
          </p:cNvPr>
          <p:cNvPicPr>
            <a:picLocks noChangeAspect="1"/>
          </p:cNvPicPr>
          <p:nvPr/>
        </p:nvPicPr>
        <p:blipFill>
          <a:blip r:embed="rId4" cstate="email"/>
          <a:stretch>
            <a:fillRect/>
          </a:stretch>
        </p:blipFill>
        <p:spPr>
          <a:xfrm>
            <a:off x="5791200" y="3840481"/>
            <a:ext cx="3164300" cy="2560319"/>
          </a:xfrm>
          <a:prstGeom prst="rect">
            <a:avLst/>
          </a:prstGeom>
        </p:spPr>
      </p:pic>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grpSp>
        <p:nvGrpSpPr>
          <p:cNvPr id="26633" name="Group 131"/>
          <p:cNvGrpSpPr>
            <a:grpSpLocks/>
          </p:cNvGrpSpPr>
          <p:nvPr/>
        </p:nvGrpSpPr>
        <p:grpSpPr bwMode="auto">
          <a:xfrm>
            <a:off x="8502650" y="29718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sp>
        <p:nvSpPr>
          <p:cNvPr id="26634" name="Freeform 132"/>
          <p:cNvSpPr>
            <a:spLocks/>
          </p:cNvSpPr>
          <p:nvPr/>
        </p:nvSpPr>
        <p:spPr bwMode="auto">
          <a:xfrm>
            <a:off x="8458200" y="58674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 name="Footer Placeholder 1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rPr>
              <a:t>Confidential - Not to be shared outside of PDO/PDO contractors </a:t>
            </a:r>
          </a:p>
        </p:txBody>
      </p:sp>
    </p:spTree>
    <p:extLst>
      <p:ext uri="{BB962C8B-B14F-4D97-AF65-F5344CB8AC3E}">
        <p14:creationId xmlns:p14="http://schemas.microsoft.com/office/powerpoint/2010/main" val="239393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0" y="1125538"/>
            <a:ext cx="8686800" cy="3539430"/>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a:ea typeface="+mn-ea"/>
                <a:cs typeface="+mn-cs"/>
              </a:rPr>
              <a:t>As a learning from this incident and </a:t>
            </a:r>
            <a:r>
              <a:rPr kumimoji="0" lang="en-US" sz="1600" b="1" i="0" u="none" strike="noStrike" kern="1200" cap="none" spc="0" normalizeH="0" baseline="0" noProof="0" dirty="0" smtClean="0">
                <a:ln>
                  <a:noFill/>
                </a:ln>
                <a:solidFill>
                  <a:srgbClr val="FF0000"/>
                </a:solidFill>
                <a:effectLst/>
                <a:uLnTx/>
                <a:uFillTx/>
                <a:latin typeface="Arial"/>
                <a:ea typeface="+mn-ea"/>
                <a:cs typeface="+mn-cs"/>
              </a:rPr>
              <a:t>to ensure </a:t>
            </a:r>
            <a:r>
              <a:rPr kumimoji="0" lang="en-US" sz="1600" b="1" i="0" u="none" strike="noStrike" kern="1200" cap="none" spc="0" normalizeH="0" baseline="0" noProof="0" dirty="0">
                <a:ln>
                  <a:noFill/>
                </a:ln>
                <a:solidFill>
                  <a:srgbClr val="FF0000"/>
                </a:solidFill>
                <a:effectLst/>
                <a:uLnTx/>
                <a:uFillTx/>
                <a:latin typeface="Arial"/>
                <a:ea typeface="+mn-ea"/>
                <a:cs typeface="+mn-cs"/>
              </a:rPr>
              <a:t>continual improvement all contract</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a:ea typeface="+mn-ea"/>
                <a:cs typeface="+mn-cs"/>
              </a:rPr>
              <a:t>managers 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Arial"/>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Arial"/>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ensure DROPS Zones known and Controlled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review all HEMPs and Procedure at least once a year?</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ensure all equipment removed from height have proper retention and lifting means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ensure correct lifting accessories are used for the activity performed ?</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ensure that procedure provided and effectively communicated to all involved in the task?</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3333CC"/>
                </a:solidFill>
                <a:effectLst/>
                <a:uLnTx/>
                <a:uFillTx/>
                <a:latin typeface="Calibri" panose="020F0502020204030204" pitchFamily="34" charset="0"/>
                <a:ea typeface="+mn-ea"/>
                <a:cs typeface="+mn-cs"/>
                <a:sym typeface="Wingdings" pitchFamily="2" charset="2"/>
              </a:rPr>
              <a:t>Do you audit periodically audit rig move process?</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33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0" y="762000"/>
            <a:ext cx="5089855" cy="307777"/>
          </a:xfrm>
          <a:prstGeom prst="rect">
            <a:avLst/>
          </a:prstGeom>
          <a:noFill/>
          <a:ln w="9525">
            <a:noFill/>
            <a:miter lim="800000"/>
            <a:headEnd/>
            <a:tailEnd/>
          </a:ln>
        </p:spPr>
        <p:txBody>
          <a:bodyPr wrap="non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21.09.18 	Incident:  Near Miss Hi-Po DROPS</a:t>
            </a:r>
          </a:p>
        </p:txBody>
      </p:sp>
      <p:sp>
        <p:nvSpPr>
          <p:cNvPr id="10" name="Footer Placeholder 9"/>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rPr>
              <a:t>Confidential - Not to be shared outside of PDO/PDO contractors </a:t>
            </a:r>
          </a:p>
        </p:txBody>
      </p:sp>
    </p:spTree>
    <p:extLst>
      <p:ext uri="{BB962C8B-B14F-4D97-AF65-F5344CB8AC3E}">
        <p14:creationId xmlns:p14="http://schemas.microsoft.com/office/powerpoint/2010/main" val="3090159648"/>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92098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625ED59-C3EB-4B10-84A1-6B59A1A42749}"/>
</file>

<file path=customXml/itemProps2.xml><?xml version="1.0" encoding="utf-8"?>
<ds:datastoreItem xmlns:ds="http://schemas.openxmlformats.org/officeDocument/2006/customXml" ds:itemID="{94A89EE1-29C2-4086-929C-D0F3520E672D}"/>
</file>

<file path=customXml/itemProps3.xml><?xml version="1.0" encoding="utf-8"?>
<ds:datastoreItem xmlns:ds="http://schemas.openxmlformats.org/officeDocument/2006/customXml" ds:itemID="{E687B4FD-26FF-4DC1-B3E9-A4897F72DF33}"/>
</file>

<file path=docProps/app.xml><?xml version="1.0" encoding="utf-8"?>
<Properties xmlns="http://schemas.openxmlformats.org/officeDocument/2006/extended-properties" xmlns:vt="http://schemas.openxmlformats.org/officeDocument/2006/docPropsVTypes">
  <TotalTime>292</TotalTime>
  <Words>372</Words>
  <Application>Microsoft Office PowerPoint</Application>
  <PresentationFormat>On-screen Show (4:3)</PresentationFormat>
  <Paragraphs>56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51</cp:revision>
  <dcterms:created xsi:type="dcterms:W3CDTF">2016-03-28T05:48:29Z</dcterms:created>
  <dcterms:modified xsi:type="dcterms:W3CDTF">2019-01-09T10:05:33Z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