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4"/>
  </p:notesMasterIdLst>
  <p:sldIdLst>
    <p:sldId id="327" r:id="rId2"/>
    <p:sldId id="328"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716" y="13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notesMaster" Target="notesMasters/notesMaster1.xml"/><Relationship Id="rId9"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A1B4E3-1F76-4E61-B254-1A7031AA599B}" type="datetimeFigureOut">
              <a:rPr lang="en-US" smtClean="0"/>
              <a:pPr/>
              <a:t>09/01/2019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2D55988-80E2-4333-8473-6782ED1C013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r>
              <a:rPr lang="en-US" dirty="0"/>
              <a:t>Ensure all dates and titles are input </a:t>
            </a:r>
          </a:p>
          <a:p>
            <a:endParaRPr lang="en-US" dirty="0"/>
          </a:p>
          <a:p>
            <a:r>
              <a:rPr lang="en-US" dirty="0"/>
              <a:t>A short description should be provided without mentioning names of contractors or</a:t>
            </a:r>
            <a:r>
              <a:rPr lang="en-US" baseline="0" dirty="0"/>
              <a:t> individuals.  You should include, what happened, to who (by job title) and what injuries this resulted in.  Nothing more!</a:t>
            </a:r>
          </a:p>
          <a:p>
            <a:endParaRPr lang="en-US" baseline="0" dirty="0"/>
          </a:p>
          <a:p>
            <a:r>
              <a:rPr lang="en-US" baseline="0" dirty="0"/>
              <a:t>Four to five bullet points highlighting the main findings from the investigation.  Remember the target audience is the front line staff so this should be written in simple terms in a way that everyone can understand.</a:t>
            </a:r>
          </a:p>
          <a:p>
            <a:endParaRPr lang="en-US" baseline="0" dirty="0"/>
          </a:p>
          <a:p>
            <a:r>
              <a:rPr lang="en-US" baseline="0" dirty="0"/>
              <a:t>The strap line should be the main point you want to get across</a:t>
            </a:r>
          </a:p>
          <a:p>
            <a:endParaRPr lang="en-US" baseline="0" dirty="0"/>
          </a:p>
          <a:p>
            <a:r>
              <a:rPr lang="en-US" baseline="0" dirty="0"/>
              <a:t>The images should be self explanatory, what went wrong (if you create a reconstruction please ensure you do not put people at risk) and below how it should be done.   </a:t>
            </a:r>
            <a:endParaRPr lang="en-US" dirty="0"/>
          </a:p>
        </p:txBody>
      </p:sp>
      <p:sp>
        <p:nvSpPr>
          <p:cNvPr id="51204" name="Slide Number Placeholder 3"/>
          <p:cNvSpPr>
            <a:spLocks noGrp="1"/>
          </p:cNvSpPr>
          <p:nvPr>
            <p:ph type="sldNum" sz="quarter" idx="5"/>
          </p:nvPr>
        </p:nvSpPr>
        <p:spPr>
          <a:noFill/>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D5138CA7-92E6-41FD-A1B7-5ABDE6F17714}" type="slidenum">
              <a:rPr kumimoji="0" lang="en-US"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170925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Ensure all dates and titles are input </a:t>
            </a:r>
          </a:p>
          <a:p>
            <a:endParaRPr lang="en-US" dirty="0">
              <a:solidFill>
                <a:srgbClr val="0033CC"/>
              </a:solidFill>
              <a:latin typeface="Arial" charset="0"/>
              <a:cs typeface="Arial" charset="0"/>
              <a:sym typeface="Wingdings" pitchFamily="2" charset="2"/>
            </a:endParaRPr>
          </a:p>
          <a:p>
            <a:r>
              <a:rPr lang="en-US" dirty="0">
                <a:solidFill>
                  <a:srgbClr val="0033CC"/>
                </a:solidFill>
                <a:latin typeface="Arial" charset="0"/>
                <a:cs typeface="Arial" charset="0"/>
                <a:sym typeface="Wingdings" pitchFamily="2" charset="2"/>
              </a:rPr>
              <a:t>Make a list of closed questions (only ‘yes’ or ‘no’ as an answer) to ask others if they have the same issues based on the management or HSE-MS failings or shortfalls identified in the investigation. </a:t>
            </a:r>
          </a:p>
          <a:p>
            <a:endParaRPr lang="en-US" dirty="0">
              <a:solidFill>
                <a:srgbClr val="0033CC"/>
              </a:solidFill>
              <a:latin typeface="Arial" charset="0"/>
              <a:cs typeface="Arial" charset="0"/>
              <a:sym typeface="Wingdings" pitchFamily="2" charset="2"/>
            </a:endParaRPr>
          </a:p>
          <a:p>
            <a:r>
              <a:rPr lang="en-US" dirty="0">
                <a:solidFill>
                  <a:srgbClr val="0033CC"/>
                </a:solidFill>
                <a:latin typeface="Arial" charset="0"/>
                <a:cs typeface="Arial" charset="0"/>
                <a:sym typeface="Wingdings" pitchFamily="2" charset="2"/>
              </a:rPr>
              <a:t>Imagine you have to audit other companies to see if they could have the same issues.</a:t>
            </a:r>
          </a:p>
          <a:p>
            <a:endParaRPr lang="en-US" dirty="0">
              <a:solidFill>
                <a:srgbClr val="0033CC"/>
              </a:solidFill>
              <a:latin typeface="Arial" charset="0"/>
              <a:cs typeface="Arial" charset="0"/>
              <a:sym typeface="Wingdings" pitchFamily="2" charset="2"/>
            </a:endParaRPr>
          </a:p>
          <a:p>
            <a:r>
              <a:rPr lang="en-US" dirty="0">
                <a:solidFill>
                  <a:srgbClr val="0033CC"/>
                </a:solidFill>
                <a:latin typeface="Arial" charset="0"/>
                <a:cs typeface="Arial" charset="0"/>
                <a:sym typeface="Wingdings" pitchFamily="2" charset="2"/>
              </a:rPr>
              <a:t>These questions should start</a:t>
            </a:r>
            <a:r>
              <a:rPr lang="en-US" baseline="0" dirty="0">
                <a:solidFill>
                  <a:srgbClr val="0033CC"/>
                </a:solidFill>
                <a:latin typeface="Arial" charset="0"/>
                <a:cs typeface="Arial" charset="0"/>
                <a:sym typeface="Wingdings" pitchFamily="2" charset="2"/>
              </a:rPr>
              <a:t> with: Do you ensure…………………?</a:t>
            </a:r>
            <a:endParaRPr lang="en-US" dirty="0">
              <a:latin typeface="Arial" charset="0"/>
              <a:cs typeface="Arial" charset="0"/>
            </a:endParaRPr>
          </a:p>
        </p:txBody>
      </p:sp>
      <p:sp>
        <p:nvSpPr>
          <p:cNvPr id="52228" name="Slide Number Placeholder 3"/>
          <p:cNvSpPr>
            <a:spLocks noGrp="1"/>
          </p:cNvSpPr>
          <p:nvPr>
            <p:ph type="sldNum" sz="quarter" idx="5"/>
          </p:nvPr>
        </p:nvSpPr>
        <p:spPr>
          <a:noFill/>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E6B2BACC-5893-4478-93DA-688A131F8366}" type="slidenum">
              <a:rPr kumimoji="0" lang="en-US"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0" lang="en-US"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2509279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r>
              <a:rPr lang="en-US"/>
              <a:t>Confidential - Not to be shared outside of PDO/PDO contractors </a:t>
            </a:r>
          </a:p>
        </p:txBody>
      </p:sp>
      <p:sp>
        <p:nvSpPr>
          <p:cNvPr id="7" name="Rectangle 6"/>
          <p:cNvSpPr>
            <a:spLocks noGrp="1" noChangeArrowheads="1"/>
          </p:cNvSpPr>
          <p:nvPr>
            <p:ph type="sldNum" sz="quarter" idx="12"/>
          </p:nvPr>
        </p:nvSpPr>
        <p:spPr/>
        <p:txBody>
          <a:bodyPr/>
          <a:lstStyle>
            <a:lvl1pPr algn="ctr">
              <a:defRPr/>
            </a:lvl1pPr>
          </a:lstStyle>
          <a:p>
            <a:pPr>
              <a:defRPr/>
            </a:pPr>
            <a:fld id="{15B704AD-0DEC-4276-A217-14915B9EB7EF}" type="slidenum">
              <a:rPr lang="en-US"/>
              <a:pPr>
                <a:defRPr/>
              </a:pPr>
              <a:t>‹#›</a:t>
            </a:fld>
            <a:endParaRPr lang="en-US"/>
          </a:p>
        </p:txBody>
      </p:sp>
    </p:spTree>
    <p:extLst>
      <p:ext uri="{BB962C8B-B14F-4D97-AF65-F5344CB8AC3E}">
        <p14:creationId xmlns:p14="http://schemas.microsoft.com/office/powerpoint/2010/main" val="4281582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8077200" cy="685800"/>
          </a:xfrm>
          <a:prstGeom prst="rect">
            <a:avLst/>
          </a:prstGeom>
        </p:spPr>
        <p:txBody>
          <a:bodyPr/>
          <a:lstStyle>
            <a:lvl1pPr>
              <a:defRPr sz="2000"/>
            </a:lvl1pPr>
          </a:lstStyle>
          <a:p>
            <a:r>
              <a:rPr lang="en-US"/>
              <a:t>Click to edit Master title style</a:t>
            </a:r>
            <a:endParaRPr lang="en-US" dirty="0"/>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r>
              <a:rPr lang="en-US"/>
              <a:t>Confidential - Not to be shared outside of PDO/PDO contractors </a:t>
            </a:r>
          </a:p>
        </p:txBody>
      </p:sp>
      <p:sp>
        <p:nvSpPr>
          <p:cNvPr id="5" name="Rectangle 6"/>
          <p:cNvSpPr>
            <a:spLocks noGrp="1" noChangeArrowheads="1"/>
          </p:cNvSpPr>
          <p:nvPr>
            <p:ph type="sldNum" sz="quarter" idx="12"/>
          </p:nvPr>
        </p:nvSpPr>
        <p:spPr/>
        <p:txBody>
          <a:bodyPr/>
          <a:lstStyle>
            <a:lvl1pPr algn="ctr">
              <a:defRPr/>
            </a:lvl1pPr>
          </a:lstStyle>
          <a:p>
            <a:pPr>
              <a:defRPr/>
            </a:pPr>
            <a:fld id="{1A920DC4-FE34-4663-8FB7-16362F8E3E28}" type="slidenum">
              <a:rPr lang="en-US"/>
              <a:pPr>
                <a:defRPr/>
              </a:pPr>
              <a:t>‹#›</a:t>
            </a:fld>
            <a:endParaRPr lang="en-US"/>
          </a:p>
        </p:txBody>
      </p:sp>
    </p:spTree>
    <p:extLst>
      <p:ext uri="{BB962C8B-B14F-4D97-AF65-F5344CB8AC3E}">
        <p14:creationId xmlns:p14="http://schemas.microsoft.com/office/powerpoint/2010/main" val="2937726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a:p>
        </p:txBody>
      </p:sp>
      <p:sp>
        <p:nvSpPr>
          <p:cNvPr id="3" name="Rectangle 5"/>
          <p:cNvSpPr>
            <a:spLocks noGrp="1" noChangeArrowheads="1"/>
          </p:cNvSpPr>
          <p:nvPr>
            <p:ph type="ftr" sz="quarter" idx="11"/>
          </p:nvPr>
        </p:nvSpPr>
        <p:spPr/>
        <p:txBody>
          <a:bodyPr/>
          <a:lstStyle>
            <a:lvl1pPr>
              <a:defRPr/>
            </a:lvl1pPr>
          </a:lstStyle>
          <a:p>
            <a:pPr>
              <a:defRPr/>
            </a:pPr>
            <a:r>
              <a:rPr lang="en-US"/>
              <a:t>Confidential - Not to be shared outside of PDO/PDO contractors </a:t>
            </a:r>
          </a:p>
        </p:txBody>
      </p:sp>
      <p:sp>
        <p:nvSpPr>
          <p:cNvPr id="4" name="Rectangle 6"/>
          <p:cNvSpPr>
            <a:spLocks noGrp="1" noChangeArrowheads="1"/>
          </p:cNvSpPr>
          <p:nvPr>
            <p:ph type="sldNum" sz="quarter" idx="12"/>
          </p:nvPr>
        </p:nvSpPr>
        <p:spPr/>
        <p:txBody>
          <a:bodyPr/>
          <a:lstStyle>
            <a:lvl1pPr algn="ctr">
              <a:defRPr/>
            </a:lvl1pPr>
          </a:lstStyle>
          <a:p>
            <a:pPr>
              <a:defRPr/>
            </a:pPr>
            <a:fld id="{C085B925-3865-4333-AFCB-ABF9FE11EB42}" type="slidenum">
              <a:rPr lang="en-US"/>
              <a:pPr>
                <a:defRPr/>
              </a:pPr>
              <a:t>‹#›</a:t>
            </a:fld>
            <a:endParaRPr lang="en-US"/>
          </a:p>
        </p:txBody>
      </p:sp>
    </p:spTree>
    <p:extLst>
      <p:ext uri="{BB962C8B-B14F-4D97-AF65-F5344CB8AC3E}">
        <p14:creationId xmlns:p14="http://schemas.microsoft.com/office/powerpoint/2010/main" val="3754323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685800" y="1981200"/>
            <a:ext cx="7772400" cy="4114800"/>
          </a:xfrm>
        </p:spPr>
        <p:txBody>
          <a:bodyPr/>
          <a:lstStyle/>
          <a:p>
            <a:pPr lvl="0"/>
            <a:endParaRPr lang="en-US" noProof="0" dirty="0"/>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a:t>Confidential - Not to be shared outside of PDO/PDO contractors </a:t>
            </a:r>
          </a:p>
        </p:txBody>
      </p:sp>
      <p:sp>
        <p:nvSpPr>
          <p:cNvPr id="6" name="Rectangle 6"/>
          <p:cNvSpPr>
            <a:spLocks noGrp="1" noChangeArrowheads="1"/>
          </p:cNvSpPr>
          <p:nvPr>
            <p:ph type="sldNum" sz="quarter" idx="12"/>
          </p:nvPr>
        </p:nvSpPr>
        <p:spPr/>
        <p:txBody>
          <a:bodyPr/>
          <a:lstStyle>
            <a:lvl1pPr algn="ctr">
              <a:defRPr/>
            </a:lvl1pPr>
          </a:lstStyle>
          <a:p>
            <a:pPr>
              <a:defRPr/>
            </a:pPr>
            <a:fld id="{CF1380D9-E0BB-484F-BE96-17EE0360769A}" type="slidenum">
              <a:rPr lang="en-US"/>
              <a:pPr>
                <a:defRPr/>
              </a:pPr>
              <a:t>‹#›</a:t>
            </a:fld>
            <a:endParaRPr lang="en-US"/>
          </a:p>
        </p:txBody>
      </p:sp>
    </p:spTree>
    <p:extLst>
      <p:ext uri="{BB962C8B-B14F-4D97-AF65-F5344CB8AC3E}">
        <p14:creationId xmlns:p14="http://schemas.microsoft.com/office/powerpoint/2010/main" val="21956537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r>
              <a:rPr lang="en-US"/>
              <a:t>Confidential - Not to be shared outside of PDO/PDO contractors </a:t>
            </a:r>
          </a:p>
        </p:txBody>
      </p:sp>
      <p:sp>
        <p:nvSpPr>
          <p:cNvPr id="1030" name="Rectangle 6"/>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10281B74-92C0-4899-8AEC-B63DF05B8251}" type="slidenum">
              <a:rPr lang="en-US"/>
              <a:pPr>
                <a:defRPr/>
              </a:pPr>
              <a:t>‹#›</a:t>
            </a:fld>
            <a:endParaRPr lang="en-US"/>
          </a:p>
        </p:txBody>
      </p:sp>
      <p:sp>
        <p:nvSpPr>
          <p:cNvPr id="7" name="TextBox 6"/>
          <p:cNvSpPr txBox="1"/>
          <p:nvPr userDrawn="1"/>
        </p:nvSpPr>
        <p:spPr>
          <a:xfrm>
            <a:off x="762000" y="228600"/>
            <a:ext cx="7467600" cy="400050"/>
          </a:xfrm>
          <a:prstGeom prst="rect">
            <a:avLst/>
          </a:prstGeom>
          <a:noFill/>
        </p:spPr>
        <p:txBody>
          <a:bodyPr>
            <a:spAutoFit/>
          </a:bodyPr>
          <a:lstStyle/>
          <a:p>
            <a:pPr>
              <a:defRPr/>
            </a:pPr>
            <a:r>
              <a:rPr lang="en-US" sz="2000" b="1" i="1" kern="0" dirty="0">
                <a:solidFill>
                  <a:srgbClr val="CCCCFF"/>
                </a:solidFill>
                <a:latin typeface="Arial"/>
                <a:ea typeface="+mj-ea"/>
                <a:cs typeface="Arial"/>
              </a:rPr>
              <a:t>Main contractor name – LTI# - Date of incident</a:t>
            </a:r>
            <a:endParaRPr lang="en-US" dirty="0"/>
          </a:p>
        </p:txBody>
      </p:sp>
      <p:sp>
        <p:nvSpPr>
          <p:cNvPr id="8" name="Rectangle 7"/>
          <p:cNvSpPr/>
          <p:nvPr userDrawn="1"/>
        </p:nvSpPr>
        <p:spPr bwMode="auto">
          <a:xfrm>
            <a:off x="0" y="0"/>
            <a:ext cx="9144000" cy="68580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a:lstStyle/>
          <a:p>
            <a:pPr>
              <a:defRPr/>
            </a:pPr>
            <a:endParaRPr lang="en-US"/>
          </a:p>
        </p:txBody>
      </p:sp>
      <p:pic>
        <p:nvPicPr>
          <p:cNvPr id="1032" name="Content Placeholder 3" descr="PPT option1.jpg"/>
          <p:cNvPicPr>
            <a:picLocks noChangeAspect="1"/>
          </p:cNvPicPr>
          <p:nvPr userDrawn="1"/>
        </p:nvPicPr>
        <p:blipFill>
          <a:blip r:embed="rId6" cstate="email"/>
          <a:srcRect/>
          <a:stretch>
            <a:fillRect/>
          </a:stretch>
        </p:blipFill>
        <p:spPr bwMode="auto">
          <a:xfrm>
            <a:off x="-11113" y="0"/>
            <a:ext cx="9155113" cy="6858000"/>
          </a:xfrm>
          <a:prstGeom prst="rect">
            <a:avLst/>
          </a:prstGeom>
          <a:noFill/>
          <a:ln w="9525">
            <a:noFill/>
            <a:miter lim="800000"/>
            <a:headEnd/>
            <a:tailEnd/>
          </a:ln>
        </p:spPr>
      </p:pic>
    </p:spTree>
    <p:extLst>
      <p:ext uri="{BB962C8B-B14F-4D97-AF65-F5344CB8AC3E}">
        <p14:creationId xmlns:p14="http://schemas.microsoft.com/office/powerpoint/2010/main" val="110879047"/>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Lst>
  <p:hf sldNum="0" hdr="0" dt="0"/>
  <p:txStyles>
    <p:titleStyle>
      <a:lvl1pPr algn="ctr" rtl="0" eaLnBrk="0" fontAlgn="base" hangingPunct="0">
        <a:spcBef>
          <a:spcPct val="0"/>
        </a:spcBef>
        <a:spcAft>
          <a:spcPct val="0"/>
        </a:spcAft>
        <a:defRPr sz="2000" i="1">
          <a:solidFill>
            <a:schemeClr val="hlink"/>
          </a:solidFill>
          <a:latin typeface="+mj-lt"/>
          <a:ea typeface="+mj-ea"/>
          <a:cs typeface="+mj-cs"/>
        </a:defRPr>
      </a:lvl1pPr>
      <a:lvl2pPr algn="ctr" rtl="0" eaLnBrk="0" fontAlgn="base" hangingPunct="0">
        <a:spcBef>
          <a:spcPct val="0"/>
        </a:spcBef>
        <a:spcAft>
          <a:spcPct val="0"/>
        </a:spcAft>
        <a:defRPr sz="2000" i="1">
          <a:solidFill>
            <a:schemeClr val="hlink"/>
          </a:solidFill>
          <a:latin typeface="Arial" charset="0"/>
          <a:cs typeface="Arial" charset="0"/>
        </a:defRPr>
      </a:lvl2pPr>
      <a:lvl3pPr algn="ctr" rtl="0" eaLnBrk="0" fontAlgn="base" hangingPunct="0">
        <a:spcBef>
          <a:spcPct val="0"/>
        </a:spcBef>
        <a:spcAft>
          <a:spcPct val="0"/>
        </a:spcAft>
        <a:defRPr sz="2000" i="1">
          <a:solidFill>
            <a:schemeClr val="hlink"/>
          </a:solidFill>
          <a:latin typeface="Arial" charset="0"/>
          <a:cs typeface="Arial" charset="0"/>
        </a:defRPr>
      </a:lvl3pPr>
      <a:lvl4pPr algn="ctr" rtl="0" eaLnBrk="0" fontAlgn="base" hangingPunct="0">
        <a:spcBef>
          <a:spcPct val="0"/>
        </a:spcBef>
        <a:spcAft>
          <a:spcPct val="0"/>
        </a:spcAft>
        <a:defRPr sz="2000" i="1">
          <a:solidFill>
            <a:schemeClr val="hlink"/>
          </a:solidFill>
          <a:latin typeface="Arial" charset="0"/>
          <a:cs typeface="Arial" charset="0"/>
        </a:defRPr>
      </a:lvl4pPr>
      <a:lvl5pPr algn="ctr" rtl="0" eaLnBrk="0" fontAlgn="base" hangingPunct="0">
        <a:spcBef>
          <a:spcPct val="0"/>
        </a:spcBef>
        <a:spcAft>
          <a:spcPct val="0"/>
        </a:spcAft>
        <a:defRPr sz="2000" i="1">
          <a:solidFill>
            <a:schemeClr val="hlink"/>
          </a:solidFill>
          <a:latin typeface="Arial" charset="0"/>
          <a:cs typeface="Arial" charset="0"/>
        </a:defRPr>
      </a:lvl5pPr>
      <a:lvl6pPr marL="457200" algn="ctr" rtl="0" eaLnBrk="0" fontAlgn="base" hangingPunct="0">
        <a:spcBef>
          <a:spcPct val="0"/>
        </a:spcBef>
        <a:spcAft>
          <a:spcPct val="0"/>
        </a:spcAft>
        <a:defRPr sz="2800">
          <a:solidFill>
            <a:schemeClr val="hlink"/>
          </a:solidFill>
          <a:latin typeface="Arial" charset="0"/>
          <a:cs typeface="Arial" charset="0"/>
        </a:defRPr>
      </a:lvl6pPr>
      <a:lvl7pPr marL="914400" algn="ctr" rtl="0" eaLnBrk="0" fontAlgn="base" hangingPunct="0">
        <a:spcBef>
          <a:spcPct val="0"/>
        </a:spcBef>
        <a:spcAft>
          <a:spcPct val="0"/>
        </a:spcAft>
        <a:defRPr sz="2800">
          <a:solidFill>
            <a:schemeClr val="hlink"/>
          </a:solidFill>
          <a:latin typeface="Arial" charset="0"/>
          <a:cs typeface="Arial" charset="0"/>
        </a:defRPr>
      </a:lvl7pPr>
      <a:lvl8pPr marL="1371600" algn="ctr" rtl="0" eaLnBrk="0" fontAlgn="base" hangingPunct="0">
        <a:spcBef>
          <a:spcPct val="0"/>
        </a:spcBef>
        <a:spcAft>
          <a:spcPct val="0"/>
        </a:spcAft>
        <a:defRPr sz="2800">
          <a:solidFill>
            <a:schemeClr val="hlink"/>
          </a:solidFill>
          <a:latin typeface="Arial" charset="0"/>
          <a:cs typeface="Arial" charset="0"/>
        </a:defRPr>
      </a:lvl8pPr>
      <a:lvl9pPr marL="1828800" algn="ctr" rtl="0" eaLnBrk="0" fontAlgn="base" hangingPunct="0">
        <a:spcBef>
          <a:spcPct val="0"/>
        </a:spcBef>
        <a:spcAft>
          <a:spcPct val="0"/>
        </a:spcAft>
        <a:defRPr sz="2800">
          <a:solidFill>
            <a:schemeClr val="hlink"/>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ext Box 2"/>
          <p:cNvSpPr txBox="1">
            <a:spLocks noChangeArrowheads="1"/>
          </p:cNvSpPr>
          <p:nvPr/>
        </p:nvSpPr>
        <p:spPr bwMode="auto">
          <a:xfrm>
            <a:off x="0" y="762000"/>
            <a:ext cx="5486400" cy="3739485"/>
          </a:xfrm>
          <a:prstGeom prst="rect">
            <a:avLst/>
          </a:prstGeom>
          <a:noFill/>
          <a:ln w="19050">
            <a:noFill/>
            <a:miter lim="800000"/>
            <a:headEnd/>
            <a:tailEnd/>
          </a:ln>
        </p:spPr>
        <p:txBody>
          <a:bodyPr wrap="square">
            <a:spAutoFit/>
          </a:bodyPr>
          <a:lstStyle/>
          <a:p>
            <a:pPr marL="114300" marR="0" lvl="0" indent="-114300" algn="just" defTabSz="914400" rtl="0" eaLnBrk="0" fontAlgn="base" latinLnBrk="0" hangingPunct="0">
              <a:lnSpc>
                <a:spcPct val="100000"/>
              </a:lnSpc>
              <a:spcBef>
                <a:spcPct val="0"/>
              </a:spcBef>
              <a:spcAft>
                <a:spcPct val="0"/>
              </a:spcAft>
              <a:buClrTx/>
              <a:buSzTx/>
              <a:buFontTx/>
              <a:buNone/>
              <a:tabLst/>
              <a:defRPr/>
            </a:pPr>
            <a:r>
              <a:rPr kumimoji="0" lang="en-GB" sz="1400" b="1" i="0" u="none" strike="noStrike" kern="1200" cap="none" spc="0" normalizeH="0" baseline="0" noProof="0" dirty="0">
                <a:ln>
                  <a:noFill/>
                </a:ln>
                <a:solidFill>
                  <a:srgbClr val="333399"/>
                </a:solidFill>
                <a:effectLst/>
                <a:uLnTx/>
                <a:uFillTx/>
                <a:latin typeface="Tahoma" pitchFamily="34" charset="0"/>
                <a:ea typeface="+mn-ea"/>
                <a:cs typeface="+mn-cs"/>
              </a:rPr>
              <a:t>Date:</a:t>
            </a:r>
            <a:r>
              <a:rPr kumimoji="0" lang="en-US" sz="1400" b="1" i="0" u="none" strike="noStrike" kern="1200" cap="none" spc="0" normalizeH="0" baseline="0" noProof="0" dirty="0">
                <a:ln>
                  <a:noFill/>
                </a:ln>
                <a:solidFill>
                  <a:srgbClr val="333399"/>
                </a:solidFill>
                <a:effectLst/>
                <a:uLnTx/>
                <a:uFillTx/>
                <a:latin typeface="Tahoma" pitchFamily="34" charset="0"/>
                <a:ea typeface="+mn-ea"/>
                <a:cs typeface="+mn-cs"/>
              </a:rPr>
              <a:t> 27.09.2018     </a:t>
            </a:r>
            <a:r>
              <a:rPr kumimoji="0" lang="en-US" sz="1400" b="1" i="0" u="none" strike="noStrike" kern="1200" cap="none" spc="0" normalizeH="0" baseline="0" noProof="0" dirty="0" smtClean="0">
                <a:ln>
                  <a:noFill/>
                </a:ln>
                <a:solidFill>
                  <a:srgbClr val="333399"/>
                </a:solidFill>
                <a:effectLst/>
                <a:uLnTx/>
                <a:uFillTx/>
                <a:latin typeface="Tahoma" pitchFamily="34" charset="0"/>
                <a:ea typeface="+mn-ea"/>
                <a:cs typeface="+mn-cs"/>
              </a:rPr>
              <a:t>           Incident title</a:t>
            </a:r>
            <a:r>
              <a:rPr kumimoji="0" lang="es-ES" sz="1400" b="1" i="0" u="none" strike="noStrike" kern="1200" cap="none" spc="0" normalizeH="0" baseline="0" noProof="0" dirty="0">
                <a:ln>
                  <a:noFill/>
                </a:ln>
                <a:solidFill>
                  <a:srgbClr val="333399"/>
                </a:solidFill>
                <a:effectLst/>
                <a:uLnTx/>
                <a:uFillTx/>
                <a:latin typeface="Tahoma" pitchFamily="34" charset="0"/>
                <a:ea typeface="+mn-ea"/>
                <a:cs typeface="+mn-cs"/>
              </a:rPr>
              <a:t>:</a:t>
            </a:r>
            <a:r>
              <a:rPr kumimoji="0" lang="es-ES" sz="1400" b="1" i="0" u="none" strike="noStrike" kern="1200" cap="none" spc="0" normalizeH="0" baseline="0" noProof="0" dirty="0" smtClean="0">
                <a:ln>
                  <a:noFill/>
                </a:ln>
                <a:solidFill>
                  <a:srgbClr val="333399"/>
                </a:solidFill>
                <a:effectLst/>
                <a:uLnTx/>
                <a:uFillTx/>
                <a:latin typeface="Tahoma" pitchFamily="34" charset="0"/>
                <a:ea typeface="+mn-ea"/>
                <a:cs typeface="+mn-cs"/>
              </a:rPr>
              <a:t> HiPo </a:t>
            </a:r>
            <a:r>
              <a:rPr kumimoji="0" lang="en-GB" sz="1400" b="1" i="0" u="none" strike="noStrike" kern="1200" cap="none" spc="0" normalizeH="0" baseline="0" noProof="0" dirty="0">
                <a:ln>
                  <a:noFill/>
                </a:ln>
                <a:solidFill>
                  <a:srgbClr val="333399"/>
                </a:solidFill>
                <a:effectLst/>
                <a:uLnTx/>
                <a:uFillTx/>
                <a:latin typeface="Tahoma" pitchFamily="34" charset="0"/>
                <a:ea typeface="+mn-ea"/>
                <a:cs typeface="+mn-cs"/>
              </a:rPr>
              <a:t>OHL</a:t>
            </a:r>
            <a:endParaRPr kumimoji="0" lang="en-US" sz="1400" b="1" i="0" u="none" strike="noStrike" kern="1200" cap="none" spc="0" normalizeH="0" baseline="0" noProof="0" dirty="0">
              <a:ln>
                <a:noFill/>
              </a:ln>
              <a:solidFill>
                <a:srgbClr val="FF0000"/>
              </a:solidFill>
              <a:effectLst/>
              <a:uLnTx/>
              <a:uFillTx/>
              <a:latin typeface="Tahoma" pitchFamily="34" charset="0"/>
              <a:ea typeface="+mn-ea"/>
              <a:cs typeface="+mn-cs"/>
            </a:endParaRPr>
          </a:p>
          <a:p>
            <a:pPr marL="114300" marR="0" lvl="0" indent="-114300" algn="just" defTabSz="914400" rtl="0" eaLnBrk="0" fontAlgn="base" latinLnBrk="0" hangingPunct="0">
              <a:lnSpc>
                <a:spcPct val="100000"/>
              </a:lnSpc>
              <a:spcBef>
                <a:spcPct val="0"/>
              </a:spcBef>
              <a:spcAft>
                <a:spcPct val="0"/>
              </a:spcAft>
              <a:buClrTx/>
              <a:buSzTx/>
              <a:buFontTx/>
              <a:buNone/>
              <a:tabLst/>
              <a:defRPr/>
            </a:pPr>
            <a:endParaRPr kumimoji="0" lang="en-US" sz="1600" b="1" i="0" u="none" strike="noStrike" kern="1200" cap="none" spc="0" normalizeH="0" baseline="0" noProof="0" dirty="0" smtClean="0">
              <a:ln>
                <a:noFill/>
              </a:ln>
              <a:solidFill>
                <a:srgbClr val="FF0000"/>
              </a:solidFill>
              <a:effectLst/>
              <a:uLnTx/>
              <a:uFillTx/>
              <a:latin typeface="Tahoma" pitchFamily="34" charset="0"/>
              <a:ea typeface="+mn-ea"/>
              <a:cs typeface="+mn-cs"/>
            </a:endParaRPr>
          </a:p>
          <a:p>
            <a:pPr marL="114300" marR="0" lvl="0" indent="-114300" algn="just" defTabSz="914400" rtl="0" eaLnBrk="0" fontAlgn="base" latinLnBrk="0" hangingPunct="0">
              <a:lnSpc>
                <a:spcPct val="100000"/>
              </a:lnSpc>
              <a:spcBef>
                <a:spcPct val="0"/>
              </a:spcBef>
              <a:spcAft>
                <a:spcPct val="0"/>
              </a:spcAft>
              <a:buClrTx/>
              <a:buSzTx/>
              <a:buFontTx/>
              <a:buNone/>
              <a:tabLst/>
              <a:defRPr/>
            </a:pPr>
            <a:r>
              <a:rPr kumimoji="0" lang="en-US" sz="1600" b="1" i="0" u="none" strike="noStrike" kern="1200" cap="none" spc="0" normalizeH="0" baseline="0" noProof="0" dirty="0" smtClean="0">
                <a:ln>
                  <a:noFill/>
                </a:ln>
                <a:solidFill>
                  <a:srgbClr val="FF0000"/>
                </a:solidFill>
                <a:effectLst/>
                <a:uLnTx/>
                <a:uFillTx/>
                <a:latin typeface="Tahoma" pitchFamily="34" charset="0"/>
                <a:ea typeface="+mn-ea"/>
                <a:cs typeface="+mn-cs"/>
              </a:rPr>
              <a:t>What </a:t>
            </a:r>
            <a:r>
              <a:rPr kumimoji="0" lang="en-US" sz="1600" b="1" i="0" u="none" strike="noStrike" kern="1200" cap="none" spc="0" normalizeH="0" baseline="0" noProof="0" dirty="0">
                <a:ln>
                  <a:noFill/>
                </a:ln>
                <a:solidFill>
                  <a:srgbClr val="FF0000"/>
                </a:solidFill>
                <a:effectLst/>
                <a:uLnTx/>
                <a:uFillTx/>
                <a:latin typeface="Tahoma" pitchFamily="34" charset="0"/>
                <a:ea typeface="+mn-ea"/>
                <a:cs typeface="+mn-cs"/>
              </a:rPr>
              <a:t>happened?</a:t>
            </a:r>
            <a:endParaRPr kumimoji="0" lang="en-US" sz="1600" b="0" i="0" u="none" strike="noStrike" kern="1200" cap="none" spc="0" normalizeH="0" baseline="0" noProof="0" dirty="0">
              <a:ln>
                <a:noFill/>
              </a:ln>
              <a:solidFill>
                <a:srgbClr val="FF0000"/>
              </a:solidFill>
              <a:effectLst/>
              <a:uLnTx/>
              <a:uFillTx/>
              <a:latin typeface="Tahoma" pitchFamily="34" charset="0"/>
              <a:ea typeface="+mn-ea"/>
              <a:cs typeface="+mn-cs"/>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kumimoji="0" lang="en-US" sz="1050" b="0" i="0" u="none" strike="noStrike" kern="1200" cap="none" spc="0" normalizeH="0" baseline="0" noProof="0" dirty="0">
              <a:ln>
                <a:noFill/>
              </a:ln>
              <a:solidFill>
                <a:srgbClr val="000000"/>
              </a:solidFill>
              <a:effectLst/>
              <a:uLnTx/>
              <a:uFillTx/>
              <a:latin typeface="Times New Roman" pitchFamily="18" charset="0"/>
              <a:ea typeface="+mn-ea"/>
              <a:cs typeface="+mn-cs"/>
            </a:endParaRPr>
          </a:p>
          <a:p>
            <a:pPr marL="0" marR="0" lvl="0" indent="0" algn="just"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During the WPH72 move, driver was taking the circulation tank from the old to the new location. Prior to reaching the new location, the driver observed a electrical overhead line. He stopped just before the overhead line and attempted to lower the windsock pole which was projecting upwards. During the process the wind sock came within the electric field of the active electrical line and got electrocuted. </a:t>
            </a:r>
          </a:p>
          <a:p>
            <a:pPr marL="342900" marR="0" lvl="0" indent="-342900" algn="l" defTabSz="914400" rtl="0" eaLnBrk="1" fontAlgn="base" latinLnBrk="0" hangingPunct="1">
              <a:lnSpc>
                <a:spcPct val="100000"/>
              </a:lnSpc>
              <a:spcBef>
                <a:spcPct val="0"/>
              </a:spcBef>
              <a:spcAft>
                <a:spcPct val="0"/>
              </a:spcAft>
              <a:buClrTx/>
              <a:buSzTx/>
              <a:buFontTx/>
              <a:buNone/>
              <a:tabLst/>
              <a:defRPr/>
            </a:pPr>
            <a:endParaRPr kumimoji="0" lang="en-US" sz="1050" b="0" i="0" u="none" strike="noStrike" kern="1200" cap="none" spc="0" normalizeH="0" baseline="0" noProof="0" dirty="0">
              <a:ln>
                <a:noFill/>
              </a:ln>
              <a:solidFill>
                <a:srgbClr val="000000"/>
              </a:solidFill>
              <a:effectLst/>
              <a:uLnTx/>
              <a:uFillTx/>
              <a:latin typeface="Arial" pitchFamily="34" charset="0"/>
              <a:ea typeface="+mn-ea"/>
              <a:cs typeface="+mn-cs"/>
            </a:endParaRPr>
          </a:p>
          <a:p>
            <a:pPr marL="342900" marR="0" lvl="0" indent="-342900" algn="l" defTabSz="914400" rtl="0" eaLnBrk="1" fontAlgn="base" latinLnBrk="0" hangingPunct="1">
              <a:lnSpc>
                <a:spcPct val="100000"/>
              </a:lnSpc>
              <a:spcBef>
                <a:spcPct val="0"/>
              </a:spcBef>
              <a:spcAft>
                <a:spcPct val="0"/>
              </a:spcAft>
              <a:buClrTx/>
              <a:buSzTx/>
              <a:buFontTx/>
              <a:buNone/>
              <a:tabLst/>
              <a:defRPr/>
            </a:pPr>
            <a:endParaRPr kumimoji="0" lang="en-US" sz="1050" b="0" i="0" u="none" strike="noStrike" kern="1200" cap="none" spc="0" normalizeH="0" baseline="0" noProof="0" dirty="0">
              <a:ln>
                <a:noFill/>
              </a:ln>
              <a:solidFill>
                <a:srgbClr val="000000"/>
              </a:solidFill>
              <a:effectLst/>
              <a:uLnTx/>
              <a:uFillTx/>
              <a:latin typeface="Arial" pitchFamily="34" charset="0"/>
              <a:ea typeface="+mn-ea"/>
              <a:cs typeface="+mn-cs"/>
            </a:endParaRPr>
          </a:p>
          <a:p>
            <a:pPr marL="342900" marR="0" lvl="0" indent="-342900" algn="l" defTabSz="914400" rtl="0" eaLnBrk="1" fontAlgn="base" latinLnBrk="0" hangingPunct="1">
              <a:lnSpc>
                <a:spcPct val="100000"/>
              </a:lnSpc>
              <a:spcBef>
                <a:spcPct val="0"/>
              </a:spcBef>
              <a:spcAft>
                <a:spcPct val="0"/>
              </a:spcAft>
              <a:buClrTx/>
              <a:buSzTx/>
              <a:buFontTx/>
              <a:buNone/>
              <a:tabLst/>
              <a:defRPr/>
            </a:pPr>
            <a:endParaRPr kumimoji="0" lang="en-US" sz="1050" b="0" i="0" u="none" strike="noStrike" kern="1200" cap="none" spc="0" normalizeH="0" baseline="0" noProof="0" dirty="0">
              <a:ln>
                <a:noFill/>
              </a:ln>
              <a:solidFill>
                <a:srgbClr val="000000"/>
              </a:solidFill>
              <a:effectLst/>
              <a:uLnTx/>
              <a:uFillTx/>
              <a:latin typeface="Arial" pitchFamily="34" charset="0"/>
              <a:ea typeface="+mn-ea"/>
              <a:cs typeface="+mn-cs"/>
            </a:endParaRPr>
          </a:p>
          <a:p>
            <a:pPr marL="342900" marR="0" lvl="0" indent="-342900" algn="l" defTabSz="914400" rtl="0" eaLnBrk="1" fontAlgn="base" latinLnBrk="0" hangingPunct="1">
              <a:lnSpc>
                <a:spcPct val="100000"/>
              </a:lnSpc>
              <a:spcBef>
                <a:spcPct val="0"/>
              </a:spcBef>
              <a:spcAft>
                <a:spcPct val="0"/>
              </a:spcAft>
              <a:buClrTx/>
              <a:buSzTx/>
              <a:buFontTx/>
              <a:buNone/>
              <a:tabLst/>
              <a:defRPr/>
            </a:pPr>
            <a:endParaRPr kumimoji="0" lang="en-US" sz="1050" b="0" i="0" u="none" strike="noStrike" kern="1200" cap="none" spc="0" normalizeH="0" baseline="0" noProof="0" dirty="0">
              <a:ln>
                <a:noFill/>
              </a:ln>
              <a:solidFill>
                <a:srgbClr val="000000"/>
              </a:solidFill>
              <a:effectLst/>
              <a:uLnTx/>
              <a:uFillTx/>
              <a:latin typeface="Arial" pitchFamily="34" charset="0"/>
              <a:ea typeface="+mn-ea"/>
              <a:cs typeface="+mn-cs"/>
            </a:endParaRPr>
          </a:p>
          <a:p>
            <a:pPr marL="342900" marR="0" lvl="0" indent="-342900" algn="l" defTabSz="914400" rtl="0" eaLnBrk="1" fontAlgn="base" latinLnBrk="0" hangingPunct="1">
              <a:lnSpc>
                <a:spcPct val="100000"/>
              </a:lnSpc>
              <a:spcBef>
                <a:spcPct val="0"/>
              </a:spcBef>
              <a:spcAft>
                <a:spcPct val="0"/>
              </a:spcAft>
              <a:buClrTx/>
              <a:buSzTx/>
              <a:buFontTx/>
              <a:buNone/>
              <a:tabLst/>
              <a:defRPr/>
            </a:pPr>
            <a:endParaRPr kumimoji="0" lang="en-US" sz="600" b="0" i="0" u="none" strike="noStrike" kern="1200" cap="none" spc="0" normalizeH="0" baseline="0" noProof="0" dirty="0">
              <a:ln>
                <a:noFill/>
              </a:ln>
              <a:solidFill>
                <a:srgbClr val="000000"/>
              </a:solidFill>
              <a:effectLst/>
              <a:uLnTx/>
              <a:uFillTx/>
              <a:latin typeface="Arial" charset="0"/>
              <a:ea typeface="+mn-ea"/>
              <a:cs typeface="+mn-cs"/>
            </a:endParaRPr>
          </a:p>
          <a:p>
            <a:pPr marL="114300" marR="0" lvl="0" indent="-114300" algn="just" defTabSz="914400" rtl="0" eaLnBrk="0" fontAlgn="base" latinLnBrk="0" hangingPunct="0">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333399"/>
                </a:solidFill>
                <a:effectLst/>
                <a:uLnTx/>
                <a:uFillTx/>
                <a:latin typeface="Tahoma" pitchFamily="34" charset="0"/>
                <a:ea typeface="+mn-ea"/>
                <a:cs typeface="+mn-cs"/>
              </a:rPr>
              <a:t>Your learning from this incident..</a:t>
            </a:r>
          </a:p>
          <a:p>
            <a:pPr marL="114300" marR="0" lvl="0" indent="-114300" algn="just" defTabSz="914400" rtl="0" eaLnBrk="0" fontAlgn="base" latinLnBrk="0" hangingPunct="0">
              <a:lnSpc>
                <a:spcPct val="100000"/>
              </a:lnSpc>
              <a:spcBef>
                <a:spcPct val="0"/>
              </a:spcBef>
              <a:spcAft>
                <a:spcPct val="0"/>
              </a:spcAft>
              <a:buClrTx/>
              <a:buSzTx/>
              <a:buFontTx/>
              <a:buNone/>
              <a:tabLst/>
              <a:defRPr/>
            </a:pPr>
            <a:endParaRPr kumimoji="0" lang="en-US" sz="1050" b="0" i="0" u="none" strike="noStrike" kern="1200" cap="none" spc="0" normalizeH="0" baseline="0" noProof="0" dirty="0">
              <a:ln>
                <a:noFill/>
              </a:ln>
              <a:solidFill>
                <a:srgbClr val="000000"/>
              </a:solidFill>
              <a:effectLst/>
              <a:uLnTx/>
              <a:uFillTx/>
              <a:latin typeface="Times New Roman" pitchFamily="18" charset="0"/>
              <a:ea typeface="+mn-ea"/>
              <a:cs typeface="+mn-cs"/>
            </a:endParaRPr>
          </a:p>
          <a:p>
            <a:pPr marL="171450" marR="0" lvl="0" indent="-1714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Always  check for OHL during the route survey</a:t>
            </a:r>
          </a:p>
          <a:p>
            <a:pPr marL="171450" marR="0" lvl="0" indent="-1714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Always follow the pre move, route survey checklist</a:t>
            </a:r>
          </a:p>
          <a:p>
            <a:pPr marL="171450" marR="0" lvl="0" indent="-1714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Always use the roads with safety goal post while driving below an OHL</a:t>
            </a:r>
          </a:p>
          <a:p>
            <a:pPr marL="171450" marR="0" lvl="0" indent="-1714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Always keep away from the Line of </a:t>
            </a:r>
            <a:r>
              <a:rPr kumimoji="0" lang="en-US" sz="1200" b="0" i="0" u="none" strike="noStrike" kern="1200" cap="none" spc="0" normalizeH="0" baseline="0" noProof="0" dirty="0" smtClean="0">
                <a:ln>
                  <a:noFill/>
                </a:ln>
                <a:solidFill>
                  <a:srgbClr val="000000"/>
                </a:solidFill>
                <a:effectLst/>
                <a:uLnTx/>
                <a:uFillTx/>
                <a:latin typeface="Calibri" panose="020F0502020204030204" pitchFamily="34" charset="0"/>
                <a:ea typeface="+mn-ea"/>
                <a:cs typeface="+mn-cs"/>
              </a:rPr>
              <a:t>Fire</a:t>
            </a:r>
            <a:endPar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
        <p:nvSpPr>
          <p:cNvPr id="26627" name="Text Box 5"/>
          <p:cNvSpPr txBox="1">
            <a:spLocks noChangeArrowheads="1"/>
          </p:cNvSpPr>
          <p:nvPr/>
        </p:nvSpPr>
        <p:spPr bwMode="auto">
          <a:xfrm>
            <a:off x="5838825" y="1219200"/>
            <a:ext cx="1676400" cy="1006475"/>
          </a:xfrm>
          <a:prstGeom prst="rect">
            <a:avLst/>
          </a:prstGeom>
          <a:noFill/>
          <a:ln w="9525">
            <a:noFill/>
            <a:miter lim="800000"/>
            <a:headEnd/>
            <a:tailEnd/>
          </a:ln>
        </p:spPr>
        <p:txBody>
          <a:bodyPr>
            <a:spAutoFit/>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GB" sz="6000" b="0" i="0" u="none" strike="noStrike" kern="1200" cap="none" spc="0" normalizeH="0" baseline="0" noProof="0">
              <a:ln>
                <a:noFill/>
              </a:ln>
              <a:solidFill>
                <a:srgbClr val="FF0000"/>
              </a:solidFill>
              <a:effectLst/>
              <a:uLnTx/>
              <a:uFillTx/>
              <a:latin typeface="Times New Roman" pitchFamily="18" charset="0"/>
              <a:ea typeface="+mn-ea"/>
              <a:cs typeface="+mn-cs"/>
              <a:sym typeface="Webdings" pitchFamily="18" charset="2"/>
            </a:endParaRPr>
          </a:p>
        </p:txBody>
      </p:sp>
      <p:sp>
        <p:nvSpPr>
          <p:cNvPr id="26628" name="TextBox 16"/>
          <p:cNvSpPr txBox="1">
            <a:spLocks noChangeArrowheads="1"/>
          </p:cNvSpPr>
          <p:nvPr/>
        </p:nvSpPr>
        <p:spPr bwMode="auto">
          <a:xfrm>
            <a:off x="304800" y="4876800"/>
            <a:ext cx="5181600" cy="830997"/>
          </a:xfrm>
          <a:prstGeom prst="rect">
            <a:avLst/>
          </a:prstGeom>
          <a:solidFill>
            <a:srgbClr val="0000FF"/>
          </a:solidFill>
          <a:ln w="38100">
            <a:noFill/>
          </a:ln>
        </p:spPr>
        <p:style>
          <a:lnRef idx="0">
            <a:schemeClr val="accent1"/>
          </a:lnRef>
          <a:fillRef idx="3">
            <a:schemeClr val="accent1"/>
          </a:fillRef>
          <a:effectRef idx="3">
            <a:schemeClr val="accent1"/>
          </a:effectRef>
          <a:fontRef idx="minor">
            <a:schemeClr val="lt1"/>
          </a:fontRef>
        </p:style>
        <p:txBody>
          <a:bodyPr wrap="square">
            <a:spAutoFit/>
          </a:bodyPr>
          <a:lstStyle>
            <a:defPPr>
              <a:defRPr lang="en-US"/>
            </a:defPPr>
            <a:lvl1pPr indent="-114300" algn="ctr">
              <a:lnSpc>
                <a:spcPct val="150000"/>
              </a:lnSpc>
              <a:defRPr sz="1600" b="1">
                <a:solidFill>
                  <a:srgbClr val="FFFF00"/>
                </a:solidFill>
                <a:latin typeface="+mj-lt"/>
                <a:cs typeface="Arial" panose="020B0604020202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dirty="0"/>
              <a:t>Do not drive underneath overhead lines without permission.</a:t>
            </a:r>
          </a:p>
        </p:txBody>
      </p:sp>
      <p:sp>
        <p:nvSpPr>
          <p:cNvPr id="16" name="Text Box 12"/>
          <p:cNvSpPr txBox="1">
            <a:spLocks noChangeArrowheads="1"/>
          </p:cNvSpPr>
          <p:nvPr/>
        </p:nvSpPr>
        <p:spPr bwMode="auto">
          <a:xfrm>
            <a:off x="1219200" y="0"/>
            <a:ext cx="7056438" cy="646113"/>
          </a:xfrm>
          <a:prstGeom prst="rect">
            <a:avLst/>
          </a:prstGeom>
          <a:noFill/>
          <a:ln w="9525">
            <a:noFill/>
            <a:miter lim="800000"/>
            <a:headEnd/>
            <a:tailEnd/>
          </a:ln>
        </p:spPr>
        <p:txBody>
          <a:bodyP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3600" b="1" i="0" u="none" strike="noStrike" kern="1200" cap="none" spc="0" normalizeH="0" baseline="0" noProof="0" dirty="0">
                <a:ln>
                  <a:noFill/>
                </a:ln>
                <a:solidFill>
                  <a:srgbClr val="000000"/>
                </a:solidFill>
                <a:effectLst/>
                <a:uLnTx/>
                <a:uFillTx/>
                <a:latin typeface="Arial"/>
                <a:ea typeface="+mn-ea"/>
                <a:cs typeface="+mn-cs"/>
              </a:rPr>
              <a:t>PDO Second Alert</a:t>
            </a:r>
          </a:p>
        </p:txBody>
      </p:sp>
      <p:sp>
        <p:nvSpPr>
          <p:cNvPr id="13" name="Footer Placeholder 12"/>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a:ln>
                  <a:noFill/>
                </a:ln>
                <a:solidFill>
                  <a:srgbClr val="000000"/>
                </a:solidFill>
                <a:effectLst/>
                <a:uLnTx/>
                <a:uFillTx/>
                <a:latin typeface="Times New Roman" pitchFamily="18" charset="0"/>
                <a:ea typeface="+mn-ea"/>
                <a:cs typeface="+mn-cs"/>
              </a:rPr>
              <a:t>Confidential - Not to be shared outside of PDO/PDO contractors </a:t>
            </a:r>
          </a:p>
        </p:txBody>
      </p:sp>
      <p:pic>
        <p:nvPicPr>
          <p:cNvPr id="17" name="Picture 16">
            <a:extLst>
              <a:ext uri="{FF2B5EF4-FFF2-40B4-BE49-F238E27FC236}">
                <a16:creationId xmlns:a16="http://schemas.microsoft.com/office/drawing/2014/main" id="{99DB9052-0B2B-48D3-8723-D9AF1ACBDDC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5400000">
            <a:off x="6115447" y="549276"/>
            <a:ext cx="2271987" cy="3352798"/>
          </a:xfrm>
          <a:prstGeom prst="rect">
            <a:avLst/>
          </a:prstGeom>
        </p:spPr>
      </p:pic>
      <p:grpSp>
        <p:nvGrpSpPr>
          <p:cNvPr id="26633" name="Group 131"/>
          <p:cNvGrpSpPr>
            <a:grpSpLocks/>
          </p:cNvGrpSpPr>
          <p:nvPr/>
        </p:nvGrpSpPr>
        <p:grpSpPr bwMode="auto">
          <a:xfrm>
            <a:off x="8534400" y="1450180"/>
            <a:ext cx="336550" cy="544513"/>
            <a:chOff x="3504" y="544"/>
            <a:chExt cx="2287" cy="1855"/>
          </a:xfrm>
        </p:grpSpPr>
        <p:sp>
          <p:nvSpPr>
            <p:cNvPr id="26635" name="Line 129"/>
            <p:cNvSpPr>
              <a:spLocks noChangeShapeType="1"/>
            </p:cNvSpPr>
            <p:nvPr/>
          </p:nvSpPr>
          <p:spPr bwMode="auto">
            <a:xfrm>
              <a:off x="3504" y="568"/>
              <a:ext cx="2287" cy="1831"/>
            </a:xfrm>
            <a:prstGeom prst="line">
              <a:avLst/>
            </a:prstGeom>
            <a:noFill/>
            <a:ln w="133350">
              <a:solidFill>
                <a:srgbClr val="FF0000"/>
              </a:solidFill>
              <a:round/>
              <a:headEnd/>
              <a:tailEnd/>
            </a:ln>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
          <p:nvSpPr>
            <p:cNvPr id="26636" name="Line 130"/>
            <p:cNvSpPr>
              <a:spLocks noChangeShapeType="1"/>
            </p:cNvSpPr>
            <p:nvPr/>
          </p:nvSpPr>
          <p:spPr bwMode="auto">
            <a:xfrm flipV="1">
              <a:off x="3528" y="544"/>
              <a:ext cx="2144" cy="1807"/>
            </a:xfrm>
            <a:prstGeom prst="line">
              <a:avLst/>
            </a:prstGeom>
            <a:noFill/>
            <a:ln w="133350">
              <a:solidFill>
                <a:srgbClr val="FF0000"/>
              </a:solidFill>
              <a:round/>
              <a:headEnd/>
              <a:tailEnd/>
            </a:ln>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pSp>
      <p:pic>
        <p:nvPicPr>
          <p:cNvPr id="5" name="Picture 4">
            <a:extLst>
              <a:ext uri="{FF2B5EF4-FFF2-40B4-BE49-F238E27FC236}">
                <a16:creationId xmlns:a16="http://schemas.microsoft.com/office/drawing/2014/main" id="{3CC46076-BA02-43EB-BD2E-4266224AB30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75041" y="3619501"/>
            <a:ext cx="3429000" cy="2355193"/>
          </a:xfrm>
          <a:prstGeom prst="rect">
            <a:avLst/>
          </a:prstGeom>
        </p:spPr>
      </p:pic>
      <p:sp>
        <p:nvSpPr>
          <p:cNvPr id="26634" name="Freeform 132"/>
          <p:cNvSpPr>
            <a:spLocks/>
          </p:cNvSpPr>
          <p:nvPr/>
        </p:nvSpPr>
        <p:spPr bwMode="auto">
          <a:xfrm>
            <a:off x="8534400" y="5334000"/>
            <a:ext cx="457200" cy="457200"/>
          </a:xfrm>
          <a:custGeom>
            <a:avLst/>
            <a:gdLst>
              <a:gd name="T0" fmla="*/ 0 w 1336"/>
              <a:gd name="T1" fmla="*/ 2147483647 h 888"/>
              <a:gd name="T2" fmla="*/ 2147483647 w 1336"/>
              <a:gd name="T3" fmla="*/ 2147483647 h 888"/>
              <a:gd name="T4" fmla="*/ 2147483647 w 1336"/>
              <a:gd name="T5" fmla="*/ 0 h 888"/>
              <a:gd name="T6" fmla="*/ 0 60000 65536"/>
              <a:gd name="T7" fmla="*/ 0 60000 65536"/>
              <a:gd name="T8" fmla="*/ 0 60000 65536"/>
              <a:gd name="T9" fmla="*/ 0 w 1336"/>
              <a:gd name="T10" fmla="*/ 0 h 888"/>
              <a:gd name="T11" fmla="*/ 1336 w 1336"/>
              <a:gd name="T12" fmla="*/ 888 h 888"/>
            </a:gdLst>
            <a:ahLst/>
            <a:cxnLst>
              <a:cxn ang="T6">
                <a:pos x="T0" y="T1"/>
              </a:cxn>
              <a:cxn ang="T7">
                <a:pos x="T2" y="T3"/>
              </a:cxn>
              <a:cxn ang="T8">
                <a:pos x="T4" y="T5"/>
              </a:cxn>
            </a:cxnLst>
            <a:rect l="T9" t="T10" r="T11" b="T12"/>
            <a:pathLst>
              <a:path w="1336" h="888">
                <a:moveTo>
                  <a:pt x="0" y="600"/>
                </a:moveTo>
                <a:lnTo>
                  <a:pt x="312" y="888"/>
                </a:lnTo>
                <a:lnTo>
                  <a:pt x="1336" y="0"/>
                </a:lnTo>
              </a:path>
            </a:pathLst>
          </a:custGeom>
          <a:noFill/>
          <a:ln w="133350">
            <a:solidFill>
              <a:srgbClr val="00FF00"/>
            </a:solidFill>
            <a:round/>
            <a:headEnd/>
            <a:tailEnd/>
          </a:ln>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3568280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ext Box 2"/>
          <p:cNvSpPr txBox="1">
            <a:spLocks noChangeArrowheads="1"/>
          </p:cNvSpPr>
          <p:nvPr/>
        </p:nvSpPr>
        <p:spPr bwMode="auto">
          <a:xfrm>
            <a:off x="323849" y="1125538"/>
            <a:ext cx="8609013" cy="4216539"/>
          </a:xfrm>
          <a:prstGeom prst="rect">
            <a:avLst/>
          </a:prstGeom>
          <a:noFill/>
          <a:ln w="19050">
            <a:noFill/>
            <a:miter lim="800000"/>
            <a:headEnd/>
            <a:tailEnd/>
          </a:ln>
        </p:spPr>
        <p:txBody>
          <a:bodyPr wrap="square">
            <a:spAutoFit/>
          </a:bodyPr>
          <a:lstStyle/>
          <a:p>
            <a:pPr marL="0" marR="0" lvl="0" indent="0" algn="just" defTabSz="914400" rtl="0" eaLnBrk="1" fontAlgn="base" latinLnBrk="0" hangingPunct="1">
              <a:lnSpc>
                <a:spcPct val="100000"/>
              </a:lnSpc>
              <a:spcBef>
                <a:spcPct val="50000"/>
              </a:spcBef>
              <a:spcAft>
                <a:spcPct val="0"/>
              </a:spcAft>
              <a:buClrTx/>
              <a:buSzTx/>
              <a:buFontTx/>
              <a:buNone/>
              <a:tabLst/>
              <a:defRPr/>
            </a:pPr>
            <a:endParaRPr kumimoji="0" lang="en-US" sz="600" b="0" i="0" u="none" strike="noStrike" kern="1200" cap="none" spc="0" normalizeH="0" baseline="0" noProof="0" dirty="0">
              <a:ln>
                <a:noFill/>
              </a:ln>
              <a:solidFill>
                <a:srgbClr val="000000"/>
              </a:solidFill>
              <a:effectLst/>
              <a:uLnTx/>
              <a:uFillTx/>
              <a:latin typeface="Arial" charset="0"/>
              <a:ea typeface="+mn-ea"/>
              <a:cs typeface="+mn-cs"/>
            </a:endParaRPr>
          </a:p>
          <a:p>
            <a:pPr marL="173038" marR="0" lvl="0" indent="-173038" algn="l" defTabSz="914400" rtl="0" eaLnBrk="1" fontAlgn="base" latinLnBrk="0" hangingPunct="1">
              <a:lnSpc>
                <a:spcPct val="100000"/>
              </a:lnSpc>
              <a:spcBef>
                <a:spcPct val="0"/>
              </a:spcBef>
              <a:spcAft>
                <a:spcPct val="0"/>
              </a:spcAft>
              <a:buClrTx/>
              <a:buSzTx/>
              <a:buFontTx/>
              <a:buNone/>
              <a:tabLst/>
              <a:defRPr/>
            </a:pPr>
            <a:endParaRPr kumimoji="0" lang="en-US" sz="600" b="0" i="0" u="none" strike="noStrike" kern="1200" cap="none" spc="0" normalizeH="0" baseline="0" noProof="0" dirty="0">
              <a:ln>
                <a:noFill/>
              </a:ln>
              <a:solidFill>
                <a:srgbClr val="000000"/>
              </a:solidFill>
              <a:effectLst/>
              <a:uLnTx/>
              <a:uFillTx/>
              <a:latin typeface="Arial"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FF0000"/>
                </a:solidFill>
                <a:effectLst/>
                <a:uLnTx/>
                <a:uFillTx/>
                <a:latin typeface="Tahoma" pitchFamily="34" charset="0"/>
                <a:ea typeface="+mn-ea"/>
                <a:cs typeface="+mn-cs"/>
              </a:rPr>
              <a:t>As a learning from this incident and </a:t>
            </a:r>
            <a:r>
              <a:rPr kumimoji="0" lang="en-US" sz="1600" b="1" i="0" u="none" strike="noStrike" kern="1200" cap="none" spc="0" normalizeH="0" baseline="0" noProof="0" dirty="0" smtClean="0">
                <a:ln>
                  <a:noFill/>
                </a:ln>
                <a:solidFill>
                  <a:srgbClr val="FF0000"/>
                </a:solidFill>
                <a:effectLst/>
                <a:uLnTx/>
                <a:uFillTx/>
                <a:latin typeface="Tahoma" pitchFamily="34" charset="0"/>
                <a:ea typeface="+mn-ea"/>
                <a:cs typeface="+mn-cs"/>
              </a:rPr>
              <a:t>to ensure </a:t>
            </a:r>
            <a:r>
              <a:rPr kumimoji="0" lang="en-US" sz="1600" b="1" i="0" u="none" strike="noStrike" kern="1200" cap="none" spc="0" normalizeH="0" baseline="0" noProof="0" dirty="0">
                <a:ln>
                  <a:noFill/>
                </a:ln>
                <a:solidFill>
                  <a:srgbClr val="FF0000"/>
                </a:solidFill>
                <a:effectLst/>
                <a:uLnTx/>
                <a:uFillTx/>
                <a:latin typeface="Tahoma" pitchFamily="34" charset="0"/>
                <a:ea typeface="+mn-ea"/>
                <a:cs typeface="+mn-cs"/>
              </a:rPr>
              <a:t>continual improvement all contract</a:t>
            </a:r>
          </a:p>
          <a:p>
            <a:pPr marL="342900" marR="0" lvl="0" indent="-342900" algn="l"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FF0000"/>
                </a:solidFill>
                <a:effectLst/>
                <a:uLnTx/>
                <a:uFillTx/>
                <a:latin typeface="Tahoma" pitchFamily="34" charset="0"/>
                <a:ea typeface="+mn-ea"/>
                <a:cs typeface="+mn-cs"/>
              </a:rPr>
              <a:t>managers must review their HSE HEMP against the questions asked below        </a:t>
            </a:r>
          </a:p>
          <a:p>
            <a:pPr marL="342900" marR="0" lvl="0" indent="-342900" algn="l" defTabSz="914400" rtl="0" eaLnBrk="1" fontAlgn="base" latinLnBrk="0" hangingPunct="1">
              <a:lnSpc>
                <a:spcPct val="100000"/>
              </a:lnSpc>
              <a:spcBef>
                <a:spcPct val="0"/>
              </a:spcBef>
              <a:spcAft>
                <a:spcPct val="0"/>
              </a:spcAft>
              <a:buClrTx/>
              <a:buSzTx/>
              <a:buFontTx/>
              <a:buNone/>
              <a:tabLst/>
              <a:defRPr/>
            </a:pPr>
            <a:endParaRPr kumimoji="0" lang="en-US" sz="1600" b="1" i="0" u="none" strike="noStrike" kern="1200" cap="none" spc="0" normalizeH="0" baseline="0" noProof="0" dirty="0">
              <a:ln>
                <a:noFill/>
              </a:ln>
              <a:solidFill>
                <a:srgbClr val="FF0000"/>
              </a:solidFill>
              <a:effectLst/>
              <a:uLnTx/>
              <a:uFillTx/>
              <a:latin typeface="Tahoma" pitchFamily="34" charset="0"/>
              <a:ea typeface="+mn-ea"/>
              <a:cs typeface="+mn-cs"/>
            </a:endParaRPr>
          </a:p>
          <a:p>
            <a:pPr marL="342900" marR="0" lvl="0" indent="-342900" algn="l"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0000FF"/>
                </a:solidFill>
                <a:effectLst/>
                <a:uLnTx/>
                <a:uFillTx/>
                <a:latin typeface="Tahoma" pitchFamily="34" charset="0"/>
                <a:ea typeface="+mn-ea"/>
                <a:cs typeface="+mn-cs"/>
              </a:rPr>
              <a:t>Confirm the following:</a:t>
            </a:r>
            <a:endParaRPr kumimoji="0" lang="en-US" sz="1600" b="0" i="0" u="none" strike="noStrike" kern="1200" cap="none" spc="0" normalizeH="0" baseline="0" noProof="0" dirty="0">
              <a:ln>
                <a:noFill/>
              </a:ln>
              <a:solidFill>
                <a:srgbClr val="0000FF"/>
              </a:solidFill>
              <a:effectLst/>
              <a:uLnTx/>
              <a:uFillTx/>
              <a:latin typeface="Tahoma" pitchFamily="34"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dirty="0">
              <a:ln>
                <a:noFill/>
              </a:ln>
              <a:solidFill>
                <a:srgbClr val="0033CC"/>
              </a:solidFill>
              <a:effectLst/>
              <a:uLnTx/>
              <a:uFillTx/>
              <a:latin typeface="Arial"/>
              <a:ea typeface="+mn-ea"/>
              <a:cs typeface="+mn-cs"/>
              <a:sym typeface="Wingdings" pitchFamily="2" charset="2"/>
            </a:endParaRPr>
          </a:p>
          <a:p>
            <a:pPr marL="342900" marR="0" lvl="0" indent="-342900" algn="l" defTabSz="914400" rtl="0" eaLnBrk="1" fontAlgn="base" latinLnBrk="0" hangingPunct="1">
              <a:lnSpc>
                <a:spcPct val="100000"/>
              </a:lnSpc>
              <a:spcBef>
                <a:spcPct val="0"/>
              </a:spcBef>
              <a:spcAft>
                <a:spcPct val="0"/>
              </a:spcAft>
              <a:buClrTx/>
              <a:buSzTx/>
              <a:buFont typeface="+mj-lt"/>
              <a:buAutoNum type="arabicPeriod"/>
              <a:tabLst/>
              <a:defRPr/>
            </a:pPr>
            <a:r>
              <a:rPr kumimoji="0" lang="en-US" sz="1400" b="0" i="0" u="none" strike="noStrike" kern="1200" cap="none" spc="0" normalizeH="0" baseline="0" noProof="0" dirty="0">
                <a:ln>
                  <a:noFill/>
                </a:ln>
                <a:solidFill>
                  <a:srgbClr val="0033CC"/>
                </a:solidFill>
                <a:effectLst/>
                <a:uLnTx/>
                <a:uFillTx/>
                <a:latin typeface="Calibri" panose="020F0502020204030204" pitchFamily="34" charset="0"/>
                <a:ea typeface="+mn-ea"/>
                <a:cs typeface="+mn-cs"/>
                <a:sym typeface="Wingdings" pitchFamily="2" charset="2"/>
              </a:rPr>
              <a:t>Do you ensure the team are following the route survey checklist.</a:t>
            </a:r>
          </a:p>
          <a:p>
            <a:pPr marL="342900" marR="0" lvl="0" indent="-342900" algn="l" defTabSz="914400" rtl="0" eaLnBrk="1" fontAlgn="base" latinLnBrk="0" hangingPunct="1">
              <a:lnSpc>
                <a:spcPct val="100000"/>
              </a:lnSpc>
              <a:spcBef>
                <a:spcPct val="0"/>
              </a:spcBef>
              <a:spcAft>
                <a:spcPct val="0"/>
              </a:spcAft>
              <a:buClrTx/>
              <a:buSzTx/>
              <a:buFont typeface="+mj-lt"/>
              <a:buAutoNum type="arabicPeriod"/>
              <a:tabLst/>
              <a:defRPr/>
            </a:pPr>
            <a:r>
              <a:rPr kumimoji="0" lang="en-US" sz="1400" b="0" i="0" u="none" strike="noStrike" kern="1200" cap="none" spc="0" normalizeH="0" baseline="0" noProof="0" dirty="0">
                <a:ln>
                  <a:noFill/>
                </a:ln>
                <a:solidFill>
                  <a:srgbClr val="0033CC"/>
                </a:solidFill>
                <a:effectLst/>
                <a:uLnTx/>
                <a:uFillTx/>
                <a:latin typeface="Calibri" panose="020F0502020204030204" pitchFamily="34" charset="0"/>
                <a:ea typeface="+mn-ea"/>
                <a:cs typeface="+mn-cs"/>
                <a:sym typeface="Wingdings" pitchFamily="2" charset="2"/>
              </a:rPr>
              <a:t>Do you ensure implementation and assurance of learning from incidents.</a:t>
            </a:r>
          </a:p>
          <a:p>
            <a:pPr marL="342900" marR="0" lvl="0" indent="-342900" algn="l" defTabSz="914400" rtl="0" eaLnBrk="1" fontAlgn="base" latinLnBrk="0" hangingPunct="1">
              <a:lnSpc>
                <a:spcPct val="100000"/>
              </a:lnSpc>
              <a:spcBef>
                <a:spcPct val="0"/>
              </a:spcBef>
              <a:spcAft>
                <a:spcPct val="0"/>
              </a:spcAft>
              <a:buClrTx/>
              <a:buSzTx/>
              <a:buFont typeface="+mj-lt"/>
              <a:buAutoNum type="arabicPeriod"/>
              <a:tabLst/>
              <a:defRPr/>
            </a:pPr>
            <a:r>
              <a:rPr kumimoji="0" lang="en-US" sz="1400" b="0" i="0" u="none" strike="noStrike" kern="1200" cap="none" spc="0" normalizeH="0" baseline="0" noProof="0" dirty="0">
                <a:ln>
                  <a:noFill/>
                </a:ln>
                <a:solidFill>
                  <a:srgbClr val="0033CC"/>
                </a:solidFill>
                <a:effectLst/>
                <a:uLnTx/>
                <a:uFillTx/>
                <a:latin typeface="Calibri" panose="020F0502020204030204" pitchFamily="34" charset="0"/>
                <a:ea typeface="+mn-ea"/>
                <a:cs typeface="+mn-cs"/>
                <a:sym typeface="Wingdings" pitchFamily="2" charset="2"/>
              </a:rPr>
              <a:t>Do you ensure OHL are identified during rig move route surveys.</a:t>
            </a:r>
          </a:p>
          <a:p>
            <a:pPr marL="342900" marR="0" lvl="0" indent="-342900" algn="l" defTabSz="914400" rtl="0" eaLnBrk="1" fontAlgn="base" latinLnBrk="0" hangingPunct="1">
              <a:lnSpc>
                <a:spcPct val="100000"/>
              </a:lnSpc>
              <a:spcBef>
                <a:spcPct val="0"/>
              </a:spcBef>
              <a:spcAft>
                <a:spcPct val="0"/>
              </a:spcAft>
              <a:buClrTx/>
              <a:buSzTx/>
              <a:buFont typeface="+mj-lt"/>
              <a:buAutoNum type="arabicPeriod"/>
              <a:tabLst/>
              <a:defRPr/>
            </a:pPr>
            <a:r>
              <a:rPr kumimoji="0" lang="en-US" sz="1400" b="0" i="0" u="none" strike="noStrike" kern="1200" cap="none" spc="0" normalizeH="0" baseline="0" noProof="0" dirty="0">
                <a:ln>
                  <a:noFill/>
                </a:ln>
                <a:solidFill>
                  <a:srgbClr val="0033CC"/>
                </a:solidFill>
                <a:effectLst/>
                <a:uLnTx/>
                <a:uFillTx/>
                <a:latin typeface="Calibri" panose="020F0502020204030204" pitchFamily="34" charset="0"/>
                <a:ea typeface="+mn-ea"/>
                <a:cs typeface="+mn-cs"/>
                <a:sym typeface="Wingdings" pitchFamily="2" charset="2"/>
              </a:rPr>
              <a:t>Do you comply with the requirements of SP-1242 regarding work nearby overhead lines.</a:t>
            </a:r>
          </a:p>
          <a:p>
            <a:pPr marL="342900" marR="0" lvl="0" indent="-342900" algn="l" defTabSz="914400" rtl="0" eaLnBrk="1" fontAlgn="base" latinLnBrk="0" hangingPunct="1">
              <a:lnSpc>
                <a:spcPct val="100000"/>
              </a:lnSpc>
              <a:spcBef>
                <a:spcPct val="0"/>
              </a:spcBef>
              <a:spcAft>
                <a:spcPct val="0"/>
              </a:spcAft>
              <a:buClrTx/>
              <a:buSzTx/>
              <a:buFont typeface="+mj-lt"/>
              <a:buAutoNum type="arabicPeriod"/>
              <a:tabLst/>
              <a:defRPr/>
            </a:pPr>
            <a:endParaRPr kumimoji="0" lang="en-US" sz="1400" b="0" i="0" u="none" strike="noStrike" kern="1200" cap="none" spc="0" normalizeH="0" baseline="0" noProof="0" dirty="0">
              <a:ln>
                <a:noFill/>
              </a:ln>
              <a:solidFill>
                <a:srgbClr val="0033CC"/>
              </a:solidFill>
              <a:effectLst/>
              <a:uLnTx/>
              <a:uFillTx/>
              <a:latin typeface="Calibri" panose="020F0502020204030204" pitchFamily="34" charset="0"/>
              <a:ea typeface="+mn-ea"/>
              <a:cs typeface="+mn-cs"/>
              <a:sym typeface="Wingdings" pitchFamily="2" charset="2"/>
            </a:endParaRPr>
          </a:p>
          <a:p>
            <a:pPr marL="342900" marR="0" lvl="0" indent="-342900" algn="l" defTabSz="914400" rtl="0" eaLnBrk="1" fontAlgn="base" latinLnBrk="0" hangingPunct="1">
              <a:lnSpc>
                <a:spcPct val="100000"/>
              </a:lnSpc>
              <a:spcBef>
                <a:spcPct val="0"/>
              </a:spcBef>
              <a:spcAft>
                <a:spcPct val="0"/>
              </a:spcAft>
              <a:buClrTx/>
              <a:buSzTx/>
              <a:buFont typeface="+mj-lt"/>
              <a:buAutoNum type="arabicPeriod"/>
              <a:tabLst/>
              <a:defRPr/>
            </a:pPr>
            <a:endParaRPr kumimoji="0" lang="en-US" sz="1400" b="0" i="0" u="none" strike="noStrike" kern="1200" cap="none" spc="0" normalizeH="0" baseline="0" noProof="0" dirty="0">
              <a:ln>
                <a:noFill/>
              </a:ln>
              <a:solidFill>
                <a:srgbClr val="0033CC"/>
              </a:solidFill>
              <a:effectLst/>
              <a:uLnTx/>
              <a:uFillTx/>
              <a:latin typeface="Calibri" panose="020F0502020204030204" pitchFamily="34" charset="0"/>
              <a:ea typeface="+mn-ea"/>
              <a:cs typeface="+mn-cs"/>
              <a:sym typeface="Wingdings" pitchFamily="2" charset="2"/>
            </a:endParaRPr>
          </a:p>
          <a:p>
            <a:pPr marL="342900" marR="0" lvl="0" indent="-342900" algn="l" defTabSz="914400" rtl="0" eaLnBrk="1" fontAlgn="base" latinLnBrk="0" hangingPunct="1">
              <a:lnSpc>
                <a:spcPct val="100000"/>
              </a:lnSpc>
              <a:spcBef>
                <a:spcPct val="0"/>
              </a:spcBef>
              <a:spcAft>
                <a:spcPct val="0"/>
              </a:spcAft>
              <a:buClrTx/>
              <a:buSzTx/>
              <a:buFont typeface="+mj-lt"/>
              <a:buAutoNum type="arabicPeriod"/>
              <a:tabLst/>
              <a:defRPr/>
            </a:pPr>
            <a:endParaRPr kumimoji="0" lang="en-US" sz="1400" b="0" i="0" u="none" strike="noStrike" kern="1200" cap="none" spc="0" normalizeH="0" baseline="0" noProof="0" dirty="0">
              <a:ln>
                <a:noFill/>
              </a:ln>
              <a:solidFill>
                <a:srgbClr val="0033CC"/>
              </a:solidFill>
              <a:effectLst/>
              <a:uLnTx/>
              <a:uFillTx/>
              <a:latin typeface="Arial"/>
              <a:ea typeface="+mn-ea"/>
              <a:cs typeface="+mn-cs"/>
              <a:sym typeface="Wingdings" pitchFamily="2" charset="2"/>
            </a:endParaRPr>
          </a:p>
          <a:p>
            <a:pPr marL="342900" marR="0" lvl="0" indent="-342900" algn="l" defTabSz="914400" rtl="0" eaLnBrk="1" fontAlgn="base" latinLnBrk="0" hangingPunct="1">
              <a:lnSpc>
                <a:spcPct val="100000"/>
              </a:lnSpc>
              <a:spcBef>
                <a:spcPct val="0"/>
              </a:spcBef>
              <a:spcAft>
                <a:spcPct val="0"/>
              </a:spcAft>
              <a:buClrTx/>
              <a:buSzTx/>
              <a:buFontTx/>
              <a:buNone/>
              <a:tabLst/>
              <a:defRPr/>
            </a:pPr>
            <a:endParaRPr kumimoji="0" lang="en-US" sz="1000" b="0" i="1" u="none" strike="noStrike" kern="1200" cap="none" spc="0" normalizeH="0" baseline="0" noProof="0" dirty="0">
              <a:ln>
                <a:noFill/>
              </a:ln>
              <a:solidFill>
                <a:srgbClr val="0033CC"/>
              </a:solidFill>
              <a:effectLst/>
              <a:uLnTx/>
              <a:uFillTx/>
              <a:latin typeface="Arial"/>
              <a:ea typeface="+mn-ea"/>
              <a:cs typeface="+mn-cs"/>
              <a:sym typeface="Wingdings" pitchFamily="2" charset="2"/>
            </a:endParaRPr>
          </a:p>
          <a:p>
            <a:pPr marL="342900" marR="0" lvl="0" indent="-342900" algn="l" defTabSz="914400" rtl="0" eaLnBrk="1" fontAlgn="base" latinLnBrk="0" hangingPunct="1">
              <a:lnSpc>
                <a:spcPct val="100000"/>
              </a:lnSpc>
              <a:spcBef>
                <a:spcPct val="0"/>
              </a:spcBef>
              <a:spcAft>
                <a:spcPct val="0"/>
              </a:spcAft>
              <a:buClrTx/>
              <a:buSzTx/>
              <a:buFontTx/>
              <a:buNone/>
              <a:tabLst/>
              <a:defRPr/>
            </a:pPr>
            <a:endParaRPr kumimoji="0" lang="en-US" sz="1000" b="0" i="1" u="none" strike="noStrike" kern="1200" cap="none" spc="0" normalizeH="0" baseline="0" noProof="0" dirty="0">
              <a:ln>
                <a:noFill/>
              </a:ln>
              <a:solidFill>
                <a:srgbClr val="0033CC"/>
              </a:solidFill>
              <a:effectLst/>
              <a:uLnTx/>
              <a:uFillTx/>
              <a:latin typeface="Arial"/>
              <a:ea typeface="+mn-ea"/>
              <a:cs typeface="+mn-cs"/>
              <a:sym typeface="Wingdings" pitchFamily="2" charset="2"/>
            </a:endParaRPr>
          </a:p>
          <a:p>
            <a:pPr marL="342900" marR="0" lvl="0" indent="-342900" algn="l" defTabSz="914400" rtl="0" eaLnBrk="1" fontAlgn="base" latinLnBrk="0" hangingPunct="1">
              <a:lnSpc>
                <a:spcPct val="100000"/>
              </a:lnSpc>
              <a:spcBef>
                <a:spcPct val="0"/>
              </a:spcBef>
              <a:spcAft>
                <a:spcPct val="0"/>
              </a:spcAft>
              <a:buClrTx/>
              <a:buSzTx/>
              <a:buFontTx/>
              <a:buNone/>
              <a:tabLst/>
              <a:defRPr/>
            </a:pPr>
            <a:endParaRPr kumimoji="0" lang="en-US" sz="1000" b="0" i="1" u="none" strike="noStrike" kern="1200" cap="none" spc="0" normalizeH="0" baseline="0" noProof="0" dirty="0">
              <a:ln>
                <a:noFill/>
              </a:ln>
              <a:solidFill>
                <a:srgbClr val="0033CC"/>
              </a:solidFill>
              <a:effectLst/>
              <a:uLnTx/>
              <a:uFillTx/>
              <a:latin typeface="Arial"/>
              <a:ea typeface="+mn-ea"/>
              <a:cs typeface="+mn-cs"/>
              <a:sym typeface="Wingdings" pitchFamily="2" charset="2"/>
            </a:endParaRPr>
          </a:p>
          <a:p>
            <a:pPr marL="342900" marR="0" lvl="0" indent="-342900" algn="l" defTabSz="914400" rtl="0" eaLnBrk="1" fontAlgn="base" latinLnBrk="0" hangingPunct="1">
              <a:lnSpc>
                <a:spcPct val="100000"/>
              </a:lnSpc>
              <a:spcBef>
                <a:spcPct val="0"/>
              </a:spcBef>
              <a:spcAft>
                <a:spcPct val="0"/>
              </a:spcAft>
              <a:buClrTx/>
              <a:buSzTx/>
              <a:buFontTx/>
              <a:buNone/>
              <a:tabLst/>
              <a:defRPr/>
            </a:pPr>
            <a:endParaRPr kumimoji="0" lang="en-US" sz="1000" b="0" i="1" u="none" strike="noStrike" kern="1200" cap="none" spc="0" normalizeH="0" baseline="0" noProof="0" dirty="0">
              <a:ln>
                <a:noFill/>
              </a:ln>
              <a:solidFill>
                <a:srgbClr val="0033CC"/>
              </a:solidFill>
              <a:effectLst/>
              <a:uLnTx/>
              <a:uFillTx/>
              <a:latin typeface="Arial"/>
              <a:ea typeface="+mn-ea"/>
              <a:cs typeface="+mn-cs"/>
              <a:sym typeface="Wingdings" pitchFamily="2" charset="2"/>
            </a:endParaRPr>
          </a:p>
          <a:p>
            <a:pPr marL="342900" marR="0" lvl="0" indent="-342900" algn="l" defTabSz="914400" rtl="0" eaLnBrk="1" fontAlgn="base" latinLnBrk="0" hangingPunct="1">
              <a:lnSpc>
                <a:spcPct val="100000"/>
              </a:lnSpc>
              <a:spcBef>
                <a:spcPct val="0"/>
              </a:spcBef>
              <a:spcAft>
                <a:spcPct val="0"/>
              </a:spcAft>
              <a:buClrTx/>
              <a:buSzTx/>
              <a:buFontTx/>
              <a:buNone/>
              <a:tabLst/>
              <a:defRPr/>
            </a:pPr>
            <a:endParaRPr kumimoji="0" lang="en-US" sz="1000" b="0" i="1" u="none" strike="noStrike" kern="1200" cap="none" spc="0" normalizeH="0" baseline="0" noProof="0" dirty="0">
              <a:ln>
                <a:noFill/>
              </a:ln>
              <a:solidFill>
                <a:srgbClr val="0033CC"/>
              </a:solidFill>
              <a:effectLst/>
              <a:uLnTx/>
              <a:uFillTx/>
              <a:latin typeface="Arial"/>
              <a:ea typeface="+mn-ea"/>
              <a:cs typeface="+mn-cs"/>
              <a:sym typeface="Wingdings" pitchFamily="2" charset="2"/>
            </a:endParaRPr>
          </a:p>
          <a:p>
            <a:pPr marL="342900" marR="0" lvl="0" indent="-342900" algn="l" defTabSz="914400" rtl="0" eaLnBrk="1" fontAlgn="base" latinLnBrk="0" hangingPunct="1">
              <a:lnSpc>
                <a:spcPct val="100000"/>
              </a:lnSpc>
              <a:spcBef>
                <a:spcPct val="0"/>
              </a:spcBef>
              <a:spcAft>
                <a:spcPct val="0"/>
              </a:spcAft>
              <a:buClrTx/>
              <a:buSzTx/>
              <a:buFontTx/>
              <a:buNone/>
              <a:tabLst/>
              <a:defRPr/>
            </a:pPr>
            <a:endParaRPr kumimoji="0" lang="en-US" sz="1000" b="0" i="1" u="none" strike="noStrike" kern="1200" cap="none" spc="0" normalizeH="0" baseline="0" noProof="0" dirty="0">
              <a:ln>
                <a:noFill/>
              </a:ln>
              <a:solidFill>
                <a:srgbClr val="0033CC"/>
              </a:solidFill>
              <a:effectLst/>
              <a:uLnTx/>
              <a:uFillTx/>
              <a:latin typeface="Arial"/>
              <a:ea typeface="+mn-ea"/>
              <a:cs typeface="+mn-cs"/>
              <a:sym typeface="Wingdings" pitchFamily="2" charset="2"/>
            </a:endParaRPr>
          </a:p>
          <a:p>
            <a:pPr marL="342900" marR="0" lvl="0" indent="-342900" algn="l" defTabSz="914400" rtl="0" eaLnBrk="1" fontAlgn="base" latinLnBrk="0" hangingPunct="1">
              <a:lnSpc>
                <a:spcPct val="100000"/>
              </a:lnSpc>
              <a:spcBef>
                <a:spcPct val="0"/>
              </a:spcBef>
              <a:spcAft>
                <a:spcPct val="0"/>
              </a:spcAft>
              <a:buClrTx/>
              <a:buSzTx/>
              <a:buFontTx/>
              <a:buNone/>
              <a:tabLst/>
              <a:defRPr/>
            </a:pPr>
            <a:endParaRPr kumimoji="0" lang="en-US" sz="1000" b="0" i="1" u="none" strike="noStrike" kern="1200" cap="none" spc="0" normalizeH="0" baseline="0" noProof="0" dirty="0">
              <a:ln>
                <a:noFill/>
              </a:ln>
              <a:solidFill>
                <a:srgbClr val="0033CC"/>
              </a:solidFill>
              <a:effectLst/>
              <a:uLnTx/>
              <a:uFillTx/>
              <a:latin typeface="Arial"/>
              <a:ea typeface="+mn-ea"/>
              <a:cs typeface="+mn-cs"/>
              <a:sym typeface="Wingdings" pitchFamily="2" charset="2"/>
            </a:endParaRPr>
          </a:p>
          <a:p>
            <a:pPr marL="342900" marR="0" lvl="0" indent="-342900" algn="l" defTabSz="914400" rtl="0" eaLnBrk="1" fontAlgn="base" latinLnBrk="0" hangingPunct="1">
              <a:lnSpc>
                <a:spcPct val="100000"/>
              </a:lnSpc>
              <a:spcBef>
                <a:spcPct val="0"/>
              </a:spcBef>
              <a:spcAft>
                <a:spcPct val="0"/>
              </a:spcAft>
              <a:buClrTx/>
              <a:buSzTx/>
              <a:buFontTx/>
              <a:buNone/>
              <a:tabLst/>
              <a:defRPr/>
            </a:pPr>
            <a:r>
              <a:rPr kumimoji="0" lang="en-US" sz="1000" b="0" i="1" u="none" strike="noStrike" kern="1200" cap="none" spc="0" normalizeH="0" baseline="0" noProof="0" dirty="0">
                <a:ln>
                  <a:noFill/>
                </a:ln>
                <a:solidFill>
                  <a:srgbClr val="0033CC"/>
                </a:solidFill>
                <a:effectLst/>
                <a:uLnTx/>
                <a:uFillTx/>
                <a:latin typeface="Arial"/>
                <a:ea typeface="+mn-ea"/>
                <a:cs typeface="+mn-cs"/>
                <a:sym typeface="Wingdings" pitchFamily="2" charset="2"/>
              </a:rPr>
              <a:t>* If the answer is NO to any of the above questions please ensure you take action to correct this finding. </a:t>
            </a:r>
          </a:p>
        </p:txBody>
      </p:sp>
      <p:grpSp>
        <p:nvGrpSpPr>
          <p:cNvPr id="27651" name="Group 9"/>
          <p:cNvGrpSpPr>
            <a:grpSpLocks/>
          </p:cNvGrpSpPr>
          <p:nvPr/>
        </p:nvGrpSpPr>
        <p:grpSpPr bwMode="auto">
          <a:xfrm>
            <a:off x="12700" y="-228600"/>
            <a:ext cx="8920163" cy="990600"/>
            <a:chOff x="9" y="-144"/>
            <a:chExt cx="6087" cy="624"/>
          </a:xfrm>
        </p:grpSpPr>
        <p:sp>
          <p:nvSpPr>
            <p:cNvPr id="27654" name="Rectangle 8"/>
            <p:cNvSpPr>
              <a:spLocks noChangeArrowheads="1"/>
            </p:cNvSpPr>
            <p:nvPr/>
          </p:nvSpPr>
          <p:spPr bwMode="auto">
            <a:xfrm>
              <a:off x="288" y="144"/>
              <a:ext cx="5184" cy="336"/>
            </a:xfrm>
            <a:prstGeom prst="rect">
              <a:avLst/>
            </a:prstGeom>
            <a:noFill/>
            <a:ln w="9525">
              <a:noFill/>
              <a:miter lim="800000"/>
              <a:headEnd/>
              <a:tailEnd/>
            </a:ln>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0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7414" name="Text Box 12"/>
            <p:cNvSpPr txBox="1">
              <a:spLocks noChangeArrowheads="1"/>
            </p:cNvSpPr>
            <p:nvPr/>
          </p:nvSpPr>
          <p:spPr bwMode="auto">
            <a:xfrm>
              <a:off x="676" y="0"/>
              <a:ext cx="4815" cy="407"/>
            </a:xfrm>
            <a:prstGeom prst="rect">
              <a:avLst/>
            </a:prstGeom>
            <a:noFill/>
            <a:ln w="9525">
              <a:noFill/>
              <a:miter lim="800000"/>
              <a:headEnd/>
              <a:tailEnd/>
            </a:ln>
          </p:spPr>
          <p:txBody>
            <a:bodyP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3600" b="1" i="0" u="none" strike="noStrike" kern="1200" cap="none" spc="0" normalizeH="0" baseline="0" noProof="0" dirty="0">
                  <a:ln>
                    <a:noFill/>
                  </a:ln>
                  <a:solidFill>
                    <a:srgbClr val="000000"/>
                  </a:solidFill>
                  <a:effectLst/>
                  <a:uLnTx/>
                  <a:uFillTx/>
                  <a:latin typeface="Arial"/>
                  <a:ea typeface="+mn-ea"/>
                  <a:cs typeface="+mn-cs"/>
                </a:rPr>
                <a:t>Management self audit </a:t>
              </a:r>
            </a:p>
          </p:txBody>
        </p:sp>
        <p:sp>
          <p:nvSpPr>
            <p:cNvPr id="27656" name="Text Box 13"/>
            <p:cNvSpPr txBox="1">
              <a:spLocks noChangeArrowheads="1"/>
            </p:cNvSpPr>
            <p:nvPr/>
          </p:nvSpPr>
          <p:spPr bwMode="auto">
            <a:xfrm>
              <a:off x="9" y="0"/>
              <a:ext cx="1144" cy="174"/>
            </a:xfrm>
            <a:prstGeom prst="rect">
              <a:avLst/>
            </a:prstGeom>
            <a:noFill/>
            <a:ln w="19050">
              <a:noFill/>
              <a:miter lim="800000"/>
              <a:headEnd/>
              <a:tailEnd/>
            </a:ln>
          </p:spPr>
          <p:txBody>
            <a:bodyPr>
              <a:spAutoFit/>
            </a:bodyPr>
            <a:lstStyle/>
            <a:p>
              <a:pPr marL="0" marR="0" lvl="0" indent="0" algn="ctr" defTabSz="914400" rtl="0" eaLnBrk="0" fontAlgn="base" latinLnBrk="0" hangingPunct="0">
                <a:lnSpc>
                  <a:spcPct val="100000"/>
                </a:lnSpc>
                <a:spcBef>
                  <a:spcPct val="10000"/>
                </a:spcBef>
                <a:spcAft>
                  <a:spcPct val="0"/>
                </a:spcAft>
                <a:buClrTx/>
                <a:buSzTx/>
                <a:buFontTx/>
                <a:buNone/>
                <a:tabLst/>
                <a:defRPr/>
              </a:pPr>
              <a:endParaRPr kumimoji="0" lang="en-GB" sz="1200" b="1" i="0" u="none" strike="noStrike" kern="1200" cap="none" spc="0" normalizeH="0" baseline="0" noProof="0">
                <a:ln>
                  <a:noFill/>
                </a:ln>
                <a:solidFill>
                  <a:srgbClr val="000000"/>
                </a:solidFill>
                <a:effectLst/>
                <a:uLnTx/>
                <a:uFillTx/>
                <a:latin typeface="Arial" charset="0"/>
                <a:ea typeface="+mn-ea"/>
                <a:cs typeface="+mn-cs"/>
              </a:endParaRPr>
            </a:p>
          </p:txBody>
        </p:sp>
        <p:sp>
          <p:nvSpPr>
            <p:cNvPr id="27657" name="WordArt 14"/>
            <p:cNvSpPr>
              <a:spLocks noChangeArrowheads="1" noChangeShapeType="1" noTextEdit="1"/>
            </p:cNvSpPr>
            <p:nvPr/>
          </p:nvSpPr>
          <p:spPr bwMode="auto">
            <a:xfrm>
              <a:off x="5448" y="-144"/>
              <a:ext cx="648" cy="576"/>
            </a:xfrm>
            <a:prstGeom prst="rect">
              <a:avLst/>
            </a:prstGeom>
          </p:spPr>
          <p:txBody>
            <a:bodyPr spcFirstLastPara="1" wrap="none" fromWordArt="1">
              <a:prstTxWarp prst="textArchDown">
                <a:avLst>
                  <a:gd name="adj" fmla="val 0"/>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3600" b="0" i="0" u="none" strike="noStrike" kern="10" cap="none" spc="0" normalizeH="0" baseline="0" noProof="0">
                <a:ln w="9525">
                  <a:solidFill>
                    <a:srgbClr val="000000"/>
                  </a:solidFill>
                  <a:round/>
                  <a:headEnd/>
                  <a:tailEnd/>
                </a:ln>
                <a:solidFill>
                  <a:srgbClr val="000000"/>
                </a:solidFill>
                <a:effectLst/>
                <a:uLnTx/>
                <a:uFillTx/>
                <a:latin typeface="Arial"/>
                <a:ea typeface="+mn-ea"/>
                <a:cs typeface="Arial"/>
              </a:endParaRPr>
            </a:p>
          </p:txBody>
        </p:sp>
      </p:grpSp>
      <p:sp>
        <p:nvSpPr>
          <p:cNvPr id="27653" name="Rectangle 8"/>
          <p:cNvSpPr>
            <a:spLocks noChangeArrowheads="1"/>
          </p:cNvSpPr>
          <p:nvPr/>
        </p:nvSpPr>
        <p:spPr bwMode="auto">
          <a:xfrm>
            <a:off x="0" y="789880"/>
            <a:ext cx="6934200" cy="307777"/>
          </a:xfrm>
          <a:prstGeom prst="rect">
            <a:avLst/>
          </a:prstGeom>
          <a:noFill/>
          <a:ln w="9525">
            <a:noFill/>
            <a:miter lim="800000"/>
            <a:headEnd/>
            <a:tailEnd/>
          </a:ln>
        </p:spPr>
        <p:txBody>
          <a:bodyPr wrap="square">
            <a:spAutoFit/>
          </a:bodyPr>
          <a:lstStyle/>
          <a:p>
            <a:pPr marL="114300" marR="0" lvl="0" indent="-114300" algn="just" defTabSz="914400" rtl="0" eaLnBrk="0" fontAlgn="base" latinLnBrk="0" hangingPunct="0">
              <a:lnSpc>
                <a:spcPct val="100000"/>
              </a:lnSpc>
              <a:spcBef>
                <a:spcPct val="0"/>
              </a:spcBef>
              <a:spcAft>
                <a:spcPct val="0"/>
              </a:spcAft>
              <a:buClrTx/>
              <a:buSzTx/>
              <a:buFontTx/>
              <a:buNone/>
              <a:tabLst/>
              <a:defRPr/>
            </a:pPr>
            <a:r>
              <a:rPr kumimoji="0" lang="en-GB" sz="1400" b="1" i="0" u="none" strike="noStrike" kern="1200" cap="none" spc="0" normalizeH="0" baseline="0" noProof="0" dirty="0">
                <a:ln>
                  <a:noFill/>
                </a:ln>
                <a:solidFill>
                  <a:srgbClr val="333399"/>
                </a:solidFill>
                <a:effectLst/>
                <a:uLnTx/>
                <a:uFillTx/>
                <a:latin typeface="Tahoma" pitchFamily="34" charset="0"/>
                <a:ea typeface="+mn-ea"/>
                <a:cs typeface="+mn-cs"/>
              </a:rPr>
              <a:t>Date:</a:t>
            </a:r>
            <a:r>
              <a:rPr kumimoji="0" lang="en-US" sz="1400" b="1" i="0" u="none" strike="noStrike" kern="1200" cap="none" spc="0" normalizeH="0" baseline="0" noProof="0" dirty="0">
                <a:ln>
                  <a:noFill/>
                </a:ln>
                <a:solidFill>
                  <a:srgbClr val="333399"/>
                </a:solidFill>
                <a:effectLst/>
                <a:uLnTx/>
                <a:uFillTx/>
                <a:latin typeface="Tahoma" pitchFamily="34" charset="0"/>
                <a:ea typeface="+mn-ea"/>
                <a:cs typeface="+mn-cs"/>
              </a:rPr>
              <a:t> 27.09.2018                Incident title</a:t>
            </a:r>
            <a:r>
              <a:rPr kumimoji="0" lang="es-ES" sz="1400" b="1" i="0" u="none" strike="noStrike" kern="1200" cap="none" spc="0" normalizeH="0" baseline="0" noProof="0" dirty="0">
                <a:ln>
                  <a:noFill/>
                </a:ln>
                <a:solidFill>
                  <a:srgbClr val="333399"/>
                </a:solidFill>
                <a:effectLst/>
                <a:uLnTx/>
                <a:uFillTx/>
                <a:latin typeface="Tahoma" pitchFamily="34" charset="0"/>
                <a:ea typeface="+mn-ea"/>
                <a:cs typeface="+mn-cs"/>
              </a:rPr>
              <a:t>: HiPo </a:t>
            </a:r>
            <a:r>
              <a:rPr kumimoji="0" lang="en-GB" sz="1400" b="1" i="0" u="none" strike="noStrike" kern="1200" cap="none" spc="0" normalizeH="0" baseline="0" noProof="0" dirty="0">
                <a:ln>
                  <a:noFill/>
                </a:ln>
                <a:solidFill>
                  <a:srgbClr val="333399"/>
                </a:solidFill>
                <a:effectLst/>
                <a:uLnTx/>
                <a:uFillTx/>
                <a:latin typeface="Tahoma" pitchFamily="34" charset="0"/>
                <a:ea typeface="+mn-ea"/>
                <a:cs typeface="+mn-cs"/>
              </a:rPr>
              <a:t>OHL</a:t>
            </a:r>
            <a:endParaRPr kumimoji="0" lang="en-US" sz="1400" b="1" i="0" u="none" strike="noStrike" kern="1200" cap="none" spc="0" normalizeH="0" baseline="0" noProof="0" dirty="0">
              <a:ln>
                <a:noFill/>
              </a:ln>
              <a:solidFill>
                <a:srgbClr val="FF0000"/>
              </a:solidFill>
              <a:effectLst/>
              <a:uLnTx/>
              <a:uFillTx/>
              <a:latin typeface="Tahoma" pitchFamily="34" charset="0"/>
              <a:ea typeface="+mn-ea"/>
              <a:cs typeface="+mn-cs"/>
            </a:endParaRPr>
          </a:p>
        </p:txBody>
      </p:sp>
      <p:sp>
        <p:nvSpPr>
          <p:cNvPr id="10" name="Footer Placeholder 9"/>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a:ln>
                  <a:noFill/>
                </a:ln>
                <a:solidFill>
                  <a:srgbClr val="000000"/>
                </a:solidFill>
                <a:effectLst/>
                <a:uLnTx/>
                <a:uFillTx/>
                <a:latin typeface="Times New Roman" pitchFamily="18" charset="0"/>
                <a:ea typeface="+mn-ea"/>
                <a:cs typeface="+mn-cs"/>
              </a:rPr>
              <a:t>Confidential - Not to be shared outside of PDO/PDO contractors </a:t>
            </a:r>
          </a:p>
        </p:txBody>
      </p:sp>
    </p:spTree>
    <p:extLst>
      <p:ext uri="{BB962C8B-B14F-4D97-AF65-F5344CB8AC3E}">
        <p14:creationId xmlns:p14="http://schemas.microsoft.com/office/powerpoint/2010/main" val="3874650334"/>
      </p:ext>
    </p:extLst>
  </p:cSld>
  <p:clrMapOvr>
    <a:masterClrMapping/>
  </p:clrMapOvr>
</p:sld>
</file>

<file path=ppt/theme/theme1.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Arial"/>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9C4067D375EDA046866D1CFD34BA6725" ma:contentTypeVersion="4" ma:contentTypeDescription="Upload an image." ma:contentTypeScope="" ma:versionID="5568808217e8896a20d35b78a187a54b">
  <xsd:schema xmlns:xsd="http://www.w3.org/2001/XMLSchema" xmlns:xs="http://www.w3.org/2001/XMLSchema" xmlns:p="http://schemas.microsoft.com/office/2006/metadata/properties" xmlns:ns1="http://schemas.microsoft.com/sharepoint/v3" xmlns:ns2="4880E4F8-4B7D-4BDD-91E3-E10D47036ECA" xmlns:ns3="http://schemas.microsoft.com/sharepoint/v3/fields" xmlns:ns4="4880e4f8-4b7d-4bdd-91e3-e10d47036eca" xmlns:ns5="9d51eac6-a7d5-47f5-a119-63d146adb134" targetNamespace="http://schemas.microsoft.com/office/2006/metadata/properties" ma:root="true" ma:fieldsID="95b9b289a8e8f4d106e4c69b136198e4" ns1:_="" ns2:_="" ns3:_="" ns4:_="" ns5:_="">
    <xsd:import namespace="http://schemas.microsoft.com/sharepoint/v3"/>
    <xsd:import namespace="4880E4F8-4B7D-4BDD-91E3-E10D47036ECA"/>
    <xsd:import namespace="http://schemas.microsoft.com/sharepoint/v3/fields"/>
    <xsd:import namespace="4880e4f8-4b7d-4bdd-91e3-e10d47036eca"/>
    <xsd:import namespace="9d51eac6-a7d5-47f5-a119-63d146adb134"/>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Language" minOccurs="0"/>
                <xsd:element ref="ns4:DocId" minOccurs="0"/>
                <xsd:element ref="ns5: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Language" ma:index="27" nillable="true" ma:displayName="Language" ma:default="English 1" ma:format="Dropdown" ma:internalName="Language">
      <xsd:simpleType>
        <xsd:restriction base="dms:Choice">
          <xsd:enumeration value="English"/>
          <xsd:enumeration value="Arabic"/>
          <xsd:enumeration value="Hindi"/>
          <xsd:enumeration value="English 1"/>
          <xsd:enumeration value="English 2"/>
          <xsd:enumeration value="Arabic 1"/>
          <xsd:enumeration value="Arabic 2"/>
          <xsd:enumeration value="Hindi 1"/>
          <xsd:enumeration value="Hindi 2"/>
          <xsd:enumeration value="Malayalam 1"/>
          <xsd:enumeration value="Malayalam 2"/>
        </xsd:restriction>
      </xsd:simpleType>
    </xsd:element>
    <xsd:element name="DocId" ma:index="28" nillable="true" ma:displayName="DocId" ma:list="{9de017a3-70b4-41a0-b3a1-4f7a098545da}" ma:internalName="DocId" ma:showField="ID" ma:web="9d51eac6-a7d5-47f5-a119-63d146adb134">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9d51eac6-a7d5-47f5-a119-63d146adb134" elementFormDefault="qualified">
    <xsd:import namespace="http://schemas.microsoft.com/office/2006/documentManagement/types"/>
    <xsd:import namespace="http://schemas.microsoft.com/office/infopath/2007/PartnerControls"/>
    <xsd:element name="SharedWithUsers" ma:index="2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anguage xmlns="4880e4f8-4b7d-4bdd-91e3-e10d47036eca">English 1</Language>
    <DocId xmlns="4880e4f8-4b7d-4bdd-91e3-e10d47036eca">92099</DocId>
    <ImageCreateDate xmlns="4880E4F8-4B7D-4BDD-91E3-E10D47036ECA" xsi:nil="true"/>
    <wic_System_Copyright xmlns="http://schemas.microsoft.com/sharepoint/v3/fields" xsi:nil="true"/>
  </documentManagement>
</p:properties>
</file>

<file path=customXml/itemProps1.xml><?xml version="1.0" encoding="utf-8"?>
<ds:datastoreItem xmlns:ds="http://schemas.openxmlformats.org/officeDocument/2006/customXml" ds:itemID="{F8E4B2CC-34A7-425B-9542-5679F7C76BC6}"/>
</file>

<file path=customXml/itemProps2.xml><?xml version="1.0" encoding="utf-8"?>
<ds:datastoreItem xmlns:ds="http://schemas.openxmlformats.org/officeDocument/2006/customXml" ds:itemID="{AAB8063F-5C88-4A9C-BAAB-0A6C78BAEF67}"/>
</file>

<file path=customXml/itemProps3.xml><?xml version="1.0" encoding="utf-8"?>
<ds:datastoreItem xmlns:ds="http://schemas.openxmlformats.org/officeDocument/2006/customXml" ds:itemID="{95DDC5D6-C67B-419C-B4AC-CFE38FDF22A0}"/>
</file>

<file path=docProps/app.xml><?xml version="1.0" encoding="utf-8"?>
<Properties xmlns="http://schemas.openxmlformats.org/officeDocument/2006/extended-properties" xmlns:vt="http://schemas.openxmlformats.org/officeDocument/2006/docPropsVTypes">
  <TotalTime>292</TotalTime>
  <Words>478</Words>
  <Application>Microsoft Office PowerPoint</Application>
  <PresentationFormat>On-screen Show (4:3)</PresentationFormat>
  <Paragraphs>62</Paragraphs>
  <Slides>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Calibri</vt:lpstr>
      <vt:lpstr>Tahoma</vt:lpstr>
      <vt:lpstr>Times New Roman</vt:lpstr>
      <vt:lpstr>Webdings</vt:lpstr>
      <vt:lpstr>Wingdings</vt:lpstr>
      <vt:lpstr>1_Default Design</vt:lpstr>
      <vt:lpstr>PowerPoint Presentation</vt:lpstr>
      <vt:lpstr>PowerPoint Presentation</vt:lpstr>
    </vt:vector>
  </TitlesOfParts>
  <Company>PDO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MU61323</dc:creator>
  <cp:lastModifiedBy>Harthy, Sami MSE34</cp:lastModifiedBy>
  <cp:revision>52</cp:revision>
  <dcterms:created xsi:type="dcterms:W3CDTF">2016-03-28T05:48:29Z</dcterms:created>
  <dcterms:modified xsi:type="dcterms:W3CDTF">2019-01-09T10:09:32Z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0x0101009148F5A04DDD49CBA7127AADA5FB792B00AADE34325A8B49CDA8BB4DB53328F214009C4067D375EDA046866D1CFD34BA6725</vt:lpwstr>
  </property>
</Properties>
</file>