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4"/>
  </p:notesMasterIdLst>
  <p:sldIdLst>
    <p:sldId id="319" r:id="rId2"/>
    <p:sldId id="320"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1B4E3-1F76-4E61-B254-1A7031AA599B}" type="datetimeFigureOut">
              <a:rPr lang="en-US" smtClean="0"/>
              <a:pPr/>
              <a:t>2/25/2019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D55988-80E2-4333-8473-6782ED1C01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smtClean="0"/>
              <a:t>Ensure all dates and titles are input </a:t>
            </a:r>
          </a:p>
          <a:p>
            <a:endParaRPr lang="en-US" dirty="0" smtClean="0"/>
          </a:p>
          <a:p>
            <a:r>
              <a:rPr lang="en-US" dirty="0" smtClean="0"/>
              <a:t>A short description should be provided without mentioning names of contractors or</a:t>
            </a:r>
            <a:r>
              <a:rPr lang="en-US" baseline="0" dirty="0" smtClean="0"/>
              <a:t> individuals. You should include, what happened, to who (by job title) and what injuries this resulted in. Nothing more!</a:t>
            </a:r>
          </a:p>
          <a:p>
            <a:endParaRPr lang="en-US" baseline="0" dirty="0" smtClean="0"/>
          </a:p>
          <a:p>
            <a:r>
              <a:rPr lang="en-US" baseline="0" dirty="0" smtClean="0"/>
              <a:t>Four to five bullet points highlighting the main findings from the investigation. Remember the target audience is the front line staff so this should be written in simple terms in a way that everyone can understand.</a:t>
            </a:r>
          </a:p>
          <a:p>
            <a:endParaRPr lang="en-US" baseline="0" dirty="0" smtClean="0"/>
          </a:p>
          <a:p>
            <a:r>
              <a:rPr lang="en-US" baseline="0" dirty="0" smtClean="0"/>
              <a:t>The strap line should be the main point you want to get across</a:t>
            </a:r>
          </a:p>
          <a:p>
            <a:endParaRPr lang="en-US" baseline="0" dirty="0" smtClean="0"/>
          </a:p>
          <a:p>
            <a:r>
              <a:rPr lang="en-US" baseline="0" dirty="0" smtClean="0"/>
              <a:t>The images should be self explanatory, what went wrong (if you create a reconstruction please ensure you do not put people at risk) and below how it should be done.  </a:t>
            </a:r>
            <a:endParaRPr lang="en-US" dirty="0" smtClean="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smtClean="0"/>
          </a:p>
        </p:txBody>
      </p:sp>
    </p:spTree>
    <p:extLst>
      <p:ext uri="{BB962C8B-B14F-4D97-AF65-F5344CB8AC3E}">
        <p14:creationId xmlns:p14="http://schemas.microsoft.com/office/powerpoint/2010/main" val="1099564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defTabSz="915772">
              <a:defRPr/>
            </a:pPr>
            <a:r>
              <a:rPr lang="en-US" dirty="0" smtClean="0"/>
              <a:t>Ensure all dates and titles are input </a:t>
            </a:r>
          </a:p>
          <a:p>
            <a:endParaRPr lang="en-US" dirty="0" smtClean="0">
              <a:solidFill>
                <a:srgbClr val="0033CC"/>
              </a:solidFill>
              <a:latin typeface="Arial" charset="0"/>
              <a:cs typeface="Arial" charset="0"/>
              <a:sym typeface="Wingdings" pitchFamily="2" charset="2"/>
            </a:endParaRPr>
          </a:p>
          <a:p>
            <a:r>
              <a:rPr lang="en-US" dirty="0" smtClean="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smtClean="0">
              <a:solidFill>
                <a:srgbClr val="0033CC"/>
              </a:solidFill>
              <a:latin typeface="Arial" charset="0"/>
              <a:cs typeface="Arial" charset="0"/>
              <a:sym typeface="Wingdings" pitchFamily="2" charset="2"/>
            </a:endParaRPr>
          </a:p>
          <a:p>
            <a:r>
              <a:rPr lang="en-US" dirty="0" smtClean="0">
                <a:solidFill>
                  <a:srgbClr val="0033CC"/>
                </a:solidFill>
                <a:latin typeface="Arial" charset="0"/>
                <a:cs typeface="Arial" charset="0"/>
                <a:sym typeface="Wingdings" pitchFamily="2" charset="2"/>
              </a:rPr>
              <a:t>Imagine you have to audit other companies to see if they could have the same issues.</a:t>
            </a:r>
          </a:p>
          <a:p>
            <a:endParaRPr lang="en-US" dirty="0" smtClean="0">
              <a:solidFill>
                <a:srgbClr val="0033CC"/>
              </a:solidFill>
              <a:latin typeface="Arial" charset="0"/>
              <a:cs typeface="Arial" charset="0"/>
              <a:sym typeface="Wingdings" pitchFamily="2" charset="2"/>
            </a:endParaRPr>
          </a:p>
          <a:p>
            <a:r>
              <a:rPr lang="en-US" dirty="0" smtClean="0">
                <a:solidFill>
                  <a:srgbClr val="0033CC"/>
                </a:solidFill>
                <a:latin typeface="Arial" charset="0"/>
                <a:cs typeface="Arial" charset="0"/>
                <a:sym typeface="Wingdings" pitchFamily="2" charset="2"/>
              </a:rPr>
              <a:t>These questions should start</a:t>
            </a:r>
            <a:r>
              <a:rPr lang="en-US" baseline="0" dirty="0" smtClean="0">
                <a:solidFill>
                  <a:srgbClr val="0033CC"/>
                </a:solidFill>
                <a:latin typeface="Arial" charset="0"/>
                <a:cs typeface="Arial" charset="0"/>
                <a:sym typeface="Wingdings" pitchFamily="2" charset="2"/>
              </a:rPr>
              <a:t> with: Do you ensure…………………?</a:t>
            </a:r>
            <a:endParaRPr lang="en-US" dirty="0" smtClean="0">
              <a:latin typeface="Arial" charset="0"/>
              <a:cs typeface="Arial" charset="0"/>
            </a:endParaRPr>
          </a:p>
        </p:txBody>
      </p:sp>
      <p:sp>
        <p:nvSpPr>
          <p:cNvPr id="52228" name="Slide Number Placeholder 3"/>
          <p:cNvSpPr>
            <a:spLocks noGrp="1"/>
          </p:cNvSpPr>
          <p:nvPr>
            <p:ph type="sldNum" sz="quarter" idx="5"/>
          </p:nvPr>
        </p:nvSpPr>
        <p:spPr>
          <a:noFill/>
        </p:spPr>
        <p:txBody>
          <a:bodyPr/>
          <a:lstStyle/>
          <a:p>
            <a:fld id="{E6B2BACC-5893-4478-93DA-688A131F8366}" type="slidenum">
              <a:rPr lang="en-US" smtClean="0"/>
              <a:pPr/>
              <a:t>2</a:t>
            </a:fld>
            <a:endParaRPr lang="en-US" smtClean="0"/>
          </a:p>
        </p:txBody>
      </p:sp>
    </p:spTree>
    <p:extLst>
      <p:ext uri="{BB962C8B-B14F-4D97-AF65-F5344CB8AC3E}">
        <p14:creationId xmlns:p14="http://schemas.microsoft.com/office/powerpoint/2010/main" val="2543595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7" name="Rectangle 6"/>
          <p:cNvSpPr>
            <a:spLocks noGrp="1" noChangeArrowheads="1"/>
          </p:cNvSpPr>
          <p:nvPr>
            <p:ph type="sldNum" sz="quarter" idx="12"/>
          </p:nvPr>
        </p:nvSpPr>
        <p:spPr/>
        <p:txBody>
          <a:bodyPr/>
          <a:lstStyle>
            <a:lvl1pPr algn="ctr">
              <a:defRPr/>
            </a:lvl1pPr>
          </a:lstStyle>
          <a:p>
            <a:pPr>
              <a:defRPr/>
            </a:pPr>
            <a:fld id="{15B704AD-0DEC-4276-A217-14915B9EB7EF}" type="slidenum">
              <a:rPr lang="en-US"/>
              <a:pPr>
                <a:defRPr/>
              </a:pPr>
              <a:t>‹#›</a:t>
            </a:fld>
            <a:endParaRPr lang="en-US"/>
          </a:p>
        </p:txBody>
      </p:sp>
    </p:spTree>
    <p:extLst>
      <p:ext uri="{BB962C8B-B14F-4D97-AF65-F5344CB8AC3E}">
        <p14:creationId xmlns:p14="http://schemas.microsoft.com/office/powerpoint/2010/main" val="34544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5" name="Rectangle 6"/>
          <p:cNvSpPr>
            <a:spLocks noGrp="1" noChangeArrowheads="1"/>
          </p:cNvSpPr>
          <p:nvPr>
            <p:ph type="sldNum" sz="quarter" idx="12"/>
          </p:nvPr>
        </p:nvSpPr>
        <p:spPr/>
        <p:txBody>
          <a:bodyPr/>
          <a:lstStyle>
            <a:lvl1pPr algn="ctr">
              <a:defRPr/>
            </a:lvl1pPr>
          </a:lstStyle>
          <a:p>
            <a:pPr>
              <a:defRPr/>
            </a:pPr>
            <a:fld id="{1A920DC4-FE34-4663-8FB7-16362F8E3E28}" type="slidenum">
              <a:rPr lang="en-US"/>
              <a:pPr>
                <a:defRPr/>
              </a:pPr>
              <a:t>‹#›</a:t>
            </a:fld>
            <a:endParaRPr lang="en-US"/>
          </a:p>
        </p:txBody>
      </p:sp>
    </p:spTree>
    <p:extLst>
      <p:ext uri="{BB962C8B-B14F-4D97-AF65-F5344CB8AC3E}">
        <p14:creationId xmlns:p14="http://schemas.microsoft.com/office/powerpoint/2010/main" val="942742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4" name="Rectangle 6"/>
          <p:cNvSpPr>
            <a:spLocks noGrp="1" noChangeArrowheads="1"/>
          </p:cNvSpPr>
          <p:nvPr>
            <p:ph type="sldNum" sz="quarter" idx="12"/>
          </p:nvPr>
        </p:nvSpPr>
        <p:spPr/>
        <p:txBody>
          <a:bodyPr/>
          <a:lstStyle>
            <a:lvl1pPr algn="ctr">
              <a:defRPr/>
            </a:lvl1pPr>
          </a:lstStyle>
          <a:p>
            <a:pPr>
              <a:defRPr/>
            </a:pPr>
            <a:fld id="{C085B925-3865-4333-AFCB-ABF9FE11EB42}" type="slidenum">
              <a:rPr lang="en-US"/>
              <a:pPr>
                <a:defRPr/>
              </a:pPr>
              <a:t>‹#›</a:t>
            </a:fld>
            <a:endParaRPr lang="en-US"/>
          </a:p>
        </p:txBody>
      </p:sp>
    </p:spTree>
    <p:extLst>
      <p:ext uri="{BB962C8B-B14F-4D97-AF65-F5344CB8AC3E}">
        <p14:creationId xmlns:p14="http://schemas.microsoft.com/office/powerpoint/2010/main" val="2113059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6" name="Rectangle 6"/>
          <p:cNvSpPr>
            <a:spLocks noGrp="1" noChangeArrowheads="1"/>
          </p:cNvSpPr>
          <p:nvPr>
            <p:ph type="sldNum" sz="quarter" idx="12"/>
          </p:nvPr>
        </p:nvSpPr>
        <p:spPr/>
        <p:txBody>
          <a:bodyPr/>
          <a:lstStyle>
            <a:lvl1pPr algn="ctr">
              <a:defRPr/>
            </a:lvl1pPr>
          </a:lstStyle>
          <a:p>
            <a:pPr>
              <a:defRPr/>
            </a:pPr>
            <a:fld id="{CF1380D9-E0BB-484F-BE96-17EE0360769A}" type="slidenum">
              <a:rPr lang="en-US"/>
              <a:pPr>
                <a:defRPr/>
              </a:pPr>
              <a:t>‹#›</a:t>
            </a:fld>
            <a:endParaRPr lang="en-US"/>
          </a:p>
        </p:txBody>
      </p:sp>
    </p:spTree>
    <p:extLst>
      <p:ext uri="{BB962C8B-B14F-4D97-AF65-F5344CB8AC3E}">
        <p14:creationId xmlns:p14="http://schemas.microsoft.com/office/powerpoint/2010/main" val="905585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Confidential - Not to be shared outside of PDO/PDO contractors </a:t>
            </a:r>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0281B74-92C0-4899-8AEC-B63DF05B8251}" type="slidenum">
              <a:rPr lang="en-US"/>
              <a:pPr>
                <a:defRPr/>
              </a:pPr>
              <a:t>‹#›</a:t>
            </a:fld>
            <a:endParaRPr lang="en-US"/>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extLst>
      <p:ext uri="{BB962C8B-B14F-4D97-AF65-F5344CB8AC3E}">
        <p14:creationId xmlns:p14="http://schemas.microsoft.com/office/powerpoint/2010/main" val="427315691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Lst>
  <p:hf sldNum="0" hd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19668" y="1066801"/>
            <a:ext cx="5619132" cy="3893374"/>
          </a:xfrm>
          <a:prstGeom prst="rect">
            <a:avLst/>
          </a:prstGeom>
          <a:noFill/>
          <a:ln w="19050">
            <a:noFill/>
            <a:miter lim="800000"/>
            <a:headEnd/>
            <a:tailEnd/>
          </a:ln>
        </p:spPr>
        <p:txBody>
          <a:bodyPr wrap="square">
            <a:spAutoFit/>
          </a:bodyPr>
          <a:lstStyle/>
          <a:p>
            <a:pPr marL="114300" indent="-114300" algn="just">
              <a:spcBef>
                <a:spcPts val="0"/>
              </a:spcBef>
              <a:defRPr/>
            </a:pPr>
            <a:r>
              <a:rPr lang="en-US" sz="1600" b="1" dirty="0" smtClean="0">
                <a:solidFill>
                  <a:srgbClr val="FF0000"/>
                </a:solidFill>
                <a:latin typeface="+mj-lt"/>
              </a:rPr>
              <a:t>What </a:t>
            </a:r>
            <a:r>
              <a:rPr lang="en-US" sz="1600" b="1" dirty="0">
                <a:solidFill>
                  <a:srgbClr val="FF0000"/>
                </a:solidFill>
                <a:latin typeface="+mj-lt"/>
              </a:rPr>
              <a:t>happened?</a:t>
            </a:r>
            <a:endParaRPr lang="en-US" sz="1600" dirty="0">
              <a:solidFill>
                <a:srgbClr val="FF0000"/>
              </a:solidFill>
              <a:latin typeface="+mj-lt"/>
            </a:endParaRPr>
          </a:p>
          <a:p>
            <a:pPr algn="just">
              <a:spcBef>
                <a:spcPts val="0"/>
              </a:spcBef>
              <a:defRPr/>
            </a:pPr>
            <a:r>
              <a:rPr lang="en-US" sz="1400" dirty="0" smtClean="0">
                <a:latin typeface="+mj-lt"/>
              </a:rPr>
              <a:t>A team (</a:t>
            </a:r>
            <a:r>
              <a:rPr lang="en-GB" sz="1400" dirty="0" smtClean="0">
                <a:latin typeface="+mj-lt"/>
              </a:rPr>
              <a:t>Supervisor &amp; Technician)</a:t>
            </a:r>
            <a:r>
              <a:rPr lang="en-US" sz="1400" dirty="0" smtClean="0">
                <a:latin typeface="+mj-lt"/>
              </a:rPr>
              <a:t> </a:t>
            </a:r>
            <a:r>
              <a:rPr lang="en-GB" sz="1400" dirty="0" smtClean="0">
                <a:latin typeface="+mj-lt"/>
              </a:rPr>
              <a:t>entered the </a:t>
            </a:r>
            <a:r>
              <a:rPr lang="en-GB" sz="1400" dirty="0" err="1" smtClean="0">
                <a:latin typeface="+mj-lt"/>
              </a:rPr>
              <a:t>BMF</a:t>
            </a:r>
            <a:r>
              <a:rPr lang="en-GB" sz="1400" dirty="0" smtClean="0">
                <a:latin typeface="+mj-lt"/>
              </a:rPr>
              <a:t> LV panel Area</a:t>
            </a:r>
            <a:r>
              <a:rPr lang="en-US" sz="1400" dirty="0" smtClean="0">
                <a:latin typeface="+mj-lt"/>
              </a:rPr>
              <a:t> for continuity test with No Permit Job (NPJ). </a:t>
            </a:r>
            <a:r>
              <a:rPr lang="en-GB" sz="1400" dirty="0" smtClean="0">
                <a:latin typeface="+mj-lt"/>
              </a:rPr>
              <a:t>As per NPJ team has to work on conduit fixing and light fixtures. Site Supervisor and the technician opened the LV panel for checking continuity and decided to power up the lighting circuit which is not included in the NPJ. To power up the lighting circuits, the technician switched on 32A ELCB in the same panel without checking for confirmation of its respective outgoing cables. The moment he turned on the 32A ELCB the electrical flash over occurred.</a:t>
            </a:r>
          </a:p>
          <a:p>
            <a:pPr algn="just">
              <a:spcBef>
                <a:spcPts val="0"/>
              </a:spcBef>
              <a:defRPr/>
            </a:pPr>
            <a:endParaRPr lang="en-GB" sz="1400" dirty="0" smtClean="0">
              <a:latin typeface="+mj-lt"/>
            </a:endParaRPr>
          </a:p>
          <a:p>
            <a:pPr algn="just">
              <a:spcBef>
                <a:spcPts val="0"/>
              </a:spcBef>
              <a:defRPr/>
            </a:pPr>
            <a:endParaRPr lang="en-GB" sz="500" dirty="0" smtClean="0">
              <a:latin typeface="+mj-lt"/>
            </a:endParaRPr>
          </a:p>
          <a:p>
            <a:pPr marL="114300" indent="-114300" algn="just">
              <a:spcBef>
                <a:spcPts val="0"/>
              </a:spcBef>
              <a:defRPr/>
            </a:pPr>
            <a:r>
              <a:rPr lang="en-US" sz="1600" b="1" dirty="0" smtClean="0">
                <a:solidFill>
                  <a:srgbClr val="333399"/>
                </a:solidFill>
                <a:latin typeface="+mj-lt"/>
              </a:rPr>
              <a:t>Your </a:t>
            </a:r>
            <a:r>
              <a:rPr lang="en-US" sz="1600" b="1" dirty="0">
                <a:solidFill>
                  <a:srgbClr val="333399"/>
                </a:solidFill>
                <a:latin typeface="+mj-lt"/>
              </a:rPr>
              <a:t>learning from this incident..</a:t>
            </a:r>
          </a:p>
          <a:p>
            <a:pPr marL="117475" indent="-117475" eaLnBrk="1" hangingPunct="1">
              <a:spcBef>
                <a:spcPts val="0"/>
              </a:spcBef>
              <a:buFont typeface="Arial" pitchFamily="34" charset="0"/>
              <a:buChar char="•"/>
              <a:defRPr/>
            </a:pPr>
            <a:r>
              <a:rPr lang="en-GB" sz="1400" dirty="0" smtClean="0">
                <a:latin typeface="+mj-lt"/>
                <a:cs typeface="Calibri" pitchFamily="34" charset="0"/>
              </a:rPr>
              <a:t>Always follow Permit </a:t>
            </a:r>
            <a:r>
              <a:rPr lang="en-GB" sz="1400" dirty="0">
                <a:latin typeface="+mj-lt"/>
                <a:cs typeface="Calibri" pitchFamily="34" charset="0"/>
              </a:rPr>
              <a:t>to </a:t>
            </a:r>
            <a:r>
              <a:rPr lang="en-GB" sz="1400" dirty="0" smtClean="0">
                <a:latin typeface="+mj-lt"/>
                <a:cs typeface="Calibri" pitchFamily="34" charset="0"/>
              </a:rPr>
              <a:t>Work Systems </a:t>
            </a:r>
            <a:r>
              <a:rPr lang="en-GB" sz="1400" dirty="0">
                <a:latin typeface="+mj-lt"/>
                <a:cs typeface="Calibri" pitchFamily="34" charset="0"/>
              </a:rPr>
              <a:t>must be </a:t>
            </a:r>
            <a:r>
              <a:rPr lang="en-GB" sz="1400" dirty="0" smtClean="0">
                <a:latin typeface="+mj-lt"/>
                <a:cs typeface="Calibri" pitchFamily="34" charset="0"/>
              </a:rPr>
              <a:t>followed</a:t>
            </a:r>
          </a:p>
          <a:p>
            <a:pPr marL="117475" indent="-117475" eaLnBrk="1" hangingPunct="1">
              <a:spcBef>
                <a:spcPts val="0"/>
              </a:spcBef>
              <a:buFont typeface="Arial" pitchFamily="34" charset="0"/>
              <a:buChar char="•"/>
              <a:defRPr/>
            </a:pPr>
            <a:r>
              <a:rPr lang="en-US" sz="1400" dirty="0" smtClean="0">
                <a:latin typeface="+mj-lt"/>
                <a:cs typeface="Calibri" pitchFamily="34" charset="0"/>
              </a:rPr>
              <a:t>Always make sure you are competent to do the job. </a:t>
            </a:r>
            <a:endParaRPr lang="en-US" sz="1400" dirty="0">
              <a:latin typeface="+mj-lt"/>
              <a:cs typeface="Calibri" pitchFamily="34" charset="0"/>
            </a:endParaRPr>
          </a:p>
          <a:p>
            <a:pPr marL="117475" indent="-117475" eaLnBrk="1" hangingPunct="1">
              <a:spcBef>
                <a:spcPts val="0"/>
              </a:spcBef>
              <a:buFont typeface="Arial" pitchFamily="34" charset="0"/>
              <a:buChar char="•"/>
              <a:defRPr/>
            </a:pPr>
            <a:r>
              <a:rPr lang="en-US" sz="1400" dirty="0" smtClean="0">
                <a:latin typeface="+mj-lt"/>
                <a:cs typeface="Calibri" pitchFamily="34" charset="0"/>
              </a:rPr>
              <a:t>Always ensure to not access </a:t>
            </a:r>
            <a:r>
              <a:rPr lang="en-US" sz="1400" dirty="0">
                <a:latin typeface="+mj-lt"/>
                <a:cs typeface="Calibri" pitchFamily="34" charset="0"/>
              </a:rPr>
              <a:t>r</a:t>
            </a:r>
            <a:r>
              <a:rPr lang="en-US" sz="1400" dirty="0" smtClean="0">
                <a:latin typeface="+mj-lt"/>
                <a:cs typeface="Calibri" pitchFamily="34" charset="0"/>
              </a:rPr>
              <a:t>estricted </a:t>
            </a:r>
            <a:r>
              <a:rPr lang="en-US" sz="1400" dirty="0">
                <a:latin typeface="+mj-lt"/>
                <a:cs typeface="Calibri" pitchFamily="34" charset="0"/>
              </a:rPr>
              <a:t>areas </a:t>
            </a:r>
            <a:r>
              <a:rPr lang="en-US" sz="1400" dirty="0" smtClean="0">
                <a:latin typeface="+mj-lt"/>
                <a:cs typeface="Calibri" pitchFamily="34" charset="0"/>
              </a:rPr>
              <a:t>without authorization.</a:t>
            </a:r>
            <a:endParaRPr lang="en-US" sz="1400" dirty="0">
              <a:latin typeface="+mj-lt"/>
              <a:cs typeface="Calibri" pitchFamily="34" charset="0"/>
            </a:endParaRPr>
          </a:p>
          <a:p>
            <a:pPr eaLnBrk="1" hangingPunct="1">
              <a:buFont typeface="Arial" pitchFamily="34" charset="0"/>
              <a:buChar char="•"/>
              <a:defRPr/>
            </a:pPr>
            <a:r>
              <a:rPr lang="en-US" sz="1400" dirty="0">
                <a:latin typeface="+mj-lt"/>
                <a:cs typeface="Tahoma" pitchFamily="34" charset="0"/>
              </a:rPr>
              <a:t>Always ensure isolation is verified prior to applying additional </a:t>
            </a:r>
            <a:r>
              <a:rPr lang="en-US" sz="1400" dirty="0" smtClean="0">
                <a:latin typeface="+mj-lt"/>
                <a:cs typeface="Tahoma" pitchFamily="34" charset="0"/>
              </a:rPr>
              <a:t>earthing</a:t>
            </a:r>
            <a:endParaRPr lang="en-US" sz="1400" dirty="0">
              <a:latin typeface="+mj-lt"/>
              <a:cs typeface="Tahoma" pitchFamily="34" charset="0"/>
            </a:endParaRPr>
          </a:p>
        </p:txBody>
      </p:sp>
      <p:sp>
        <p:nvSpPr>
          <p:cNvPr id="26627"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a:spcBef>
                <a:spcPct val="50000"/>
              </a:spcBef>
            </a:pPr>
            <a:endParaRPr lang="en-GB" sz="6000">
              <a:solidFill>
                <a:srgbClr val="FF0000"/>
              </a:solidFill>
              <a:sym typeface="Webdings" pitchFamily="18" charset="2"/>
            </a:endParaRPr>
          </a:p>
        </p:txBody>
      </p:sp>
      <p:sp>
        <p:nvSpPr>
          <p:cNvPr id="26628" name="TextBox 16"/>
          <p:cNvSpPr txBox="1">
            <a:spLocks noChangeArrowheads="1"/>
          </p:cNvSpPr>
          <p:nvPr/>
        </p:nvSpPr>
        <p:spPr bwMode="auto">
          <a:xfrm>
            <a:off x="152400" y="5376446"/>
            <a:ext cx="5334000" cy="338554"/>
          </a:xfrm>
          <a:prstGeom prst="rect">
            <a:avLst/>
          </a:prstGeom>
          <a:solidFill>
            <a:schemeClr val="accent2"/>
          </a:solidFill>
          <a:ln w="9525">
            <a:noFill/>
            <a:miter lim="800000"/>
            <a:headEnd/>
            <a:tailEnd/>
          </a:ln>
        </p:spPr>
        <p:txBody>
          <a:bodyPr wrap="square">
            <a:spAutoFit/>
          </a:bodyPr>
          <a:lstStyle/>
          <a:p>
            <a:pPr algn="ctr" eaLnBrk="1" hangingPunct="1"/>
            <a:r>
              <a:rPr lang="en-US" sz="1600" b="1" dirty="0">
                <a:solidFill>
                  <a:srgbClr val="FFFF00"/>
                </a:solidFill>
                <a:latin typeface="Tahoma" pitchFamily="34" charset="0"/>
              </a:rPr>
              <a:t>Always </a:t>
            </a:r>
            <a:r>
              <a:rPr lang="en-US" sz="1600" b="1" dirty="0" smtClean="0">
                <a:solidFill>
                  <a:srgbClr val="FFFF00"/>
                </a:solidFill>
                <a:latin typeface="Tahoma" pitchFamily="34" charset="0"/>
              </a:rPr>
              <a:t>get authorization before </a:t>
            </a:r>
            <a:r>
              <a:rPr lang="en-US" sz="1600" b="1" dirty="0">
                <a:solidFill>
                  <a:srgbClr val="FFFF00"/>
                </a:solidFill>
                <a:latin typeface="Tahoma" pitchFamily="34" charset="0"/>
              </a:rPr>
              <a:t>starting any </a:t>
            </a:r>
            <a:r>
              <a:rPr lang="en-US" sz="1600" b="1" dirty="0" smtClean="0">
                <a:solidFill>
                  <a:srgbClr val="FFFF00"/>
                </a:solidFill>
                <a:latin typeface="Tahoma" pitchFamily="34" charset="0"/>
              </a:rPr>
              <a:t>job</a:t>
            </a:r>
            <a:r>
              <a:rPr lang="en-US" sz="1600" b="1" dirty="0">
                <a:solidFill>
                  <a:srgbClr val="FFFF00"/>
                </a:solidFill>
                <a:latin typeface="Tahoma" pitchFamily="34" charset="0"/>
              </a:rPr>
              <a:t>! </a:t>
            </a:r>
          </a:p>
        </p:txBody>
      </p:sp>
      <p:sp>
        <p:nvSpPr>
          <p:cNvPr id="13" name="Footer Placeholder 12"/>
          <p:cNvSpPr>
            <a:spLocks noGrp="1"/>
          </p:cNvSpPr>
          <p:nvPr>
            <p:ph type="ftr" sz="quarter" idx="11"/>
          </p:nvPr>
        </p:nvSpPr>
        <p:spPr>
          <a:xfrm>
            <a:off x="3124200" y="6322140"/>
            <a:ext cx="2895600" cy="457200"/>
          </a:xfrm>
        </p:spPr>
        <p:txBody>
          <a:bodyPr/>
          <a:lstStyle/>
          <a:p>
            <a:pPr>
              <a:defRPr/>
            </a:pPr>
            <a:r>
              <a:rPr lang="en-US" dirty="0" smtClean="0"/>
              <a:t>Confidential - Not to be shared outside of PDO/PDO contractors </a:t>
            </a:r>
            <a:endParaRPr lang="en-US" dirty="0"/>
          </a:p>
        </p:txBody>
      </p:sp>
      <p:sp>
        <p:nvSpPr>
          <p:cNvPr id="17" name="Rectangle 8"/>
          <p:cNvSpPr>
            <a:spLocks noChangeArrowheads="1"/>
          </p:cNvSpPr>
          <p:nvPr/>
        </p:nvSpPr>
        <p:spPr bwMode="auto">
          <a:xfrm>
            <a:off x="76200" y="685800"/>
            <a:ext cx="5410200" cy="307777"/>
          </a:xfrm>
          <a:prstGeom prst="rect">
            <a:avLst/>
          </a:prstGeom>
          <a:noFill/>
          <a:ln w="9525">
            <a:noFill/>
            <a:miter lim="800000"/>
            <a:headEnd/>
            <a:tailEnd/>
          </a:ln>
        </p:spPr>
        <p:txBody>
          <a:bodyPr wrap="square">
            <a:spAutoFit/>
          </a:bodyPr>
          <a:lstStyle/>
          <a:p>
            <a:pPr marL="114300" indent="-114300" algn="just"/>
            <a:r>
              <a:rPr lang="en-GB" sz="1400" b="1" dirty="0">
                <a:solidFill>
                  <a:srgbClr val="333399"/>
                </a:solidFill>
                <a:latin typeface="Tahoma" pitchFamily="34" charset="0"/>
              </a:rPr>
              <a:t>Date: 09.09.2018</a:t>
            </a:r>
            <a:r>
              <a:rPr lang="en-US" sz="1400" b="1" dirty="0">
                <a:solidFill>
                  <a:srgbClr val="333399"/>
                </a:solidFill>
                <a:latin typeface="Tahoma" pitchFamily="34" charset="0"/>
              </a:rPr>
              <a:t>       Incident title: </a:t>
            </a:r>
            <a:r>
              <a:rPr lang="en-US" sz="1400" b="1" dirty="0" smtClean="0">
                <a:solidFill>
                  <a:srgbClr val="333399"/>
                </a:solidFill>
                <a:latin typeface="Tahoma" pitchFamily="34" charset="0"/>
              </a:rPr>
              <a:t>Flashover </a:t>
            </a:r>
            <a:r>
              <a:rPr lang="en-US" sz="1400" b="1" dirty="0" smtClean="0">
                <a:solidFill>
                  <a:srgbClr val="333399"/>
                </a:solidFill>
                <a:latin typeface="+mj-lt"/>
              </a:rPr>
              <a:t>HVL</a:t>
            </a:r>
            <a:endParaRPr lang="en-US" sz="1400" b="1" dirty="0">
              <a:solidFill>
                <a:srgbClr val="333399"/>
              </a:solidFill>
              <a:latin typeface="+mj-lt"/>
            </a:endParaRP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0080" y="3530551"/>
            <a:ext cx="3388783" cy="2413868"/>
          </a:xfrm>
          <a:prstGeom prst="rect">
            <a:avLst/>
          </a:prstGeom>
          <a:ln>
            <a:noFill/>
          </a:ln>
          <a:effectLst/>
        </p:spPr>
      </p:pic>
      <p:sp>
        <p:nvSpPr>
          <p:cNvPr id="19" name="Freeform 132"/>
          <p:cNvSpPr>
            <a:spLocks/>
          </p:cNvSpPr>
          <p:nvPr/>
        </p:nvSpPr>
        <p:spPr bwMode="auto">
          <a:xfrm>
            <a:off x="8534400" y="5369283"/>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24828" y="1165583"/>
            <a:ext cx="3388784" cy="21438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1" name="Group 131"/>
          <p:cNvGrpSpPr>
            <a:grpSpLocks/>
          </p:cNvGrpSpPr>
          <p:nvPr/>
        </p:nvGrpSpPr>
        <p:grpSpPr bwMode="auto">
          <a:xfrm>
            <a:off x="8456563" y="1177924"/>
            <a:ext cx="336550" cy="544513"/>
            <a:chOff x="3504" y="544"/>
            <a:chExt cx="2287" cy="1855"/>
          </a:xfrm>
        </p:grpSpPr>
        <p:sp>
          <p:nvSpPr>
            <p:cNvPr id="22"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a:p>
          </p:txBody>
        </p:sp>
        <p:sp>
          <p:nvSpPr>
            <p:cNvPr id="23"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a:p>
          </p:txBody>
        </p:sp>
      </p:grpSp>
      <p:sp>
        <p:nvSpPr>
          <p:cNvPr id="14" name="Slide Number Placeholder 13"/>
          <p:cNvSpPr>
            <a:spLocks noGrp="1"/>
          </p:cNvSpPr>
          <p:nvPr>
            <p:ph type="sldNum" sz="quarter" idx="12"/>
          </p:nvPr>
        </p:nvSpPr>
        <p:spPr/>
        <p:txBody>
          <a:bodyPr/>
          <a:lstStyle/>
          <a:p>
            <a:pPr>
              <a:defRPr/>
            </a:pPr>
            <a:fld id="{C085B925-3865-4333-AFCB-ABF9FE11EB42}" type="slidenum">
              <a:rPr lang="en-US" smtClean="0"/>
              <a:pPr>
                <a:defRPr/>
              </a:pPr>
              <a:t>1</a:t>
            </a:fld>
            <a:endParaRPr lang="en-US"/>
          </a:p>
        </p:txBody>
      </p:sp>
      <p:sp>
        <p:nvSpPr>
          <p:cNvPr id="15"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spTree>
    <p:extLst>
      <p:ext uri="{BB962C8B-B14F-4D97-AF65-F5344CB8AC3E}">
        <p14:creationId xmlns:p14="http://schemas.microsoft.com/office/powerpoint/2010/main" val="11654356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23850" y="1125538"/>
            <a:ext cx="8351838" cy="3545586"/>
          </a:xfrm>
          <a:prstGeom prst="rect">
            <a:avLst/>
          </a:prstGeom>
          <a:noFill/>
          <a:ln w="19050">
            <a:noFill/>
            <a:miter lim="800000"/>
            <a:headEnd/>
            <a:tailEnd/>
          </a:ln>
        </p:spPr>
        <p:txBody>
          <a:bodyPr>
            <a:spAutoFit/>
          </a:bodyPr>
          <a:lstStyle/>
          <a:p>
            <a:pPr algn="just" eaLnBrk="1" hangingPunct="1">
              <a:spcBef>
                <a:spcPct val="50000"/>
              </a:spcBef>
              <a:defRPr/>
            </a:pPr>
            <a:endParaRPr lang="en-US" sz="600" dirty="0">
              <a:solidFill>
                <a:srgbClr val="000000"/>
              </a:solidFill>
              <a:latin typeface="Arial" charset="0"/>
            </a:endParaRPr>
          </a:p>
          <a:p>
            <a:pPr marL="173038" indent="-173038" eaLnBrk="1" hangingPunct="1">
              <a:defRPr/>
            </a:pPr>
            <a:endParaRPr lang="en-US" sz="600" dirty="0">
              <a:solidFill>
                <a:srgbClr val="000000"/>
              </a:solidFill>
              <a:latin typeface="Arial" charset="0"/>
            </a:endParaRPr>
          </a:p>
          <a:p>
            <a:pPr marL="342900" indent="-342900" eaLnBrk="1" hangingPunct="1">
              <a:defRPr/>
            </a:pPr>
            <a:r>
              <a:rPr lang="en-US" sz="1600" b="1" dirty="0">
                <a:solidFill>
                  <a:srgbClr val="FF0000"/>
                </a:solidFill>
                <a:latin typeface="Tahoma" pitchFamily="34" charset="0"/>
              </a:rPr>
              <a:t>As a learning from this incident and ensure continual improvement all contract</a:t>
            </a:r>
          </a:p>
          <a:p>
            <a:pPr marL="342900" indent="-342900" eaLnBrk="1" hangingPunct="1">
              <a:defRPr/>
            </a:pPr>
            <a:r>
              <a:rPr lang="en-US" sz="1600" b="1" dirty="0">
                <a:solidFill>
                  <a:srgbClr val="FF0000"/>
                </a:solidFill>
                <a:latin typeface="Tahoma" pitchFamily="34" charset="0"/>
              </a:rPr>
              <a:t>managers must review their HSE HEMP against the questions asked </a:t>
            </a:r>
            <a:r>
              <a:rPr lang="en-US" sz="1600" b="1" dirty="0" smtClean="0">
                <a:solidFill>
                  <a:srgbClr val="FF0000"/>
                </a:solidFill>
                <a:latin typeface="Tahoma" pitchFamily="34" charset="0"/>
              </a:rPr>
              <a:t>below    </a:t>
            </a:r>
            <a:endParaRPr lang="en-US" sz="1600" b="1" dirty="0">
              <a:solidFill>
                <a:srgbClr val="FF0000"/>
              </a:solidFill>
              <a:latin typeface="Tahoma" pitchFamily="34" charset="0"/>
            </a:endParaRPr>
          </a:p>
          <a:p>
            <a:pPr marL="342900" indent="-342900" eaLnBrk="1" hangingPunct="1">
              <a:defRPr/>
            </a:pPr>
            <a:endParaRPr lang="en-US" sz="1600" b="1" dirty="0">
              <a:solidFill>
                <a:srgbClr val="FF0000"/>
              </a:solidFill>
              <a:latin typeface="Tahoma" pitchFamily="34" charset="0"/>
            </a:endParaRPr>
          </a:p>
          <a:p>
            <a:pPr marL="342900" indent="-342900" eaLnBrk="1" hangingPunct="1">
              <a:defRPr/>
            </a:pPr>
            <a:r>
              <a:rPr lang="en-US" sz="1600" b="1" dirty="0">
                <a:solidFill>
                  <a:srgbClr val="0000FF"/>
                </a:solidFill>
                <a:latin typeface="Tahoma" pitchFamily="34" charset="0"/>
              </a:rPr>
              <a:t>Confirm the following:</a:t>
            </a:r>
            <a:endParaRPr lang="en-US" sz="1600" dirty="0">
              <a:solidFill>
                <a:srgbClr val="0000FF"/>
              </a:solidFill>
              <a:latin typeface="Tahoma" pitchFamily="34" charset="0"/>
            </a:endParaRPr>
          </a:p>
          <a:p>
            <a:pPr marL="342900" indent="-342900" eaLnBrk="1" hangingPunct="1">
              <a:defRPr/>
            </a:pPr>
            <a:endParaRPr lang="en-US" sz="1400" dirty="0">
              <a:solidFill>
                <a:srgbClr val="000000"/>
              </a:solidFill>
              <a:latin typeface="Arial" charset="0"/>
            </a:endParaRPr>
          </a:p>
          <a:p>
            <a:pPr marL="342900" indent="-342900">
              <a:lnSpc>
                <a:spcPct val="120000"/>
              </a:lnSpc>
              <a:buFontTx/>
              <a:buAutoNum type="arabicPeriod"/>
              <a:defRPr/>
            </a:pPr>
            <a:r>
              <a:rPr lang="en-US" sz="1400" dirty="0" smtClean="0">
                <a:solidFill>
                  <a:srgbClr val="0000FF"/>
                </a:solidFill>
                <a:latin typeface="+mj-lt"/>
                <a:sym typeface="Wingdings" pitchFamily="2" charset="2"/>
              </a:rPr>
              <a:t>Do you ensure All </a:t>
            </a:r>
            <a:r>
              <a:rPr lang="en-US" sz="1400" dirty="0">
                <a:solidFill>
                  <a:srgbClr val="0000FF"/>
                </a:solidFill>
                <a:latin typeface="+mj-lt"/>
                <a:sym typeface="Wingdings" pitchFamily="2" charset="2"/>
              </a:rPr>
              <a:t>access to restricted areas </a:t>
            </a:r>
            <a:r>
              <a:rPr lang="en-US" sz="1400" dirty="0" smtClean="0">
                <a:solidFill>
                  <a:srgbClr val="0000FF"/>
                </a:solidFill>
                <a:latin typeface="+mj-lt"/>
                <a:sym typeface="Wingdings" pitchFamily="2" charset="2"/>
              </a:rPr>
              <a:t>are </a:t>
            </a:r>
            <a:r>
              <a:rPr lang="en-US" sz="1400" dirty="0">
                <a:solidFill>
                  <a:srgbClr val="0000FF"/>
                </a:solidFill>
                <a:latin typeface="+mj-lt"/>
                <a:sym typeface="Wingdings" pitchFamily="2" charset="2"/>
              </a:rPr>
              <a:t>controlled with PTW as per PR1172</a:t>
            </a:r>
            <a:r>
              <a:rPr lang="en-US" sz="1400" dirty="0" smtClean="0">
                <a:solidFill>
                  <a:srgbClr val="0000FF"/>
                </a:solidFill>
                <a:latin typeface="+mj-lt"/>
                <a:sym typeface="Wingdings" pitchFamily="2" charset="2"/>
              </a:rPr>
              <a:t>?</a:t>
            </a:r>
          </a:p>
          <a:p>
            <a:pPr marL="342900" indent="-342900">
              <a:lnSpc>
                <a:spcPct val="120000"/>
              </a:lnSpc>
              <a:buFontTx/>
              <a:buAutoNum type="arabicPeriod"/>
              <a:defRPr/>
            </a:pPr>
            <a:r>
              <a:rPr lang="en-US" sz="1400" dirty="0">
                <a:solidFill>
                  <a:srgbClr val="0000FF"/>
                </a:solidFill>
                <a:latin typeface="+mj-lt"/>
                <a:sym typeface="Wingdings" pitchFamily="2" charset="2"/>
              </a:rPr>
              <a:t>Do you ensure adequate and competent supervision is in place for high risk activities, and that CEP authorized persons are readily available to comply with PDO ESR?</a:t>
            </a:r>
          </a:p>
          <a:p>
            <a:pPr marL="342900" indent="-342900">
              <a:lnSpc>
                <a:spcPct val="120000"/>
              </a:lnSpc>
              <a:buFontTx/>
              <a:buAutoNum type="arabicPeriod"/>
              <a:defRPr/>
            </a:pPr>
            <a:r>
              <a:rPr lang="en-US" sz="1400" dirty="0">
                <a:solidFill>
                  <a:srgbClr val="0000FF"/>
                </a:solidFill>
                <a:latin typeface="+mj-lt"/>
                <a:sym typeface="Wingdings" pitchFamily="2" charset="2"/>
              </a:rPr>
              <a:t>Do you ensure all staff have a good awareness and comply with the PTW process?</a:t>
            </a:r>
          </a:p>
          <a:p>
            <a:pPr marL="342900" indent="-342900">
              <a:lnSpc>
                <a:spcPct val="120000"/>
              </a:lnSpc>
              <a:buFontTx/>
              <a:buAutoNum type="arabicPeriod"/>
              <a:defRPr/>
            </a:pPr>
            <a:r>
              <a:rPr lang="en-US" sz="1400" dirty="0">
                <a:solidFill>
                  <a:srgbClr val="0000FF"/>
                </a:solidFill>
                <a:latin typeface="+mj-lt"/>
                <a:sym typeface="Wingdings" pitchFamily="2" charset="2"/>
              </a:rPr>
              <a:t>Do you ensure all staff understand the hazards and consequences of working on Energized Electrical Equipment?</a:t>
            </a:r>
          </a:p>
          <a:p>
            <a:pPr marL="342900" indent="-342900">
              <a:lnSpc>
                <a:spcPct val="120000"/>
              </a:lnSpc>
              <a:buFontTx/>
              <a:buAutoNum type="arabicPeriod"/>
              <a:defRPr/>
            </a:pPr>
            <a:r>
              <a:rPr lang="en-US" sz="1400" dirty="0">
                <a:solidFill>
                  <a:srgbClr val="0000FF"/>
                </a:solidFill>
                <a:latin typeface="+mj-lt"/>
                <a:sym typeface="Wingdings" pitchFamily="2" charset="2"/>
              </a:rPr>
              <a:t>Do you ensure all staff are fully aware of what to do in an emergency situation and are aware of the PDO emergency numbers</a:t>
            </a:r>
            <a:r>
              <a:rPr lang="en-US" sz="1400" dirty="0" smtClean="0">
                <a:solidFill>
                  <a:srgbClr val="0000FF"/>
                </a:solidFill>
                <a:latin typeface="+mj-lt"/>
                <a:sym typeface="Wingdings" pitchFamily="2" charset="2"/>
              </a:rPr>
              <a:t>?</a:t>
            </a:r>
            <a:endParaRPr lang="en-US" sz="1400" dirty="0">
              <a:solidFill>
                <a:srgbClr val="0000FF"/>
              </a:solidFill>
              <a:latin typeface="+mj-lt"/>
              <a:sym typeface="Wingdings" pitchFamily="2" charset="2"/>
            </a:endParaRPr>
          </a:p>
        </p:txBody>
      </p:sp>
      <p:grpSp>
        <p:nvGrpSpPr>
          <p:cNvPr id="27651"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algn="ctr" eaLnBrk="1" hangingPunct="1"/>
              <a:endParaRPr lang="en-GB" sz="2000">
                <a:solidFill>
                  <a:srgbClr val="000000"/>
                </a:solidFill>
                <a:latin typeface="Arial" charset="0"/>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algn="ctr">
                <a:defRPr/>
              </a:pPr>
              <a:r>
                <a:rPr lang="en-GB" sz="3600" b="1" dirty="0">
                  <a:latin typeface="+mj-lt"/>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algn="ctr">
                <a:spcBef>
                  <a:spcPct val="10000"/>
                </a:spcBef>
              </a:pPr>
              <a:endParaRPr lang="en-GB" sz="1200" b="1">
                <a:solidFill>
                  <a:srgbClr val="000000"/>
                </a:solidFill>
                <a:latin typeface="Arial" charset="0"/>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algn="ctr"/>
              <a:endParaRPr lang="en-US" sz="3600" kern="10">
                <a:ln w="9525">
                  <a:solidFill>
                    <a:srgbClr val="000000"/>
                  </a:solidFill>
                  <a:round/>
                  <a:headEnd/>
                  <a:tailEnd/>
                </a:ln>
                <a:solidFill>
                  <a:srgbClr val="000000"/>
                </a:solidFill>
                <a:latin typeface="Arial"/>
                <a:cs typeface="Arial"/>
              </a:endParaRPr>
            </a:p>
          </p:txBody>
        </p:sp>
      </p:grpSp>
      <p:sp>
        <p:nvSpPr>
          <p:cNvPr id="27653" name="Rectangle 8"/>
          <p:cNvSpPr>
            <a:spLocks noChangeArrowheads="1"/>
          </p:cNvSpPr>
          <p:nvPr/>
        </p:nvSpPr>
        <p:spPr bwMode="auto">
          <a:xfrm>
            <a:off x="39446" y="813562"/>
            <a:ext cx="6042039" cy="307777"/>
          </a:xfrm>
          <a:prstGeom prst="rect">
            <a:avLst/>
          </a:prstGeom>
          <a:noFill/>
          <a:ln w="9525">
            <a:noFill/>
            <a:miter lim="800000"/>
            <a:headEnd/>
            <a:tailEnd/>
          </a:ln>
        </p:spPr>
        <p:txBody>
          <a:bodyPr wrap="none">
            <a:spAutoFit/>
          </a:bodyPr>
          <a:lstStyle/>
          <a:p>
            <a:pPr marL="114300" indent="-114300" algn="just"/>
            <a:r>
              <a:rPr lang="en-GB" sz="1400" b="1" dirty="0" smtClean="0">
                <a:solidFill>
                  <a:srgbClr val="333399"/>
                </a:solidFill>
                <a:latin typeface="Tahoma" pitchFamily="34" charset="0"/>
              </a:rPr>
              <a:t>16</a:t>
            </a:r>
            <a:r>
              <a:rPr lang="en-GB" sz="1400" b="1" baseline="30000" dirty="0" smtClean="0">
                <a:solidFill>
                  <a:srgbClr val="333399"/>
                </a:solidFill>
                <a:latin typeface="Tahoma" pitchFamily="34" charset="0"/>
              </a:rPr>
              <a:t>th</a:t>
            </a:r>
            <a:r>
              <a:rPr lang="en-GB" sz="1400" b="1" dirty="0" smtClean="0">
                <a:solidFill>
                  <a:srgbClr val="333399"/>
                </a:solidFill>
                <a:latin typeface="Tahoma" pitchFamily="34" charset="0"/>
              </a:rPr>
              <a:t> August 2018: Electrical Flashover leads Asset damage &amp; MTC</a:t>
            </a:r>
            <a:endParaRPr lang="en-US" sz="1400" b="1" dirty="0">
              <a:solidFill>
                <a:srgbClr val="333399"/>
              </a:solidFill>
              <a:latin typeface="Tahoma" pitchFamily="34" charset="0"/>
            </a:endParaRPr>
          </a:p>
        </p:txBody>
      </p:sp>
      <p:sp>
        <p:nvSpPr>
          <p:cNvPr id="10" name="Footer Placeholder 9"/>
          <p:cNvSpPr>
            <a:spLocks noGrp="1"/>
          </p:cNvSpPr>
          <p:nvPr>
            <p:ph type="ftr" sz="quarter" idx="11"/>
          </p:nvPr>
        </p:nvSpPr>
        <p:spPr/>
        <p:txBody>
          <a:bodyPr/>
          <a:lstStyle/>
          <a:p>
            <a:pPr>
              <a:defRPr/>
            </a:pPr>
            <a:r>
              <a:rPr lang="en-US" smtClean="0"/>
              <a:t>Confidential - Not to be shared outside of PDO/PDO contractors </a:t>
            </a:r>
            <a:endParaRPr lang="en-US"/>
          </a:p>
        </p:txBody>
      </p:sp>
      <p:sp>
        <p:nvSpPr>
          <p:cNvPr id="11" name="Slide Number Placeholder 10"/>
          <p:cNvSpPr>
            <a:spLocks noGrp="1"/>
          </p:cNvSpPr>
          <p:nvPr>
            <p:ph type="sldNum" sz="quarter" idx="12"/>
          </p:nvPr>
        </p:nvSpPr>
        <p:spPr/>
        <p:txBody>
          <a:bodyPr/>
          <a:lstStyle/>
          <a:p>
            <a:pPr>
              <a:defRPr/>
            </a:pPr>
            <a:fld id="{C085B925-3865-4333-AFCB-ABF9FE11EB42}" type="slidenum">
              <a:rPr lang="en-US" smtClean="0"/>
              <a:pPr>
                <a:defRPr/>
              </a:pPr>
              <a:t>2</a:t>
            </a:fld>
            <a:endParaRPr lang="en-US"/>
          </a:p>
        </p:txBody>
      </p:sp>
    </p:spTree>
    <p:extLst>
      <p:ext uri="{BB962C8B-B14F-4D97-AF65-F5344CB8AC3E}">
        <p14:creationId xmlns:p14="http://schemas.microsoft.com/office/powerpoint/2010/main" val="4119591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92100</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7CB93990-10A9-4A64-AA05-942A471B965C}"/>
</file>

<file path=customXml/itemProps2.xml><?xml version="1.0" encoding="utf-8"?>
<ds:datastoreItem xmlns:ds="http://schemas.openxmlformats.org/officeDocument/2006/customXml" ds:itemID="{D0C79372-0E41-41A5-B965-8C47CDDB0990}"/>
</file>

<file path=customXml/itemProps3.xml><?xml version="1.0" encoding="utf-8"?>
<ds:datastoreItem xmlns:ds="http://schemas.openxmlformats.org/officeDocument/2006/customXml" ds:itemID="{A48DCEB9-6B6A-4B33-A2D2-18ED308CC8D4}"/>
</file>

<file path=docProps/app.xml><?xml version="1.0" encoding="utf-8"?>
<Properties xmlns="http://schemas.openxmlformats.org/officeDocument/2006/extended-properties" xmlns:vt="http://schemas.openxmlformats.org/officeDocument/2006/docPropsVTypes">
  <TotalTime>264</TotalTime>
  <Words>548</Words>
  <Application>Microsoft Office PowerPoint</Application>
  <PresentationFormat>On-screen Show (4:3)</PresentationFormat>
  <Paragraphs>48</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Tahoma</vt:lpstr>
      <vt:lpstr>Times New Roman</vt:lpstr>
      <vt:lpstr>Webdings</vt:lpstr>
      <vt:lpstr>Wingdings</vt:lpstr>
      <vt:lpstr>Default Design</vt:lpstr>
      <vt:lpstr>PowerPoint Presentation</vt:lpstr>
      <vt:lpstr>PowerPoint Presentation</vt:lpstr>
    </vt:vector>
  </TitlesOfParts>
  <Company>PDO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Morrow, Fulton MSE32</cp:lastModifiedBy>
  <cp:revision>45</cp:revision>
  <dcterms:created xsi:type="dcterms:W3CDTF">2016-03-28T05:48:29Z</dcterms:created>
  <dcterms:modified xsi:type="dcterms:W3CDTF">2019-02-25T04:31:58Z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