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4"/>
  </p:notesMasterIdLst>
  <p:sldIdLst>
    <p:sldId id="321" r:id="rId2"/>
    <p:sldId id="32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09/01/2019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138CA7-92E6-41FD-A1B7-5ABDE6F177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1754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5772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B2BACC-5893-4478-93DA-688A131F83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4593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41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77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19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911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334000" y="3448050"/>
            <a:ext cx="3581400" cy="24882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PDO Second Alert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Confidential - Not to be shared outside of PDO/PDO contractors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85B925-3865-4333-AFCB-ABF9FE11EB4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6C042ABD-D47A-4914-A8DB-FBBB152BA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4962524" cy="406265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Date: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02.10.2018                            Incident title: HIPO MVI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What happened?</a:t>
            </a: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 Heavy Vehicle (prime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mover and trailer)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was travelling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through a bend in a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graded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road when the driver fell asleep and veered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onto the wrong side of the road where there was an oncoming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Coaster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bus which had 9 passengers on board. Both drivers had attempted to take evasive action, turning to their rights respectively, with the bus leaving the road onto the soft sand over a small windrow, however the HV struck the drivers side in the center of the Coaster bus resulting in minor damage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 both vehicles.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There were no injuries sustained.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Your learning from this incident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..  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114300" marR="0" lvl="0" indent="-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Always ensure you have enough rest before commencing duty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ahoma" pitchFamily="34" charset="0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Always ensure you stop and inform your Journey Manager if you feel fatigued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Always ensure you take regular rest breaks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Always follow your prescribed Journey Plan timings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ahoma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59E454F-0815-49B4-9412-7C0155A86FF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34001" y="838200"/>
            <a:ext cx="3581400" cy="220980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734F3666-A0DE-4033-843E-1A35E238F469}"/>
              </a:ext>
            </a:extLst>
          </p:cNvPr>
          <p:cNvGrpSpPr>
            <a:grpSpLocks/>
          </p:cNvGrpSpPr>
          <p:nvPr/>
        </p:nvGrpSpPr>
        <p:grpSpPr bwMode="auto">
          <a:xfrm>
            <a:off x="8515350" y="2421731"/>
            <a:ext cx="336550" cy="544513"/>
            <a:chOff x="3504" y="544"/>
            <a:chExt cx="2287" cy="1855"/>
          </a:xfrm>
        </p:grpSpPr>
        <p:sp>
          <p:nvSpPr>
            <p:cNvPr id="18" name="Line 129">
              <a:extLst>
                <a:ext uri="{FF2B5EF4-FFF2-40B4-BE49-F238E27FC236}">
                  <a16:creationId xmlns:a16="http://schemas.microsoft.com/office/drawing/2014/main" id="{6FD29F2B-103C-4BAF-BCA1-DDBAA99DCD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" name="Line 130">
              <a:extLst>
                <a:ext uri="{FF2B5EF4-FFF2-40B4-BE49-F238E27FC236}">
                  <a16:creationId xmlns:a16="http://schemas.microsoft.com/office/drawing/2014/main" id="{DF256AF3-8DE9-48A5-9FA8-D49A430479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20" name="Freeform 132">
            <a:extLst>
              <a:ext uri="{FF2B5EF4-FFF2-40B4-BE49-F238E27FC236}">
                <a16:creationId xmlns:a16="http://schemas.microsoft.com/office/drawing/2014/main" id="{D27B8B9A-BCA3-474C-B9A6-2FE88D855B19}"/>
              </a:ext>
            </a:extLst>
          </p:cNvPr>
          <p:cNvSpPr>
            <a:spLocks/>
          </p:cNvSpPr>
          <p:nvPr/>
        </p:nvSpPr>
        <p:spPr bwMode="auto">
          <a:xfrm>
            <a:off x="8176419" y="539115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5105400"/>
            <a:ext cx="4114800" cy="461665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indent="-114300" algn="ctr">
              <a:lnSpc>
                <a:spcPct val="150000"/>
              </a:lnSpc>
              <a:defRPr sz="1600" b="1">
                <a:solidFill>
                  <a:srgbClr val="FFFF00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If you feel tired, STOP</a:t>
            </a:r>
            <a:r>
              <a:rPr lang="en-US" dirty="0"/>
              <a:t> </a:t>
            </a:r>
            <a:r>
              <a:rPr lang="en-US" dirty="0"/>
              <a:t>and take 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76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0" cap="none" spc="0" normalizeH="0" baseline="0" noProof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Confidential - Not to be shared outside of PDO/PDO contractors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85B925-3865-4333-AFCB-ABF9FE11EB4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267307-13FD-436A-98ED-576CEF31E53D}"/>
              </a:ext>
            </a:extLst>
          </p:cNvPr>
          <p:cNvSpPr/>
          <p:nvPr/>
        </p:nvSpPr>
        <p:spPr>
          <a:xfrm>
            <a:off x="12700" y="762000"/>
            <a:ext cx="9055099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02.10.2018                            Incident title: HIPO MVI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3038" marR="0" lvl="0" indent="-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As a learning from this incident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and to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ensure continual improvement all contract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managers must review their HSE HEMP against the questions asked below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Confirm the following: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conduct regular training on fatigue management?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ensure employees rest breaks provide sufficient time for meals and rest?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ensure vehicles which you manage are being adequately tracked through IVMS?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conduct sub contractor management audits?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manage your vehicles when on free running rig move journeys?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encourage the reporting of road hazards?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Wingdings" pitchFamily="2" charset="2"/>
              </a:rPr>
              <a:t>* If the answer is NO to any of the above questions please ensure you take action to correct this finding.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Wingdings" pitchFamily="2" charset="2"/>
              </a:rPr>
              <a:t>	</a:t>
            </a:r>
          </a:p>
          <a:p>
            <a:pPr marL="119063" marR="0" lvl="0" indent="-1190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596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92104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71C43B7-9929-4F0E-A1ED-439042EB1C23}"/>
</file>

<file path=customXml/itemProps2.xml><?xml version="1.0" encoding="utf-8"?>
<ds:datastoreItem xmlns:ds="http://schemas.openxmlformats.org/officeDocument/2006/customXml" ds:itemID="{940E4C00-F312-465B-AA76-120274BFF906}"/>
</file>

<file path=customXml/itemProps3.xml><?xml version="1.0" encoding="utf-8"?>
<ds:datastoreItem xmlns:ds="http://schemas.openxmlformats.org/officeDocument/2006/customXml" ds:itemID="{3A854CFD-1A7C-4082-AA1C-4425E1ACABAE}"/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527</Words>
  <Application>Microsoft Office PowerPoint</Application>
  <PresentationFormat>On-screen Show (4:3)</PresentationFormat>
  <Paragraphs>60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Harthy, Sami MSE34</cp:lastModifiedBy>
  <cp:revision>48</cp:revision>
  <dcterms:created xsi:type="dcterms:W3CDTF">2016-03-28T05:48:29Z</dcterms:created>
  <dcterms:modified xsi:type="dcterms:W3CDTF">2019-01-09T09:55:53Z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