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25" r:id="rId2"/>
    <p:sldId id="32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17/03/2019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93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085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069" y="3886200"/>
            <a:ext cx="3144982" cy="235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 descr="W:\WDI\Safety-Training\QHSE\Incidents\2018 Incidents\10. October\Hoist 875 - NH HIPO- 20-10-18\Photos\submitted to PDO\DSC0262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069" y="1219200"/>
            <a:ext cx="3144982" cy="23275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5486400" cy="37702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20.10.2018      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Incident title: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HIPO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At 00:40hrs on the 20 Oct 2018, The operation was Nipple up BOP in the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cellar and simultaneously the Driller was trying to setup the BOP Control panel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in place behind the drillers console.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At this time the travelling block started descending uncontrolled coming into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contact with the BOP (hit the oil tray on top of the annular) due to the hoist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floor not being installed yet. 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The complete drilling line came out from Draw Works, all the way up passing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the first sheave. As soon the block landed on ground, the remaining drilling line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stayed on crown sheave.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Due to the slow descend of the travelling block there was no damage to the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equipment. 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FF0000"/>
              </a:solidFill>
              <a:latin typeface="Arial" charset="0"/>
            </a:endParaRPr>
          </a:p>
          <a:p>
            <a:pPr marL="171450" indent="-171450">
              <a:buFontTx/>
              <a:buChar char="-"/>
              <a:defRPr/>
            </a:pPr>
            <a:r>
              <a:rPr lang="en-US" sz="1200" dirty="0">
                <a:latin typeface="Calibri" panose="020F0502020204030204" pitchFamily="34" charset="0"/>
                <a:cs typeface="Tahoma" pitchFamily="34" charset="0"/>
              </a:rPr>
              <a:t>Always ensure a MOC is used when making changes to equipment setup</a:t>
            </a:r>
          </a:p>
          <a:p>
            <a:pPr marL="171450" indent="-171450">
              <a:buFontTx/>
              <a:buChar char="-"/>
              <a:defRPr/>
            </a:pPr>
            <a:r>
              <a:rPr lang="en-US" sz="1200" dirty="0">
                <a:latin typeface="Calibri" panose="020F0502020204030204" pitchFamily="34" charset="0"/>
                <a:cs typeface="Tahoma" pitchFamily="34" charset="0"/>
              </a:rPr>
              <a:t>Always ensure locking mechanisms are available for secondary brake systems</a:t>
            </a:r>
          </a:p>
          <a:p>
            <a:pPr marL="171450" indent="-171450">
              <a:buFontTx/>
              <a:buChar char="-"/>
              <a:defRPr/>
            </a:pPr>
            <a:r>
              <a:rPr lang="en-US" sz="1200" dirty="0">
                <a:latin typeface="Calibri" panose="020F0502020204030204" pitchFamily="34" charset="0"/>
                <a:cs typeface="Tahoma" pitchFamily="34" charset="0"/>
              </a:rPr>
              <a:t>Always ensure work areas aren't congested</a:t>
            </a: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029200"/>
            <a:ext cx="5181600" cy="830997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indent="-114300" algn="ctr">
              <a:lnSpc>
                <a:spcPct val="150000"/>
              </a:lnSpc>
              <a:defRPr sz="1600" b="1">
                <a:solidFill>
                  <a:srgbClr val="FFFF00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Always ensure </a:t>
            </a:r>
            <a:r>
              <a:rPr lang="en-US" dirty="0"/>
              <a:t>MOC is used when making changes to equipment setup</a:t>
            </a:r>
            <a:endParaRPr lang="en-US" dirty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438400" y="60960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12" name="Oval 11"/>
          <p:cNvSpPr/>
          <p:nvPr/>
        </p:nvSpPr>
        <p:spPr>
          <a:xfrm>
            <a:off x="7458220" y="5330537"/>
            <a:ext cx="838200" cy="914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flipV="1">
            <a:off x="7881866" y="2285999"/>
            <a:ext cx="266700" cy="24019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5" idx="0"/>
            <a:endCxn id="12" idx="0"/>
          </p:cNvCxnSpPr>
          <p:nvPr/>
        </p:nvCxnSpPr>
        <p:spPr>
          <a:xfrm flipH="1">
            <a:off x="7877320" y="2526190"/>
            <a:ext cx="137896" cy="280434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182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2700" y="1125538"/>
            <a:ext cx="8662988" cy="473975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Do you ensure your staff have completed training on the use of your companies MOC system?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Do you ensure your drillers controls ergonomically correct?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Do you ensure a risk assessment has been completed on your units control stations or panels to ensure that are user friendly?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Do you ensure your secondary brakes have a locking system so that cant be accidently released?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Due you ensure all rig audit findings are communicated to senior management before actions are put in place?</a:t>
            </a: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61658" y="809159"/>
            <a:ext cx="56533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20.10.2018                                    Incident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title: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HIPO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/>
            <a:endParaRPr lang="en-US" sz="1400" b="1" strike="sngStrike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</p:spTree>
    <p:extLst>
      <p:ext uri="{BB962C8B-B14F-4D97-AF65-F5344CB8AC3E}">
        <p14:creationId xmlns:p14="http://schemas.microsoft.com/office/powerpoint/2010/main" val="176932049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92106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361DC2D-5C8D-4112-AD44-E08B45A659DB}"/>
</file>

<file path=customXml/itemProps2.xml><?xml version="1.0" encoding="utf-8"?>
<ds:datastoreItem xmlns:ds="http://schemas.openxmlformats.org/officeDocument/2006/customXml" ds:itemID="{18306BCB-7F4E-4CE7-87EE-D4F109AA2015}"/>
</file>

<file path=customXml/itemProps3.xml><?xml version="1.0" encoding="utf-8"?>
<ds:datastoreItem xmlns:ds="http://schemas.openxmlformats.org/officeDocument/2006/customXml" ds:itemID="{96DAAD9F-6F5B-4185-BBB9-65A8D2CBDA32}"/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555</Words>
  <Application>Microsoft Office PowerPoint</Application>
  <PresentationFormat>On-screen Show (4:3)</PresentationFormat>
  <Paragraphs>64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Harthy, Sami MSE34</cp:lastModifiedBy>
  <cp:revision>50</cp:revision>
  <dcterms:created xsi:type="dcterms:W3CDTF">2016-03-28T05:48:29Z</dcterms:created>
  <dcterms:modified xsi:type="dcterms:W3CDTF">2019-03-17T06:09:18Z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