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notesSlides/notesSlide2.xml" ContentType="application/vnd.openxmlformats-officedocument.presentationml.notesSlide+xml"/>
  <Override PartName="/ppt/slideLayouts/slideLayout3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2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notesMasterIdLst>
    <p:notesMasterId r:id="rId4"/>
  </p:notesMasterIdLst>
  <p:sldIdLst>
    <p:sldId id="325" r:id="rId2"/>
    <p:sldId id="326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16" y="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notesMaster" Target="notesMasters/notesMaster1.xml"/><Relationship Id="rId9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A1B4E3-1F76-4E61-B254-1A7031AA599B}" type="datetimeFigureOut">
              <a:rPr lang="en-US" smtClean="0"/>
              <a:pPr/>
              <a:t>17/03/2019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D55988-80E2-4333-8473-6782ED1C013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Ensure all dates and titles are input </a:t>
            </a:r>
          </a:p>
          <a:p>
            <a:endParaRPr lang="en-US" dirty="0"/>
          </a:p>
          <a:p>
            <a:r>
              <a:rPr lang="en-US" dirty="0"/>
              <a:t>A short description should be provided without mentioning names of contractors or</a:t>
            </a:r>
            <a:r>
              <a:rPr lang="en-US" baseline="0" dirty="0"/>
              <a:t> individuals.  You should include, what happened, to who (by job title) and what injuries this resulted in.  Nothing more!</a:t>
            </a:r>
          </a:p>
          <a:p>
            <a:endParaRPr lang="en-US" baseline="0" dirty="0"/>
          </a:p>
          <a:p>
            <a:r>
              <a:rPr lang="en-US" baseline="0" dirty="0"/>
              <a:t>Four to five bullet points highlighting the main findings from the investigation.  Remember the target audience is the front line staff so this should be written in simple terms in a way that everyone can understand.</a:t>
            </a:r>
          </a:p>
          <a:p>
            <a:endParaRPr lang="en-US" baseline="0" dirty="0"/>
          </a:p>
          <a:p>
            <a:r>
              <a:rPr lang="en-US" baseline="0" dirty="0"/>
              <a:t>The strap line should be the main point you want to get across</a:t>
            </a:r>
          </a:p>
          <a:p>
            <a:endParaRPr lang="en-US" baseline="0" dirty="0"/>
          </a:p>
          <a:p>
            <a:r>
              <a:rPr lang="en-US" baseline="0" dirty="0"/>
              <a:t>The images should be self explanatory, what went wrong (if you create a reconstruction please ensure you do not put people at risk) and below how it should be done.   </a:t>
            </a:r>
            <a:endParaRPr lang="en-US" dirty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138CA7-92E6-41FD-A1B7-5ABDE6F17714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95938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Ensure all dates and titles are input </a:t>
            </a:r>
          </a:p>
          <a:p>
            <a:endParaRPr lang="en-US" dirty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Make a list of closed questions (only ‘yes’ or ‘no’ as an answer) to ask others if they have the same issues based on the management or HSE-MS failings or shortfalls identified in the investigation. </a:t>
            </a:r>
          </a:p>
          <a:p>
            <a:endParaRPr lang="en-US" dirty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Imagine you have to audit other companies to see if they could have the same issues.</a:t>
            </a:r>
          </a:p>
          <a:p>
            <a:endParaRPr lang="en-US" dirty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These questions should start</a:t>
            </a:r>
            <a:r>
              <a:rPr lang="en-US" baseline="0" dirty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 with: Do you ensure…………………?</a:t>
            </a:r>
            <a:endParaRPr lang="en-US" dirty="0">
              <a:latin typeface="Arial" charset="0"/>
              <a:cs typeface="Arial" charset="0"/>
            </a:endParaRP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B2BACC-5893-4478-93DA-688A131F8366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10855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5B704AD-0DEC-4276-A217-14915B9EB7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5071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A920DC4-FE34-4663-8FB7-16362F8E3E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2755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085B925-3865-4333-AFCB-ABF9FE11EB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5041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F1380D9-E0BB-484F-BE96-17EE036076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304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Confidential - Not to be shared outside of PDO/PDO contractors 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7C482-6A57-4477-ABB6-025DC609A7C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31438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0281B74-92C0-4899-8AEC-B63DF05B82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45531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0069" y="3886200"/>
            <a:ext cx="3144982" cy="2358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2" descr="W:\WDI\Safety-Training\QHSE\Incidents\2018 Incidents\10. October\Hoist 875 - NH HIPO- 20-10-18\Photos\submitted to PDO\DSC02627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0069" y="1219200"/>
            <a:ext cx="3144982" cy="232756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152400" y="838200"/>
            <a:ext cx="5486400" cy="377026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 algn="just">
              <a:defRPr/>
            </a:pPr>
            <a:r>
              <a:rPr lang="en-GB" sz="1200" b="1" dirty="0">
                <a:solidFill>
                  <a:srgbClr val="333399"/>
                </a:solidFill>
                <a:latin typeface="Tahoma" pitchFamily="34" charset="0"/>
              </a:rPr>
              <a:t>Date:</a:t>
            </a:r>
            <a:r>
              <a:rPr lang="en-US" sz="1200" b="1" dirty="0">
                <a:solidFill>
                  <a:srgbClr val="333399"/>
                </a:solidFill>
                <a:latin typeface="Tahoma" pitchFamily="34" charset="0"/>
              </a:rPr>
              <a:t> </a:t>
            </a:r>
            <a:r>
              <a:rPr lang="en-US" sz="1200" b="1" dirty="0" smtClean="0">
                <a:solidFill>
                  <a:srgbClr val="333399"/>
                </a:solidFill>
                <a:latin typeface="Tahoma" pitchFamily="34" charset="0"/>
              </a:rPr>
              <a:t>20.10.2018      </a:t>
            </a:r>
            <a:r>
              <a:rPr lang="en-US" sz="1200" b="1" dirty="0">
                <a:solidFill>
                  <a:srgbClr val="333399"/>
                </a:solidFill>
                <a:latin typeface="Tahoma" pitchFamily="34" charset="0"/>
              </a:rPr>
              <a:t>Incident title: </a:t>
            </a:r>
            <a:r>
              <a:rPr lang="en-US" sz="1200" b="1" dirty="0" smtClean="0">
                <a:solidFill>
                  <a:srgbClr val="333399"/>
                </a:solidFill>
                <a:latin typeface="Tahoma" pitchFamily="34" charset="0"/>
              </a:rPr>
              <a:t>HIPO</a:t>
            </a:r>
            <a:endParaRPr lang="en-US" sz="1200" b="1" dirty="0">
              <a:solidFill>
                <a:srgbClr val="333399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endParaRPr lang="en-US" sz="1300" b="1" dirty="0">
              <a:solidFill>
                <a:srgbClr val="FF0000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What happened?</a:t>
            </a:r>
            <a:endParaRPr lang="en-US" sz="1600" dirty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r>
              <a:rPr lang="en-US" sz="1200" dirty="0">
                <a:solidFill>
                  <a:srgbClr val="000000"/>
                </a:solidFill>
                <a:latin typeface="Calibri" panose="020F0502020204030204" pitchFamily="34" charset="0"/>
              </a:rPr>
              <a:t>At 00:40hrs on the 20 Oct 2018, The operation was Nipple up BOP in the</a:t>
            </a:r>
          </a:p>
          <a:p>
            <a:pPr marL="342900" indent="-342900" eaLnBrk="1" hangingPunct="1">
              <a:defRPr/>
            </a:pPr>
            <a:r>
              <a:rPr lang="en-US" sz="1200" dirty="0">
                <a:solidFill>
                  <a:srgbClr val="000000"/>
                </a:solidFill>
                <a:latin typeface="Calibri" panose="020F0502020204030204" pitchFamily="34" charset="0"/>
              </a:rPr>
              <a:t>cellar and simultaneously the Driller was trying to setup the BOP Control panel</a:t>
            </a:r>
          </a:p>
          <a:p>
            <a:pPr marL="342900" indent="-342900" eaLnBrk="1" hangingPunct="1">
              <a:defRPr/>
            </a:pPr>
            <a:r>
              <a:rPr lang="en-US" sz="1200" dirty="0">
                <a:solidFill>
                  <a:srgbClr val="000000"/>
                </a:solidFill>
                <a:latin typeface="Calibri" panose="020F0502020204030204" pitchFamily="34" charset="0"/>
              </a:rPr>
              <a:t>in place behind the drillers console.</a:t>
            </a:r>
          </a:p>
          <a:p>
            <a:pPr marL="342900" indent="-342900" eaLnBrk="1" hangingPunct="1">
              <a:defRPr/>
            </a:pPr>
            <a:r>
              <a:rPr lang="en-US" sz="1200" dirty="0">
                <a:solidFill>
                  <a:srgbClr val="000000"/>
                </a:solidFill>
                <a:latin typeface="Calibri" panose="020F0502020204030204" pitchFamily="34" charset="0"/>
              </a:rPr>
              <a:t>At this time the travelling block started descending uncontrolled coming into</a:t>
            </a:r>
          </a:p>
          <a:p>
            <a:pPr marL="342900" indent="-342900" eaLnBrk="1" hangingPunct="1">
              <a:defRPr/>
            </a:pPr>
            <a:r>
              <a:rPr lang="en-US" sz="1200" dirty="0">
                <a:solidFill>
                  <a:srgbClr val="000000"/>
                </a:solidFill>
                <a:latin typeface="Calibri" panose="020F0502020204030204" pitchFamily="34" charset="0"/>
              </a:rPr>
              <a:t>contact with the BOP (hit the oil tray on top of the annular) due to the hoist</a:t>
            </a:r>
          </a:p>
          <a:p>
            <a:pPr marL="342900" indent="-342900" eaLnBrk="1" hangingPunct="1">
              <a:defRPr/>
            </a:pPr>
            <a:r>
              <a:rPr lang="en-US" sz="1200" dirty="0">
                <a:solidFill>
                  <a:srgbClr val="000000"/>
                </a:solidFill>
                <a:latin typeface="Calibri" panose="020F0502020204030204" pitchFamily="34" charset="0"/>
              </a:rPr>
              <a:t>floor not being installed yet. </a:t>
            </a:r>
          </a:p>
          <a:p>
            <a:pPr marL="342900" indent="-342900" eaLnBrk="1" hangingPunct="1">
              <a:defRPr/>
            </a:pPr>
            <a:r>
              <a:rPr lang="en-US" sz="1200" dirty="0">
                <a:solidFill>
                  <a:srgbClr val="000000"/>
                </a:solidFill>
                <a:latin typeface="Calibri" panose="020F0502020204030204" pitchFamily="34" charset="0"/>
              </a:rPr>
              <a:t>The complete drilling line came out from Draw Works, all the way up passing</a:t>
            </a:r>
          </a:p>
          <a:p>
            <a:pPr marL="342900" indent="-342900" eaLnBrk="1" hangingPunct="1">
              <a:defRPr/>
            </a:pPr>
            <a:r>
              <a:rPr lang="en-US" sz="1200" dirty="0">
                <a:solidFill>
                  <a:srgbClr val="000000"/>
                </a:solidFill>
                <a:latin typeface="Calibri" panose="020F0502020204030204" pitchFamily="34" charset="0"/>
              </a:rPr>
              <a:t>the first sheave. As soon the block landed on ground, the remaining drilling line</a:t>
            </a:r>
          </a:p>
          <a:p>
            <a:pPr marL="342900" indent="-342900" eaLnBrk="1" hangingPunct="1">
              <a:defRPr/>
            </a:pPr>
            <a:r>
              <a:rPr lang="en-US" sz="1200" dirty="0">
                <a:solidFill>
                  <a:srgbClr val="000000"/>
                </a:solidFill>
                <a:latin typeface="Calibri" panose="020F0502020204030204" pitchFamily="34" charset="0"/>
              </a:rPr>
              <a:t>stayed on crown sheave.</a:t>
            </a:r>
          </a:p>
          <a:p>
            <a:pPr marL="342900" indent="-342900" eaLnBrk="1" hangingPunct="1">
              <a:defRPr/>
            </a:pPr>
            <a:r>
              <a:rPr lang="en-US" sz="1200" dirty="0">
                <a:solidFill>
                  <a:srgbClr val="000000"/>
                </a:solidFill>
                <a:latin typeface="Calibri" panose="020F0502020204030204" pitchFamily="34" charset="0"/>
              </a:rPr>
              <a:t>Due to the slow descend of the travelling block there was no damage to the</a:t>
            </a:r>
          </a:p>
          <a:p>
            <a:pPr marL="342900" indent="-342900" eaLnBrk="1" hangingPunct="1">
              <a:defRPr/>
            </a:pPr>
            <a:r>
              <a:rPr lang="en-US" sz="1200" dirty="0">
                <a:solidFill>
                  <a:srgbClr val="000000"/>
                </a:solidFill>
                <a:latin typeface="Calibri" panose="020F0502020204030204" pitchFamily="34" charset="0"/>
              </a:rPr>
              <a:t>equipment. </a:t>
            </a:r>
          </a:p>
          <a:p>
            <a:pPr marL="342900" indent="-342900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14300" indent="-114300" algn="just">
              <a:defRPr/>
            </a:pP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Your learning from this incident..</a:t>
            </a:r>
          </a:p>
          <a:p>
            <a:pPr marL="114300" indent="-114300" algn="just">
              <a:defRPr/>
            </a:pPr>
            <a:endParaRPr lang="en-US" sz="600" dirty="0">
              <a:solidFill>
                <a:srgbClr val="FF0000"/>
              </a:solidFill>
              <a:latin typeface="Arial" charset="0"/>
            </a:endParaRPr>
          </a:p>
          <a:p>
            <a:pPr marL="171450" indent="-171450">
              <a:buFontTx/>
              <a:buChar char="-"/>
              <a:defRPr/>
            </a:pPr>
            <a:r>
              <a:rPr lang="en-US" sz="1200" dirty="0">
                <a:latin typeface="Calibri" panose="020F0502020204030204" pitchFamily="34" charset="0"/>
                <a:cs typeface="Tahoma" pitchFamily="34" charset="0"/>
              </a:rPr>
              <a:t>Always ensure a MOC is used when making changes to equipment setup</a:t>
            </a:r>
          </a:p>
          <a:p>
            <a:pPr marL="171450" indent="-171450">
              <a:buFontTx/>
              <a:buChar char="-"/>
              <a:defRPr/>
            </a:pPr>
            <a:r>
              <a:rPr lang="en-US" sz="1200" dirty="0">
                <a:latin typeface="Calibri" panose="020F0502020204030204" pitchFamily="34" charset="0"/>
                <a:cs typeface="Tahoma" pitchFamily="34" charset="0"/>
              </a:rPr>
              <a:t>Always ensure locking mechanisms are available for secondary brake systems</a:t>
            </a:r>
          </a:p>
          <a:p>
            <a:pPr marL="171450" indent="-171450">
              <a:buFontTx/>
              <a:buChar char="-"/>
              <a:defRPr/>
            </a:pPr>
            <a:r>
              <a:rPr lang="en-US" sz="1200" dirty="0">
                <a:latin typeface="Calibri" panose="020F0502020204030204" pitchFamily="34" charset="0"/>
                <a:cs typeface="Tahoma" pitchFamily="34" charset="0"/>
              </a:rPr>
              <a:t>Always ensure work areas aren't congested</a:t>
            </a:r>
          </a:p>
        </p:txBody>
      </p:sp>
      <p:sp>
        <p:nvSpPr>
          <p:cNvPr id="26628" name="TextBox 16"/>
          <p:cNvSpPr txBox="1">
            <a:spLocks noChangeArrowheads="1"/>
          </p:cNvSpPr>
          <p:nvPr/>
        </p:nvSpPr>
        <p:spPr bwMode="auto">
          <a:xfrm>
            <a:off x="228600" y="5029200"/>
            <a:ext cx="5181600" cy="830997"/>
          </a:xfrm>
          <a:prstGeom prst="rect">
            <a:avLst/>
          </a:prstGeom>
          <a:solidFill>
            <a:srgbClr val="0000FF"/>
          </a:solidFill>
          <a:ln w="38100">
            <a:noFill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defPPr>
              <a:defRPr lang="en-US"/>
            </a:defPPr>
            <a:lvl1pPr indent="-114300" algn="ctr">
              <a:lnSpc>
                <a:spcPct val="150000"/>
              </a:lnSpc>
              <a:defRPr sz="1600" b="1">
                <a:solidFill>
                  <a:srgbClr val="FFFF00"/>
                </a:solidFill>
                <a:latin typeface="+mj-lt"/>
                <a:cs typeface="Arial" panose="020B0604020202020204" pitchFamily="34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US" dirty="0"/>
              <a:t>Always ensure </a:t>
            </a:r>
            <a:r>
              <a:rPr lang="en-US" dirty="0"/>
              <a:t>MOC is used when making changes to equipment setup</a:t>
            </a:r>
            <a:endParaRPr lang="en-US" dirty="0"/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1219200" y="0"/>
            <a:ext cx="70564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3600" b="1" dirty="0">
                <a:latin typeface="+mj-lt"/>
              </a:rPr>
              <a:t>PDO Second Alert</a:t>
            </a: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>
          <a:xfrm>
            <a:off x="2438400" y="60960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dirty="0"/>
              <a:t>Confidential - Not to be shared outside of PDO/PDO contractors </a:t>
            </a:r>
          </a:p>
        </p:txBody>
      </p:sp>
      <p:sp>
        <p:nvSpPr>
          <p:cNvPr id="12" name="Oval 11"/>
          <p:cNvSpPr/>
          <p:nvPr/>
        </p:nvSpPr>
        <p:spPr>
          <a:xfrm>
            <a:off x="7458220" y="5330537"/>
            <a:ext cx="838200" cy="91440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 flipV="1">
            <a:off x="7881866" y="2285999"/>
            <a:ext cx="266700" cy="240191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Arrow Connector 16"/>
          <p:cNvCxnSpPr>
            <a:stCxn id="15" idx="0"/>
            <a:endCxn id="12" idx="0"/>
          </p:cNvCxnSpPr>
          <p:nvPr/>
        </p:nvCxnSpPr>
        <p:spPr>
          <a:xfrm flipH="1">
            <a:off x="7877320" y="2526190"/>
            <a:ext cx="137896" cy="2804347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851824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12700" y="1125538"/>
            <a:ext cx="8662988" cy="4739759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1" hangingPunct="1">
              <a:spcBef>
                <a:spcPct val="50000"/>
              </a:spcBef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73038" indent="-173038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As a learning from this incident and ensure continual improvement all contract</a:t>
            </a: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managers must review their HSE HEMP against the questions asked below        </a:t>
            </a:r>
          </a:p>
          <a:p>
            <a:pPr marL="342900" indent="-342900" eaLnBrk="1" hangingPunct="1">
              <a:defRPr/>
            </a:pPr>
            <a:endParaRPr lang="en-US" sz="1600" b="1" dirty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0000FF"/>
                </a:solidFill>
                <a:latin typeface="Tahoma" pitchFamily="34" charset="0"/>
              </a:rPr>
              <a:t>Confirm the following:</a:t>
            </a:r>
            <a:endParaRPr lang="en-US" sz="1600" dirty="0">
              <a:solidFill>
                <a:srgbClr val="0000FF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>
                <a:latin typeface="+mj-lt"/>
                <a:sym typeface="Wingdings" pitchFamily="2" charset="2"/>
              </a:rPr>
              <a:t>Do you ensure your staff have completed training on the use of your companies MOC system?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>
                <a:latin typeface="+mj-lt"/>
                <a:sym typeface="Wingdings" pitchFamily="2" charset="2"/>
              </a:rPr>
              <a:t>Do you ensure your drillers controls ergonomically correct?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>
                <a:latin typeface="+mj-lt"/>
                <a:sym typeface="Wingdings" pitchFamily="2" charset="2"/>
              </a:rPr>
              <a:t>Do you ensure a risk assessment has been completed on your units control stations or panels to ensure that are user friendly? 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>
                <a:latin typeface="+mj-lt"/>
                <a:sym typeface="Wingdings" pitchFamily="2" charset="2"/>
              </a:rPr>
              <a:t>Do you ensure your secondary brakes have a locking system so that cant be accidently released?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>
                <a:latin typeface="+mj-lt"/>
                <a:sym typeface="Wingdings" pitchFamily="2" charset="2"/>
              </a:rPr>
              <a:t>Due you ensure all rig audit findings are communicated to senior management before actions are put in place?</a:t>
            </a:r>
          </a:p>
          <a:p>
            <a:pPr marL="342900" indent="-342900" eaLnBrk="1" hangingPunct="1">
              <a:defRPr/>
            </a:pPr>
            <a:endParaRPr lang="en-US" sz="1000" i="1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defRPr/>
            </a:pPr>
            <a:endParaRPr lang="en-US" sz="1000" i="1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defRPr/>
            </a:pPr>
            <a:endParaRPr lang="en-US" sz="1000" i="1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defRPr/>
            </a:pPr>
            <a:endParaRPr lang="en-US" sz="1000" i="1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defRPr/>
            </a:pPr>
            <a:r>
              <a:rPr lang="en-US" sz="1000" i="1" dirty="0">
                <a:solidFill>
                  <a:srgbClr val="0033CC"/>
                </a:solidFill>
                <a:latin typeface="+mj-lt"/>
                <a:sym typeface="Wingdings" pitchFamily="2" charset="2"/>
              </a:rPr>
              <a:t>* If the answer is NO to any of the above questions please ensure you take action to correct this finding. </a:t>
            </a:r>
          </a:p>
          <a:p>
            <a:pPr marL="119063" indent="-119063" eaLnBrk="1" hangingPunct="1">
              <a:buFontTx/>
              <a:buChar char="•"/>
              <a:defRPr/>
            </a:pPr>
            <a:endParaRPr lang="en-US" sz="1400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119063" indent="-119063" eaLnBrk="1" hangingPunct="1">
              <a:defRPr/>
            </a:pPr>
            <a:r>
              <a:rPr lang="en-US" sz="14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	</a:t>
            </a:r>
          </a:p>
          <a:p>
            <a:pPr marL="119063" indent="-119063" eaLnBrk="1" hangingPunct="1">
              <a:buFontTx/>
              <a:buChar char="•"/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 marL="119063" indent="-119063" eaLnBrk="1" hangingPunct="1"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 marL="173038" indent="-173038" eaLnBrk="1" hangingPunct="1">
              <a:buFont typeface="Arial" pitchFamily="34" charset="0"/>
              <a:buChar char="•"/>
              <a:defRPr/>
            </a:pPr>
            <a:endParaRPr lang="en-US" sz="800" dirty="0">
              <a:solidFill>
                <a:srgbClr val="000000"/>
              </a:solidFill>
              <a:latin typeface="Arial" charset="0"/>
            </a:endParaRPr>
          </a:p>
        </p:txBody>
      </p:sp>
      <p:grpSp>
        <p:nvGrpSpPr>
          <p:cNvPr id="27651" name="Group 9"/>
          <p:cNvGrpSpPr>
            <a:grpSpLocks/>
          </p:cNvGrpSpPr>
          <p:nvPr/>
        </p:nvGrpSpPr>
        <p:grpSpPr bwMode="auto">
          <a:xfrm>
            <a:off x="12700" y="-228600"/>
            <a:ext cx="8920163" cy="990600"/>
            <a:chOff x="9" y="-144"/>
            <a:chExt cx="6087" cy="624"/>
          </a:xfrm>
        </p:grpSpPr>
        <p:sp>
          <p:nvSpPr>
            <p:cNvPr id="27654" name="Rectangle 8"/>
            <p:cNvSpPr>
              <a:spLocks noChangeArrowheads="1"/>
            </p:cNvSpPr>
            <p:nvPr/>
          </p:nvSpPr>
          <p:spPr bwMode="auto">
            <a:xfrm>
              <a:off x="288" y="144"/>
              <a:ext cx="5184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eaLnBrk="1" hangingPunct="1"/>
              <a:endParaRPr lang="en-GB" sz="2000" dirty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7414" name="Text Box 12"/>
            <p:cNvSpPr txBox="1">
              <a:spLocks noChangeArrowheads="1"/>
            </p:cNvSpPr>
            <p:nvPr/>
          </p:nvSpPr>
          <p:spPr bwMode="auto">
            <a:xfrm>
              <a:off x="676" y="0"/>
              <a:ext cx="4815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GB" sz="3600" b="1" dirty="0">
                  <a:latin typeface="+mj-lt"/>
                </a:rPr>
                <a:t>Management self audit </a:t>
              </a:r>
            </a:p>
          </p:txBody>
        </p:sp>
        <p:sp>
          <p:nvSpPr>
            <p:cNvPr id="27656" name="Text Box 13"/>
            <p:cNvSpPr txBox="1">
              <a:spLocks noChangeArrowheads="1"/>
            </p:cNvSpPr>
            <p:nvPr/>
          </p:nvSpPr>
          <p:spPr bwMode="auto">
            <a:xfrm>
              <a:off x="9" y="0"/>
              <a:ext cx="1144" cy="17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10000"/>
                </a:spcBef>
              </a:pPr>
              <a:endParaRPr lang="en-GB" sz="1200" b="1" dirty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7657" name="WordArt 14"/>
            <p:cNvSpPr>
              <a:spLocks noChangeArrowheads="1" noChangeShapeType="1" noTextEdit="1"/>
            </p:cNvSpPr>
            <p:nvPr/>
          </p:nvSpPr>
          <p:spPr bwMode="auto">
            <a:xfrm>
              <a:off x="5448" y="-144"/>
              <a:ext cx="648" cy="576"/>
            </a:xfrm>
            <a:prstGeom prst="rect">
              <a:avLst/>
            </a:prstGeom>
          </p:spPr>
          <p:txBody>
            <a:bodyPr spcFirstLastPara="1" wrap="none" fromWordArt="1">
              <a:prstTxWarp prst="textArchDown">
                <a:avLst>
                  <a:gd name="adj" fmla="val 0"/>
                </a:avLst>
              </a:prstTxWarp>
            </a:bodyPr>
            <a:lstStyle/>
            <a:p>
              <a:pPr algn="ctr"/>
              <a:endPara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</p:grpSp>
      <p:sp>
        <p:nvSpPr>
          <p:cNvPr id="27653" name="Rectangle 8"/>
          <p:cNvSpPr>
            <a:spLocks noChangeArrowheads="1"/>
          </p:cNvSpPr>
          <p:nvPr/>
        </p:nvSpPr>
        <p:spPr bwMode="auto">
          <a:xfrm>
            <a:off x="61658" y="809159"/>
            <a:ext cx="565334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 algn="just"/>
            <a:r>
              <a:rPr lang="en-GB" sz="1400" b="1" dirty="0">
                <a:solidFill>
                  <a:srgbClr val="333399"/>
                </a:solidFill>
                <a:latin typeface="Tahoma" pitchFamily="34" charset="0"/>
              </a:rPr>
              <a:t>Date:</a:t>
            </a:r>
            <a:r>
              <a:rPr lang="en-US" sz="1400" b="1" dirty="0">
                <a:solidFill>
                  <a:srgbClr val="333399"/>
                </a:solidFill>
                <a:latin typeface="Tahoma" pitchFamily="34" charset="0"/>
              </a:rPr>
              <a:t> </a:t>
            </a:r>
            <a:r>
              <a:rPr lang="en-US" sz="1400" b="1" dirty="0" smtClean="0">
                <a:solidFill>
                  <a:srgbClr val="333399"/>
                </a:solidFill>
                <a:latin typeface="Tahoma" pitchFamily="34" charset="0"/>
              </a:rPr>
              <a:t>20.10.2018                                    Incident </a:t>
            </a:r>
            <a:r>
              <a:rPr lang="en-US" sz="1400" b="1" dirty="0">
                <a:solidFill>
                  <a:srgbClr val="333399"/>
                </a:solidFill>
                <a:latin typeface="Tahoma" pitchFamily="34" charset="0"/>
              </a:rPr>
              <a:t>title: </a:t>
            </a:r>
            <a:r>
              <a:rPr lang="en-US" sz="1400" b="1" dirty="0" smtClean="0">
                <a:solidFill>
                  <a:srgbClr val="333399"/>
                </a:solidFill>
                <a:latin typeface="Tahoma" pitchFamily="34" charset="0"/>
              </a:rPr>
              <a:t>HIPO</a:t>
            </a:r>
            <a:endParaRPr lang="en-US" sz="1400" b="1" dirty="0">
              <a:solidFill>
                <a:srgbClr val="333399"/>
              </a:solidFill>
              <a:latin typeface="Tahoma" pitchFamily="34" charset="0"/>
            </a:endParaRPr>
          </a:p>
          <a:p>
            <a:pPr marL="114300" indent="-114300" algn="just"/>
            <a:endParaRPr lang="en-US" sz="1400" b="1" strike="sngStrike" dirty="0">
              <a:solidFill>
                <a:srgbClr val="333399"/>
              </a:solidFill>
              <a:latin typeface="Tahoma" pitchFamily="34" charset="0"/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Confidential - Not to be shared outside of PDO/PDO contractors </a:t>
            </a:r>
          </a:p>
        </p:txBody>
      </p:sp>
    </p:spTree>
    <p:extLst>
      <p:ext uri="{BB962C8B-B14F-4D97-AF65-F5344CB8AC3E}">
        <p14:creationId xmlns:p14="http://schemas.microsoft.com/office/powerpoint/2010/main" val="176932049"/>
      </p:ext>
    </p:extLst>
  </p:cSld>
  <p:clrMapOvr>
    <a:masterClrMapping/>
  </p:clrMapOvr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809bc6af44041ef507fcb8c845449721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c6cb684b9f311d0fba83640743edc78d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92106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C361DC2D-5C8D-4112-AD44-E08B45A659DB}"/>
</file>

<file path=customXml/itemProps2.xml><?xml version="1.0" encoding="utf-8"?>
<ds:datastoreItem xmlns:ds="http://schemas.openxmlformats.org/officeDocument/2006/customXml" ds:itemID="{421DB027-FE3E-4BDB-B058-EAED454E425E}"/>
</file>

<file path=customXml/itemProps3.xml><?xml version="1.0" encoding="utf-8"?>
<ds:datastoreItem xmlns:ds="http://schemas.openxmlformats.org/officeDocument/2006/customXml" ds:itemID="{96DAAD9F-6F5B-4185-BBB9-65A8D2CBDA32}"/>
</file>

<file path=docProps/app.xml><?xml version="1.0" encoding="utf-8"?>
<Properties xmlns="http://schemas.openxmlformats.org/officeDocument/2006/extended-properties" xmlns:vt="http://schemas.openxmlformats.org/officeDocument/2006/docPropsVTypes">
  <TotalTime>289</TotalTime>
  <Words>555</Words>
  <Application>Microsoft Office PowerPoint</Application>
  <PresentationFormat>On-screen Show (4:3)</PresentationFormat>
  <Paragraphs>64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Tahoma</vt:lpstr>
      <vt:lpstr>Times New Roman</vt:lpstr>
      <vt:lpstr>Wingdings</vt:lpstr>
      <vt:lpstr>1_Default Design</vt:lpstr>
      <vt:lpstr>PowerPoint Presentation</vt:lpstr>
      <vt:lpstr>PowerPoint Presentation</vt:lpstr>
    </vt:vector>
  </TitlesOfParts>
  <Company>PDO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MU61323</dc:creator>
  <cp:lastModifiedBy>Harthy, Sami MSE34</cp:lastModifiedBy>
  <cp:revision>50</cp:revision>
  <dcterms:created xsi:type="dcterms:W3CDTF">2016-03-28T05:48:29Z</dcterms:created>
  <dcterms:modified xsi:type="dcterms:W3CDTF">2019-03-17T06:09:18Z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