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
  </p:notesMasterIdLst>
  <p:sldIdLst>
    <p:sldId id="327" r:id="rId2"/>
    <p:sldId id="32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17/03/2019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289466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49023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265950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289227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227750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44430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GB"/>
              <a:t>Confidential - Not to be shared outside of PDO/PDO contractors </a:t>
            </a:r>
            <a:endParaRPr lang="en-IN"/>
          </a:p>
        </p:txBody>
      </p:sp>
      <p:sp>
        <p:nvSpPr>
          <p:cNvPr id="6" name="Slide Number Placeholder 5"/>
          <p:cNvSpPr>
            <a:spLocks noGrp="1"/>
          </p:cNvSpPr>
          <p:nvPr>
            <p:ph type="sldNum" sz="quarter" idx="12"/>
          </p:nvPr>
        </p:nvSpPr>
        <p:spPr/>
        <p:txBody>
          <a:bodyPr/>
          <a:lstStyle/>
          <a:p>
            <a:fld id="{EDC7C482-6A57-4477-ABB6-025DC609A7C0}" type="slidenum">
              <a:rPr lang="en-IN" smtClean="0"/>
              <a:pPr/>
              <a:t>‹#›</a:t>
            </a:fld>
            <a:endParaRPr lang="en-IN"/>
          </a:p>
        </p:txBody>
      </p:sp>
    </p:spTree>
    <p:extLst>
      <p:ext uri="{BB962C8B-B14F-4D97-AF65-F5344CB8AC3E}">
        <p14:creationId xmlns:p14="http://schemas.microsoft.com/office/powerpoint/2010/main" val="1031438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20455313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518149" y="1066800"/>
            <a:ext cx="3430247" cy="2299669"/>
            <a:chOff x="1066800" y="1256139"/>
            <a:chExt cx="7239000" cy="4333875"/>
          </a:xfrm>
        </p:grpSpPr>
        <p:pic>
          <p:nvPicPr>
            <p:cNvPr id="21" name="DA460738-EF49-4747-8307-8535AC4FE4F4" descr="image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256139"/>
              <a:ext cx="7239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Explosion 2 21"/>
            <p:cNvSpPr/>
            <p:nvPr/>
          </p:nvSpPr>
          <p:spPr bwMode="auto">
            <a:xfrm rot="20920382">
              <a:off x="4076700" y="3301678"/>
              <a:ext cx="762000" cy="1828800"/>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339" name="Text Box 2"/>
          <p:cNvSpPr txBox="1">
            <a:spLocks noChangeArrowheads="1"/>
          </p:cNvSpPr>
          <p:nvPr/>
        </p:nvSpPr>
        <p:spPr bwMode="auto">
          <a:xfrm>
            <a:off x="97934" y="877322"/>
            <a:ext cx="5203569" cy="3724096"/>
          </a:xfrm>
          <a:prstGeom prst="rect">
            <a:avLst/>
          </a:prstGeom>
          <a:noFill/>
          <a:ln w="19050">
            <a:noFill/>
            <a:miter lim="800000"/>
            <a:headEnd/>
            <a:tailEnd/>
          </a:ln>
        </p:spPr>
        <p:txBody>
          <a:bodyPr wrap="square">
            <a:spAutoFit/>
          </a:bodyPr>
          <a:lstStyle/>
          <a:p>
            <a:pPr marL="114300" indent="-114300" algn="just">
              <a:defRPr/>
            </a:pPr>
            <a:r>
              <a:rPr lang="en-GB" sz="1200"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sz="12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20.10.2018                             </a:t>
            </a:r>
            <a:r>
              <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rPr>
              <a:t>Incident: </a:t>
            </a:r>
            <a:r>
              <a:rPr lang="en-US" sz="12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HiPo </a:t>
            </a:r>
            <a:endPar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r>
              <a:rPr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What </a:t>
            </a: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happened?</a:t>
            </a:r>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en-US" sz="1200" dirty="0" smtClean="0">
                <a:latin typeface="Calibri" panose="020F0502020204030204" pitchFamily="34" charset="0"/>
              </a:rPr>
              <a:t>While </a:t>
            </a:r>
            <a:r>
              <a:rPr lang="en-US" sz="1200" dirty="0">
                <a:latin typeface="Calibri" panose="020F0502020204030204" pitchFamily="34" charset="0"/>
              </a:rPr>
              <a:t>rigging down the tower light in the process of lowering down </a:t>
            </a:r>
            <a:r>
              <a:rPr lang="en-US" sz="1200" dirty="0" smtClean="0">
                <a:latin typeface="Calibri" panose="020F0502020204030204" pitchFamily="34" charset="0"/>
              </a:rPr>
              <a:t>the light </a:t>
            </a:r>
            <a:r>
              <a:rPr lang="en-US" sz="1200" dirty="0">
                <a:latin typeface="Calibri" panose="020F0502020204030204" pitchFamily="34" charset="0"/>
              </a:rPr>
              <a:t>pole, the hoist gear got stuck. The operator called the mechanic to inspect the issue and he came and assess and could not rectify the issue therefore the mechanic went to his shop to look for barricade tape, LOTO gears in order to isolate the work area. During this time, the mechanic heard a loud bang. He then came out of the shop and noticed one employee (IP) laid down on the ground and noticed an injury on his </a:t>
            </a:r>
            <a:r>
              <a:rPr lang="en-US" sz="1200" dirty="0" smtClean="0">
                <a:latin typeface="Calibri" panose="020F0502020204030204" pitchFamily="34" charset="0"/>
              </a:rPr>
              <a:t>head.</a:t>
            </a:r>
          </a:p>
          <a:p>
            <a:pPr marL="342900" indent="-342900" eaLnBrk="1" hangingPunct="1">
              <a:defRPr/>
            </a:pPr>
            <a:endParaRPr lang="en-US" sz="1200" b="1" dirty="0" smtClean="0">
              <a:solidFill>
                <a:schemeClr val="accent2"/>
              </a:solidFill>
              <a:latin typeface="+mj-lt"/>
            </a:endParaRPr>
          </a:p>
          <a:p>
            <a:pPr marL="114300" indent="-114300" algn="just">
              <a:defRPr/>
            </a:pPr>
            <a:r>
              <a:rPr lang="en-US" sz="1200" b="1" dirty="0">
                <a:solidFill>
                  <a:srgbClr val="333399"/>
                </a:solidFill>
                <a:latin typeface="+mj-lt"/>
              </a:rPr>
              <a:t>Learnings:</a:t>
            </a:r>
          </a:p>
          <a:p>
            <a:pPr marL="171450" indent="-171450">
              <a:buFont typeface="Arial" panose="020B0604020202020204" pitchFamily="34" charset="0"/>
              <a:buChar char="•"/>
            </a:pPr>
            <a:r>
              <a:rPr lang="en-US" sz="1200" dirty="0" smtClean="0">
                <a:latin typeface="Calibri" panose="020F0502020204030204" pitchFamily="34" charset="0"/>
              </a:rPr>
              <a:t>Always ensure no </a:t>
            </a:r>
            <a:r>
              <a:rPr lang="en-US" sz="1200" dirty="0">
                <a:latin typeface="Calibri" panose="020F0502020204030204" pitchFamily="34" charset="0"/>
              </a:rPr>
              <a:t>equipment to be left unattended during any repair/maintenance.</a:t>
            </a:r>
          </a:p>
          <a:p>
            <a:pPr marL="171450" indent="-171450">
              <a:buFont typeface="Arial" panose="020B0604020202020204" pitchFamily="34" charset="0"/>
              <a:buChar char="•"/>
            </a:pPr>
            <a:r>
              <a:rPr lang="en-US" sz="1200" dirty="0" smtClean="0">
                <a:latin typeface="Calibri" panose="020F0502020204030204" pitchFamily="34" charset="0"/>
              </a:rPr>
              <a:t>Constantly ensure clear communication of all </a:t>
            </a:r>
            <a:r>
              <a:rPr lang="en-US" sz="1200" dirty="0">
                <a:latin typeface="Calibri" panose="020F0502020204030204" pitchFamily="34" charset="0"/>
              </a:rPr>
              <a:t>safety zones would not be </a:t>
            </a:r>
            <a:r>
              <a:rPr lang="en-US" sz="1200" dirty="0" smtClean="0">
                <a:latin typeface="Calibri" panose="020F0502020204030204" pitchFamily="34" charset="0"/>
              </a:rPr>
              <a:t>functional during mobilization and demobilization. </a:t>
            </a:r>
            <a:endParaRPr lang="en-US" sz="1200" dirty="0">
              <a:solidFill>
                <a:schemeClr val="accent2"/>
              </a:solidFill>
              <a:latin typeface="Calibri" panose="020F0502020204030204" pitchFamily="34" charset="0"/>
            </a:endParaRPr>
          </a:p>
          <a:p>
            <a:pPr marL="171450" indent="-171450">
              <a:buFont typeface="Arial" panose="020B0604020202020204" pitchFamily="34" charset="0"/>
              <a:buChar char="•"/>
            </a:pPr>
            <a:r>
              <a:rPr lang="en-US" sz="1200" dirty="0" smtClean="0">
                <a:latin typeface="Calibri" panose="020F0502020204030204" pitchFamily="34" charset="0"/>
              </a:rPr>
              <a:t>All the time during mobilization/demobilization  it is mandatory to wear full PPE.</a:t>
            </a:r>
          </a:p>
          <a:p>
            <a:pPr marL="171450" indent="-171450">
              <a:buFont typeface="Arial" panose="020B0604020202020204" pitchFamily="34" charset="0"/>
              <a:buChar char="•"/>
            </a:pPr>
            <a:r>
              <a:rPr lang="en-US" sz="1200" dirty="0" smtClean="0">
                <a:latin typeface="Calibri" panose="020F0502020204030204" pitchFamily="34" charset="0"/>
              </a:rPr>
              <a:t>Use JSA’s for any task.</a:t>
            </a: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152400" y="5029200"/>
            <a:ext cx="5181600" cy="830997"/>
          </a:xfrm>
          <a:prstGeom prst="rect">
            <a:avLst/>
          </a:prstGeom>
          <a:solidFill>
            <a:srgbClr val="0000FF"/>
          </a:solidFill>
          <a:ln w="38100">
            <a:no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indent="-114300" algn="ctr">
              <a:lnSpc>
                <a:spcPct val="150000"/>
              </a:lnSpc>
              <a:defRPr sz="1600" b="1">
                <a:solidFill>
                  <a:srgbClr val="FFFF00"/>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Ensure work area is secure and LOTO applied before start any repair work </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3" name="Footer Placeholder 12"/>
          <p:cNvSpPr>
            <a:spLocks noGrp="1"/>
          </p:cNvSpPr>
          <p:nvPr>
            <p:ph type="ftr" sz="quarter" idx="11"/>
          </p:nvPr>
        </p:nvSpPr>
        <p:spPr/>
        <p:txBody>
          <a:bodyPr/>
          <a:lstStyle/>
          <a:p>
            <a:pPr>
              <a:defRPr/>
            </a:pPr>
            <a:r>
              <a:rPr lang="en-US" smtClean="0"/>
              <a:t>Confidential - Not to be shared outside of PDO/PDO contractors </a:t>
            </a:r>
            <a:endParaRPr lang="en-US"/>
          </a:p>
        </p:txBody>
      </p:sp>
      <p:grpSp>
        <p:nvGrpSpPr>
          <p:cNvPr id="26633" name="Group 131"/>
          <p:cNvGrpSpPr>
            <a:grpSpLocks/>
          </p:cNvGrpSpPr>
          <p:nvPr/>
        </p:nvGrpSpPr>
        <p:grpSpPr bwMode="auto">
          <a:xfrm>
            <a:off x="8534400" y="2762053"/>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20"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835" t="18230"/>
          <a:stretch/>
        </p:blipFill>
        <p:spPr bwMode="auto">
          <a:xfrm>
            <a:off x="5518150" y="3634114"/>
            <a:ext cx="3430247" cy="228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4" name="Freeform 132"/>
          <p:cNvSpPr>
            <a:spLocks/>
          </p:cNvSpPr>
          <p:nvPr/>
        </p:nvSpPr>
        <p:spPr bwMode="auto">
          <a:xfrm>
            <a:off x="8413750" y="53721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Tree>
    <p:extLst>
      <p:ext uri="{BB962C8B-B14F-4D97-AF65-F5344CB8AC3E}">
        <p14:creationId xmlns:p14="http://schemas.microsoft.com/office/powerpoint/2010/main" val="1913622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0" y="1125538"/>
            <a:ext cx="8675688" cy="615553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smtClean="0">
                <a:latin typeface="+mj-lt"/>
                <a:sym typeface="Wingdings" pitchFamily="2" charset="2"/>
              </a:rPr>
              <a:t>Does your maintenance program cover all components on equipment (Light Tower)?</a:t>
            </a:r>
            <a:endParaRPr lang="en-US" sz="1400" dirty="0">
              <a:latin typeface="+mj-lt"/>
              <a:sym typeface="Wingdings" pitchFamily="2" charset="2"/>
            </a:endParaRPr>
          </a:p>
          <a:p>
            <a:pPr marL="342900" indent="-342900" eaLnBrk="1" hangingPunct="1">
              <a:buFont typeface="+mj-lt"/>
              <a:buAutoNum type="arabicPeriod"/>
              <a:defRPr/>
            </a:pPr>
            <a:r>
              <a:rPr lang="en-US" sz="1400" dirty="0" smtClean="0">
                <a:latin typeface="+mj-lt"/>
                <a:sym typeface="Wingdings" pitchFamily="2" charset="2"/>
              </a:rPr>
              <a:t>Do you enforce consequence management for HSE violations?</a:t>
            </a:r>
            <a:endParaRPr lang="en-US" sz="1400" dirty="0">
              <a:latin typeface="+mj-lt"/>
              <a:sym typeface="Wingdings" pitchFamily="2" charset="2"/>
            </a:endParaRPr>
          </a:p>
          <a:p>
            <a:pPr marL="342900" indent="-342900" eaLnBrk="1" hangingPunct="1">
              <a:buFont typeface="+mj-lt"/>
              <a:buAutoNum type="arabicPeriod"/>
              <a:defRPr/>
            </a:pPr>
            <a:r>
              <a:rPr lang="en-US" sz="1400" dirty="0" smtClean="0">
                <a:latin typeface="+mj-lt"/>
                <a:sym typeface="Wingdings" pitchFamily="2" charset="2"/>
              </a:rPr>
              <a:t>Has the HEMP risk assessment been properly rolled out and understood by the employees in your organization ?</a:t>
            </a:r>
            <a:endParaRPr lang="en-US" sz="1400" dirty="0">
              <a:latin typeface="+mj-lt"/>
              <a:sym typeface="Wingdings" pitchFamily="2" charset="2"/>
            </a:endParaRPr>
          </a:p>
          <a:p>
            <a:pPr marL="342900" indent="-342900" eaLnBrk="1" hangingPunct="1">
              <a:buFont typeface="+mj-lt"/>
              <a:buAutoNum type="arabicPeriod"/>
              <a:defRPr/>
            </a:pPr>
            <a:r>
              <a:rPr lang="en-US" sz="1400" dirty="0" smtClean="0">
                <a:latin typeface="+mj-lt"/>
                <a:sym typeface="Wingdings" pitchFamily="2" charset="2"/>
              </a:rPr>
              <a:t>Have you refreshed your employees in the change management usage?</a:t>
            </a:r>
          </a:p>
          <a:p>
            <a:pPr marL="342900" indent="-342900" eaLnBrk="1" hangingPunct="1">
              <a:buFont typeface="+mj-lt"/>
              <a:buAutoNum type="arabicPeriod"/>
              <a:defRPr/>
            </a:pPr>
            <a:r>
              <a:rPr lang="en-US" sz="1400" dirty="0" smtClean="0">
                <a:latin typeface="+mj-lt"/>
                <a:sym typeface="Wingdings" pitchFamily="2" charset="2"/>
              </a:rPr>
              <a:t>Are you verifying that your management team is active in the HSE audit process?</a:t>
            </a:r>
          </a:p>
          <a:p>
            <a:pPr marL="342900" indent="-342900" eaLnBrk="1" hangingPunct="1">
              <a:buFont typeface="+mj-lt"/>
              <a:buAutoNum type="arabicPeriod"/>
              <a:defRPr/>
            </a:pPr>
            <a:endParaRPr lang="en-US" sz="1400" dirty="0" smtClean="0">
              <a:solidFill>
                <a:srgbClr val="0033CC"/>
              </a:solidFill>
              <a:latin typeface="+mj-lt"/>
              <a:sym typeface="Wingdings" pitchFamily="2" charset="2"/>
            </a:endParaRPr>
          </a:p>
          <a:p>
            <a:pPr marL="342900" indent="-342900" eaLnBrk="1" hangingPunct="1">
              <a:buFont typeface="+mj-lt"/>
              <a:buAutoNum type="arabicPeriod"/>
              <a:defRPr/>
            </a:pPr>
            <a:endParaRPr lang="en-US" sz="1400" dirty="0" smtClean="0">
              <a:solidFill>
                <a:srgbClr val="0033CC"/>
              </a:solidFill>
              <a:latin typeface="+mj-lt"/>
              <a:sym typeface="Wingdings" pitchFamily="2" charset="2"/>
            </a:endParaRPr>
          </a:p>
          <a:p>
            <a:pPr marL="342900" indent="-342900" eaLnBrk="1" hangingPunct="1">
              <a:buFont typeface="+mj-lt"/>
              <a:buAutoNum type="arabicPeriod"/>
              <a:defRPr/>
            </a:pPr>
            <a:endParaRPr lang="en-US" sz="1400"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endParaRPr lang="en-US" sz="1000" i="1" dirty="0" smtClean="0">
              <a:solidFill>
                <a:srgbClr val="0033CC"/>
              </a:solidFill>
              <a:latin typeface="+mj-lt"/>
              <a:sym typeface="Wingdings" pitchFamily="2" charset="2"/>
            </a:endParaRPr>
          </a:p>
          <a:p>
            <a:pPr marL="342900" indent="-342900" eaLnBrk="1" hangingPunct="1">
              <a:defRPr/>
            </a:pPr>
            <a:r>
              <a:rPr lang="en-US" sz="1000" i="1" dirty="0" smtClean="0">
                <a:solidFill>
                  <a:srgbClr val="0033CC"/>
                </a:solidFill>
                <a:latin typeface="+mj-lt"/>
                <a:sym typeface="Wingdings" pitchFamily="2" charset="2"/>
              </a:rPr>
              <a:t>* If the answer is NO to any of the above questions please ensure you take action to correct this finding. </a:t>
            </a:r>
            <a:endParaRPr lang="en-US" sz="1000" i="1" dirty="0">
              <a:solidFill>
                <a:srgbClr val="0033CC"/>
              </a:solidFill>
              <a:latin typeface="+mj-lt"/>
              <a:sym typeface="Wingdings" pitchFamily="2" charset="2"/>
            </a:endParaRPr>
          </a:p>
          <a:p>
            <a:pPr marL="119063" indent="-119063" eaLnBrk="1" hangingPunct="1">
              <a:buFontTx/>
              <a:buChar char="•"/>
              <a:defRPr/>
            </a:pPr>
            <a:endParaRPr lang="en-US" sz="1400" dirty="0">
              <a:solidFill>
                <a:srgbClr val="0033CC"/>
              </a:solidFill>
              <a:latin typeface="+mj-lt"/>
              <a:sym typeface="Wingdings" pitchFamily="2" charset="2"/>
            </a:endParaRPr>
          </a:p>
          <a:p>
            <a:pPr marL="119063" indent="-119063" eaLnBrk="1" hangingPunct="1">
              <a:defRPr/>
            </a:pPr>
            <a:r>
              <a:rPr lang="en-US" sz="1400" dirty="0">
                <a:solidFill>
                  <a:srgbClr val="0033CC"/>
                </a:solidFill>
                <a:latin typeface="+mj-lt"/>
                <a:sym typeface="Wingdings" pitchFamily="2" charset="2"/>
              </a:rPr>
              <a:t>	</a:t>
            </a:r>
          </a:p>
          <a:p>
            <a:pPr marL="119063" indent="-119063" eaLnBrk="1" hangingPunct="1">
              <a:buFontTx/>
              <a:buChar char="•"/>
              <a:defRPr/>
            </a:pPr>
            <a:endParaRPr lang="en-US" sz="1400" dirty="0">
              <a:solidFill>
                <a:srgbClr val="000000"/>
              </a:solidFill>
              <a:latin typeface="Arial" charset="0"/>
            </a:endParaRPr>
          </a:p>
          <a:p>
            <a:pPr marL="119063" indent="-119063" eaLnBrk="1" hangingPunct="1">
              <a:defRPr/>
            </a:pPr>
            <a:endParaRPr lang="en-US" sz="1400" dirty="0">
              <a:solidFill>
                <a:srgbClr val="000000"/>
              </a:solidFill>
              <a:latin typeface="Arial" charset="0"/>
            </a:endParaRPr>
          </a:p>
          <a:p>
            <a:pPr marL="173038" indent="-173038" eaLnBrk="1" hangingPunct="1">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0" y="863184"/>
            <a:ext cx="3983783" cy="276999"/>
          </a:xfrm>
          <a:prstGeom prst="rect">
            <a:avLst/>
          </a:prstGeom>
          <a:noFill/>
          <a:ln w="9525">
            <a:noFill/>
            <a:miter lim="800000"/>
            <a:headEnd/>
            <a:tailEnd/>
          </a:ln>
        </p:spPr>
        <p:txBody>
          <a:bodyPr wrap="none">
            <a:spAutoFit/>
          </a:bodyPr>
          <a:lstStyle/>
          <a:p>
            <a:pPr marL="114300" indent="-114300" algn="just">
              <a:defRPr/>
            </a:pPr>
            <a:r>
              <a:rPr lang="en-GB" sz="1200"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rPr>
              <a:t> 20.10.2018                             Incident: HiPo </a:t>
            </a:r>
            <a:endParaRPr lang="en-US" sz="1200" b="1" dirty="0">
              <a:solidFill>
                <a:srgbClr val="333399"/>
              </a:solidFill>
              <a:latin typeface="Tahoma" panose="020B0604030504040204" pitchFamily="34" charset="0"/>
              <a:ea typeface="Tahoma" panose="020B0604030504040204" pitchFamily="34" charset="0"/>
              <a:cs typeface="Tahoma" panose="020B0604030504040204" pitchFamily="34" charset="0"/>
            </a:endParaRPr>
          </a:p>
        </p:txBody>
      </p:sp>
      <p:sp>
        <p:nvSpPr>
          <p:cNvPr id="10" name="Footer Placeholder 9"/>
          <p:cNvSpPr>
            <a:spLocks noGrp="1"/>
          </p:cNvSpPr>
          <p:nvPr>
            <p:ph type="ftr" sz="quarter" idx="11"/>
          </p:nvPr>
        </p:nvSpPr>
        <p:spPr/>
        <p:txBody>
          <a:bodyPr/>
          <a:lstStyle/>
          <a:p>
            <a:pPr>
              <a:defRPr/>
            </a:pPr>
            <a:r>
              <a:rPr lang="en-US" smtClean="0"/>
              <a:t>Confidential - Not to be shared outside of PDO/PDO contractors </a:t>
            </a:r>
            <a:endParaRPr lang="en-US"/>
          </a:p>
        </p:txBody>
      </p:sp>
    </p:spTree>
    <p:extLst>
      <p:ext uri="{BB962C8B-B14F-4D97-AF65-F5344CB8AC3E}">
        <p14:creationId xmlns:p14="http://schemas.microsoft.com/office/powerpoint/2010/main" val="1021227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92107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BF2279B-DB8B-46AA-974D-348FCD4AA0A1}"/>
</file>

<file path=customXml/itemProps2.xml><?xml version="1.0" encoding="utf-8"?>
<ds:datastoreItem xmlns:ds="http://schemas.openxmlformats.org/officeDocument/2006/customXml" ds:itemID="{4394CD6D-95A0-40BD-95A8-9800CCEAE503}"/>
</file>

<file path=customXml/itemProps3.xml><?xml version="1.0" encoding="utf-8"?>
<ds:datastoreItem xmlns:ds="http://schemas.openxmlformats.org/officeDocument/2006/customXml" ds:itemID="{7E2C3485-179E-403A-9207-21A79A053E5F}"/>
</file>

<file path=docProps/app.xml><?xml version="1.0" encoding="utf-8"?>
<Properties xmlns="http://schemas.openxmlformats.org/officeDocument/2006/extended-properties" xmlns:vt="http://schemas.openxmlformats.org/officeDocument/2006/docPropsVTypes">
  <TotalTime>291</TotalTime>
  <Words>531</Words>
  <Application>Microsoft Office PowerPoint</Application>
  <PresentationFormat>On-screen Show (4:3)</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Tahoma</vt:lpstr>
      <vt:lpstr>Times New Roman</vt:lpstr>
      <vt:lpstr>Webdings</vt:lpstr>
      <vt:lpstr>Wingdings</vt:lpstr>
      <vt:lpstr>1_Default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Harthy, Sami MSE34</cp:lastModifiedBy>
  <cp:revision>51</cp:revision>
  <dcterms:created xsi:type="dcterms:W3CDTF">2016-03-28T05:48:29Z</dcterms:created>
  <dcterms:modified xsi:type="dcterms:W3CDTF">2019-03-17T06:12:51Z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