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29" r:id="rId2"/>
    <p:sldId id="330"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16" y="1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17/03/2019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3644435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a:p>
        </p:txBody>
      </p:sp>
      <p:sp>
        <p:nvSpPr>
          <p:cNvPr id="2" name="Header Placeholder 1"/>
          <p:cNvSpPr>
            <a:spLocks noGrp="1"/>
          </p:cNvSpPr>
          <p:nvPr>
            <p:ph type="hdr" sz="quarter" idx="10"/>
          </p:nvPr>
        </p:nvSpPr>
        <p:spPr/>
        <p:txBody>
          <a:bodyPr/>
          <a:lstStyle/>
          <a:p>
            <a:pPr>
              <a:defRPr/>
            </a:pPr>
            <a:r>
              <a:rPr lang="en-US" dirty="0"/>
              <a:t>ATE -MVI-MTC -24.03.17</a:t>
            </a:r>
          </a:p>
        </p:txBody>
      </p:sp>
    </p:spTree>
    <p:extLst>
      <p:ext uri="{BB962C8B-B14F-4D97-AF65-F5344CB8AC3E}">
        <p14:creationId xmlns:p14="http://schemas.microsoft.com/office/powerpoint/2010/main" val="767188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9" name="Text Box 2"/>
          <p:cNvSpPr txBox="1">
            <a:spLocks noChangeArrowheads="1"/>
          </p:cNvSpPr>
          <p:nvPr/>
        </p:nvSpPr>
        <p:spPr bwMode="auto">
          <a:xfrm>
            <a:off x="0" y="762000"/>
            <a:ext cx="5562600" cy="4570482"/>
          </a:xfrm>
          <a:prstGeom prst="rect">
            <a:avLst/>
          </a:prstGeom>
          <a:noFill/>
          <a:ln w="19050">
            <a:noFill/>
            <a:miter lim="800000"/>
            <a:headEnd/>
            <a:tailEnd/>
          </a:ln>
        </p:spPr>
        <p:txBody>
          <a:bodyPr wrap="square">
            <a:spAutoFit/>
          </a:bodyPr>
          <a:lstStyle/>
          <a:p>
            <a:pPr marL="114300" indent="-114300" algn="just">
              <a:defRPr/>
            </a:pPr>
            <a:r>
              <a:rPr lang="en-GB" sz="1200" b="1" dirty="0" smtClean="0">
                <a:solidFill>
                  <a:srgbClr val="333399"/>
                </a:solidFill>
                <a:latin typeface="Tahoma" pitchFamily="34" charset="0"/>
              </a:rPr>
              <a:t>Date:30.10.2018           Incident type: HiPo</a:t>
            </a:r>
            <a:endParaRPr lang="en-US" sz="1200" b="1" dirty="0">
              <a:solidFill>
                <a:srgbClr val="333399"/>
              </a:solidFill>
              <a:latin typeface="Tahoma" pitchFamily="34" charset="0"/>
            </a:endParaRPr>
          </a:p>
          <a:p>
            <a:pPr marL="114300" indent="-114300" algn="just">
              <a:defRPr/>
            </a:pPr>
            <a:endParaRPr lang="en-US" sz="1600" b="1" dirty="0">
              <a:solidFill>
                <a:srgbClr val="FF0000"/>
              </a:solidFill>
              <a:latin typeface="Tahoma" pitchFamily="34" charset="0"/>
            </a:endParaRPr>
          </a:p>
          <a:p>
            <a:pPr marL="114300" indent="-114300" algn="just">
              <a:defRPr/>
            </a:pPr>
            <a:r>
              <a:rPr lang="en-US" sz="1600" b="1" dirty="0" smtClean="0">
                <a:solidFill>
                  <a:srgbClr val="FF0000"/>
                </a:solidFill>
                <a:latin typeface="Tahoma" pitchFamily="34" charset="0"/>
              </a:rPr>
              <a:t>What </a:t>
            </a:r>
            <a:r>
              <a:rPr lang="en-US" sz="1600" b="1" dirty="0">
                <a:solidFill>
                  <a:srgbClr val="FF0000"/>
                </a:solidFill>
                <a:latin typeface="Tahoma" pitchFamily="34" charset="0"/>
              </a:rPr>
              <a:t>happened?</a:t>
            </a:r>
          </a:p>
          <a:p>
            <a:pPr marL="114300" indent="-114300" algn="just">
              <a:defRPr/>
            </a:pPr>
            <a:endParaRPr lang="en-US" sz="800" dirty="0">
              <a:solidFill>
                <a:srgbClr val="FF0000"/>
              </a:solidFill>
              <a:latin typeface="Tahoma" pitchFamily="34" charset="0"/>
            </a:endParaRPr>
          </a:p>
          <a:p>
            <a:pPr algn="just">
              <a:defRPr/>
            </a:pPr>
            <a:r>
              <a:rPr lang="en-US" sz="1400" dirty="0">
                <a:latin typeface="Calibri" panose="020F0502020204030204" pitchFamily="34" charset="0"/>
                <a:cs typeface="Arial" charset="0"/>
              </a:rPr>
              <a:t>On 30th October 2018 at around 1845 hrs. one ton pickup from </a:t>
            </a:r>
            <a:r>
              <a:rPr lang="en-US" sz="1400" dirty="0" smtClean="0">
                <a:latin typeface="Calibri" panose="020F0502020204030204" pitchFamily="34" charset="0"/>
                <a:cs typeface="Arial" charset="0"/>
              </a:rPr>
              <a:t>was </a:t>
            </a:r>
            <a:r>
              <a:rPr lang="en-US" sz="1400" dirty="0">
                <a:latin typeface="Calibri" panose="020F0502020204030204" pitchFamily="34" charset="0"/>
                <a:cs typeface="Arial" charset="0"/>
              </a:rPr>
              <a:t>returning to Harweel, approximately 500 meters before the junction towards to Harweel another vehicle was coming from the opposite direction, both the drivers dipped their headlights and after the vehicles passed each other, the driver returned to high beam, suddenly seeing a camel in front of vehicle and failed to control vehicle, resulted the vehicle’s left side hit the camel on its hind left thigh.</a:t>
            </a:r>
          </a:p>
          <a:p>
            <a:pPr algn="just" eaLnBrk="1" hangingPunct="1">
              <a:defRPr/>
            </a:pPr>
            <a:endParaRPr lang="en-US" sz="1600" dirty="0">
              <a:solidFill>
                <a:srgbClr val="000000"/>
              </a:solidFill>
              <a:latin typeface="Arial" pitchFamily="34" charset="0"/>
            </a:endParaRPr>
          </a:p>
          <a:p>
            <a:pPr marL="114300" indent="-114300" algn="just">
              <a:defRPr/>
            </a:pPr>
            <a:r>
              <a:rPr lang="en-US" sz="1600" b="1" dirty="0">
                <a:solidFill>
                  <a:srgbClr val="333399"/>
                </a:solidFill>
                <a:latin typeface="Tahoma" pitchFamily="34" charset="0"/>
              </a:rPr>
              <a:t>Your learning from this </a:t>
            </a:r>
            <a:r>
              <a:rPr lang="en-US" sz="1600" b="1" dirty="0" smtClean="0">
                <a:solidFill>
                  <a:srgbClr val="333399"/>
                </a:solidFill>
                <a:latin typeface="Tahoma" pitchFamily="34" charset="0"/>
              </a:rPr>
              <a:t>incident…</a:t>
            </a:r>
            <a:endParaRPr lang="en-US" sz="1600" b="1" dirty="0">
              <a:solidFill>
                <a:srgbClr val="333399"/>
              </a:solidFill>
              <a:latin typeface="Tahoma" pitchFamily="34" charset="0"/>
            </a:endParaRPr>
          </a:p>
          <a:p>
            <a:pPr marL="114300" indent="-114300" algn="just">
              <a:defRPr/>
            </a:pPr>
            <a:endParaRPr lang="en-US" sz="700" b="1" dirty="0">
              <a:solidFill>
                <a:srgbClr val="333399"/>
              </a:solidFill>
              <a:latin typeface="Tahoma" pitchFamily="34" charset="0"/>
            </a:endParaRPr>
          </a:p>
          <a:p>
            <a:pPr marL="114300" indent="-114300" algn="just">
              <a:defRPr/>
            </a:pPr>
            <a:r>
              <a:rPr lang="en-US" sz="1600" b="1" dirty="0">
                <a:solidFill>
                  <a:srgbClr val="333399"/>
                </a:solidFill>
                <a:latin typeface="Tahoma" pitchFamily="34" charset="0"/>
              </a:rPr>
              <a:t>Drivers</a:t>
            </a:r>
          </a:p>
          <a:p>
            <a:pPr marL="285750" indent="-285750" eaLnBrk="1" hangingPunct="1">
              <a:buFont typeface="Arial" panose="020B0604020202020204" pitchFamily="34" charset="0"/>
              <a:buChar char="•"/>
              <a:defRPr/>
            </a:pPr>
            <a:r>
              <a:rPr lang="en-US" sz="1400" dirty="0">
                <a:latin typeface="Calibri" panose="020F0502020204030204" pitchFamily="34" charset="0"/>
                <a:ea typeface="MS PGothic" pitchFamily="34" charset="-128"/>
                <a:cs typeface="Arial" charset="0"/>
              </a:rPr>
              <a:t>Always comply with SJM timings.</a:t>
            </a:r>
          </a:p>
          <a:p>
            <a:pPr marL="285750" indent="-285750" algn="just" eaLnBrk="1" hangingPunct="1">
              <a:buFont typeface="Arial" panose="020B0604020202020204" pitchFamily="34" charset="0"/>
              <a:buChar char="•"/>
              <a:defRPr/>
            </a:pPr>
            <a:r>
              <a:rPr lang="en-US" sz="1400" dirty="0">
                <a:latin typeface="Calibri" panose="020F0502020204030204" pitchFamily="34" charset="0"/>
                <a:ea typeface="MS PGothic" pitchFamily="34" charset="-128"/>
                <a:cs typeface="Arial" charset="0"/>
              </a:rPr>
              <a:t>Always drive as per visibility and road condition.</a:t>
            </a:r>
          </a:p>
          <a:p>
            <a:pPr marL="285750" indent="-285750" algn="just" eaLnBrk="1" hangingPunct="1">
              <a:buFont typeface="Arial" panose="020B0604020202020204" pitchFamily="34" charset="0"/>
              <a:buChar char="•"/>
            </a:pPr>
            <a:r>
              <a:rPr lang="en-US" sz="1400" dirty="0">
                <a:latin typeface="Calibri" panose="020F0502020204030204" pitchFamily="34" charset="0"/>
                <a:ea typeface="MS PGothic" pitchFamily="34" charset="-128"/>
                <a:cs typeface="Arial" charset="0"/>
              </a:rPr>
              <a:t>Always get authorized Night Journey plan</a:t>
            </a:r>
            <a:r>
              <a:rPr lang="en-US" sz="1400" dirty="0" smtClean="0">
                <a:latin typeface="Calibri" panose="020F0502020204030204" pitchFamily="34" charset="0"/>
                <a:ea typeface="MS PGothic" pitchFamily="34" charset="-128"/>
                <a:cs typeface="Arial" charset="0"/>
              </a:rPr>
              <a:t>.</a:t>
            </a:r>
          </a:p>
          <a:p>
            <a:pPr eaLnBrk="1" hangingPunct="1">
              <a:defRPr/>
            </a:pPr>
            <a:r>
              <a:rPr lang="en-US" sz="1600" b="1" dirty="0" smtClean="0">
                <a:solidFill>
                  <a:srgbClr val="333399"/>
                </a:solidFill>
                <a:latin typeface="Tahoma" pitchFamily="34" charset="0"/>
              </a:rPr>
              <a:t>Journey </a:t>
            </a:r>
            <a:r>
              <a:rPr lang="en-US" sz="1600" b="1" dirty="0">
                <a:solidFill>
                  <a:srgbClr val="333399"/>
                </a:solidFill>
                <a:latin typeface="Tahoma" pitchFamily="34" charset="0"/>
              </a:rPr>
              <a:t>Managers</a:t>
            </a:r>
          </a:p>
          <a:p>
            <a:pPr marL="285750" indent="-285750" eaLnBrk="1" hangingPunct="1">
              <a:buFont typeface="Arial" panose="020B0604020202020204" pitchFamily="34" charset="0"/>
              <a:buChar char="•"/>
              <a:defRPr/>
            </a:pPr>
            <a:r>
              <a:rPr lang="en-US" sz="1400" dirty="0">
                <a:latin typeface="Calibri" panose="020F0502020204030204" pitchFamily="34" charset="0"/>
                <a:ea typeface="MS PGothic" pitchFamily="34" charset="-128"/>
                <a:cs typeface="Arial" charset="0"/>
              </a:rPr>
              <a:t>Always </a:t>
            </a:r>
            <a:r>
              <a:rPr lang="en-US" sz="1400" dirty="0" smtClean="0">
                <a:latin typeface="Calibri" panose="020F0502020204030204" pitchFamily="34" charset="0"/>
                <a:ea typeface="MS PGothic" pitchFamily="34" charset="-128"/>
                <a:cs typeface="Arial" charset="0"/>
              </a:rPr>
              <a:t>monitor </a:t>
            </a:r>
            <a:r>
              <a:rPr lang="en-US" sz="1400" dirty="0">
                <a:latin typeface="Calibri" panose="020F0502020204030204" pitchFamily="34" charset="0"/>
                <a:ea typeface="MS PGothic" pitchFamily="34" charset="-128"/>
                <a:cs typeface="Arial" charset="0"/>
              </a:rPr>
              <a:t>the journey and ensure it is closed</a:t>
            </a:r>
            <a:r>
              <a:rPr lang="en-US" sz="1400" dirty="0" smtClean="0">
                <a:latin typeface="Calibri" panose="020F0502020204030204" pitchFamily="34" charset="0"/>
                <a:ea typeface="MS PGothic" pitchFamily="34" charset="-128"/>
                <a:cs typeface="Arial" charset="0"/>
              </a:rPr>
              <a:t>.</a:t>
            </a:r>
          </a:p>
          <a:p>
            <a:pPr marL="285750" indent="-285750" eaLnBrk="1" hangingPunct="1">
              <a:buFont typeface="Arial" panose="020B0604020202020204" pitchFamily="34" charset="0"/>
              <a:buChar char="•"/>
              <a:defRPr/>
            </a:pPr>
            <a:r>
              <a:rPr lang="en-US" sz="1400" dirty="0">
                <a:latin typeface="Calibri" panose="020F0502020204030204" pitchFamily="34" charset="0"/>
                <a:ea typeface="MS PGothic" pitchFamily="34" charset="-128"/>
                <a:cs typeface="Arial" charset="0"/>
              </a:rPr>
              <a:t>Always assess optimal necessity of journeys</a:t>
            </a:r>
          </a:p>
        </p:txBody>
      </p:sp>
      <p:pic>
        <p:nvPicPr>
          <p:cNvPr id="20" name="Picture 19"/>
          <p:cNvPicPr>
            <a:picLocks noChangeAspect="1"/>
          </p:cNvPicPr>
          <p:nvPr/>
        </p:nvPicPr>
        <p:blipFill rotWithShape="1">
          <a:blip r:embed="rId3" cstate="email">
            <a:extLst>
              <a:ext uri="{28A0092B-C50C-407E-A947-70E740481C1C}">
                <a14:useLocalDpi xmlns:a14="http://schemas.microsoft.com/office/drawing/2010/main"/>
              </a:ext>
            </a:extLst>
          </a:blip>
          <a:srcRect t="6481"/>
          <a:stretch/>
        </p:blipFill>
        <p:spPr>
          <a:xfrm>
            <a:off x="5943600" y="3654252"/>
            <a:ext cx="3048000" cy="2912498"/>
          </a:xfrm>
          <a:prstGeom prst="rect">
            <a:avLst/>
          </a:prstGeom>
          <a:solidFill>
            <a:schemeClr val="bg1"/>
          </a:solidFill>
        </p:spPr>
      </p:pic>
      <p:sp>
        <p:nvSpPr>
          <p:cNvPr id="21" name="Freeform 20"/>
          <p:cNvSpPr>
            <a:spLocks/>
          </p:cNvSpPr>
          <p:nvPr/>
        </p:nvSpPr>
        <p:spPr bwMode="auto">
          <a:xfrm>
            <a:off x="8458200" y="60198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2" name="Slide Number Placeholder 1"/>
          <p:cNvSpPr>
            <a:spLocks noGrp="1"/>
          </p:cNvSpPr>
          <p:nvPr>
            <p:ph type="sldNum" sz="quarter" idx="12"/>
          </p:nvPr>
        </p:nvSpPr>
        <p:spPr>
          <a:xfrm>
            <a:off x="7924800" y="6477000"/>
            <a:ext cx="1905000" cy="457200"/>
          </a:xfrm>
        </p:spPr>
        <p:txBody>
          <a:bodyPr/>
          <a:lstStyle/>
          <a:p>
            <a:pPr>
              <a:defRPr/>
            </a:pPr>
            <a:fld id="{C085B925-3865-4333-AFCB-ABF9FE11EB42}" type="slidenum">
              <a:rPr lang="en-US" smtClean="0"/>
              <a:pPr>
                <a:defRPr/>
              </a:pPr>
              <a:t>1</a:t>
            </a:fld>
            <a:endParaRPr lang="en-US" dirty="0"/>
          </a:p>
        </p:txBody>
      </p:sp>
      <p:pic>
        <p:nvPicPr>
          <p:cNvPr id="22" name="Picture 3" descr="X:\HSE DEPT- ADMIN\INCIDENT INVESTIGATION\INCIDENTS\2018\14. Camel hit RTA - 30 Oct 18 (1106117)\Photos\IMG_8968.JPG"/>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5908464" y="685800"/>
            <a:ext cx="3083136" cy="2779713"/>
          </a:xfrm>
          <a:prstGeom prst="rect">
            <a:avLst/>
          </a:prstGeom>
          <a:noFill/>
          <a:extLst>
            <a:ext uri="{909E8E84-426E-40DD-AFC4-6F175D3DCCD1}">
              <a14:hiddenFill xmlns:a14="http://schemas.microsoft.com/office/drawing/2010/main">
                <a:solidFill>
                  <a:srgbClr val="FFFFFF"/>
                </a:solidFill>
              </a14:hiddenFill>
            </a:ext>
          </a:extLst>
        </p:spPr>
      </p:pic>
      <p:grpSp>
        <p:nvGrpSpPr>
          <p:cNvPr id="26633" name="Group 131"/>
          <p:cNvGrpSpPr>
            <a:grpSpLocks/>
          </p:cNvGrpSpPr>
          <p:nvPr/>
        </p:nvGrpSpPr>
        <p:grpSpPr bwMode="auto">
          <a:xfrm>
            <a:off x="8578850" y="28194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13" name="TextBox 16"/>
          <p:cNvSpPr txBox="1">
            <a:spLocks noChangeArrowheads="1"/>
          </p:cNvSpPr>
          <p:nvPr/>
        </p:nvSpPr>
        <p:spPr bwMode="auto">
          <a:xfrm>
            <a:off x="76199" y="5463890"/>
            <a:ext cx="5020677" cy="784510"/>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defPPr>
              <a:defRPr lang="en-US"/>
            </a:defPPr>
            <a:lvl1pPr indent="-114300" algn="ctr">
              <a:lnSpc>
                <a:spcPct val="150000"/>
              </a:lnSpc>
              <a:defRPr sz="1600" b="1">
                <a:solidFill>
                  <a:srgbClr val="FFFF00"/>
                </a:solidFill>
                <a:latin typeface="+mj-lt"/>
                <a:cs typeface="Arial" panose="020B06040202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dirty="0"/>
              <a:t>Driving rules are for saving lives – adhere to it always</a:t>
            </a:r>
            <a:endParaRPr lang="en-US" dirty="0"/>
          </a:p>
        </p:txBody>
      </p:sp>
    </p:spTree>
    <p:extLst>
      <p:ext uri="{BB962C8B-B14F-4D97-AF65-F5344CB8AC3E}">
        <p14:creationId xmlns:p14="http://schemas.microsoft.com/office/powerpoint/2010/main" val="2516805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2700" y="1125538"/>
            <a:ext cx="8796338" cy="2708434"/>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600" dirty="0">
              <a:solidFill>
                <a:srgbClr val="0000FF"/>
              </a:solidFill>
              <a:latin typeface="+mj-lt"/>
            </a:endParaRPr>
          </a:p>
          <a:p>
            <a:pPr marL="342900" indent="-342900" eaLnBrk="1" hangingPunct="1">
              <a:buFont typeface="+mj-lt"/>
              <a:buAutoNum type="arabicPeriod"/>
              <a:defRPr/>
            </a:pPr>
            <a:r>
              <a:rPr lang="en-US" sz="1400" dirty="0" smtClean="0">
                <a:latin typeface="Calibri" panose="020F0502020204030204" pitchFamily="34" charset="0"/>
                <a:sym typeface="Wingdings" pitchFamily="2" charset="2"/>
              </a:rPr>
              <a:t>Does your safe journey manager question the purpose of travel?</a:t>
            </a:r>
          </a:p>
          <a:p>
            <a:pPr marL="342900" indent="-342900" algn="just" eaLnBrk="1" hangingPunct="1">
              <a:buFont typeface="+mj-lt"/>
              <a:buAutoNum type="arabicPeriod"/>
              <a:defRPr/>
            </a:pPr>
            <a:r>
              <a:rPr lang="en-US" sz="1400" dirty="0" smtClean="0">
                <a:latin typeface="Calibri" panose="020F0502020204030204" pitchFamily="34" charset="0"/>
                <a:sym typeface="Wingdings" pitchFamily="2" charset="2"/>
              </a:rPr>
              <a:t>Does safe journey manager brief your drivers about the prevailing road conditions and LFI?</a:t>
            </a:r>
          </a:p>
          <a:p>
            <a:pPr marL="342900" indent="-342900" algn="just" eaLnBrk="1" hangingPunct="1">
              <a:buFont typeface="+mj-lt"/>
              <a:buAutoNum type="arabicPeriod"/>
              <a:defRPr/>
            </a:pPr>
            <a:r>
              <a:rPr lang="en-US" sz="1400" dirty="0" smtClean="0">
                <a:latin typeface="Calibri" panose="020F0502020204030204" pitchFamily="34" charset="0"/>
                <a:sym typeface="Wingdings" pitchFamily="2" charset="2"/>
              </a:rPr>
              <a:t>Do you ensure that the activities and movements of sub-contractors and hired services are closely monitored and audited?</a:t>
            </a:r>
          </a:p>
          <a:p>
            <a:pPr marL="342900" indent="-342900" algn="just" eaLnBrk="1" hangingPunct="1">
              <a:buFont typeface="+mj-lt"/>
              <a:buAutoNum type="arabicPeriod"/>
              <a:defRPr/>
            </a:pPr>
            <a:r>
              <a:rPr lang="en-US" sz="1400" dirty="0" smtClean="0">
                <a:latin typeface="Calibri" panose="020F0502020204030204" pitchFamily="34" charset="0"/>
                <a:sym typeface="Wingdings" pitchFamily="2" charset="2"/>
              </a:rPr>
              <a:t>Do you ensure that drivers are aware about driving rules?</a:t>
            </a:r>
          </a:p>
          <a:p>
            <a:pPr marL="342900" indent="-342900" algn="just" eaLnBrk="1" hangingPunct="1">
              <a:buFont typeface="+mj-lt"/>
              <a:buAutoNum type="arabicPeriod"/>
              <a:defRPr/>
            </a:pPr>
            <a:r>
              <a:rPr lang="en-US" sz="1400" dirty="0" smtClean="0">
                <a:latin typeface="Calibri" panose="020F0502020204030204" pitchFamily="34" charset="0"/>
                <a:sym typeface="Wingdings" pitchFamily="2" charset="2"/>
              </a:rPr>
              <a:t>Do you ensure that Journey Managers are aware of their responsibilities ? </a:t>
            </a:r>
            <a:endParaRPr lang="en-US" sz="1400" dirty="0">
              <a:latin typeface="Calibri" panose="020F0502020204030204" pitchFamily="34" charset="0"/>
              <a:sym typeface="Wingdings" pitchFamily="2" charset="2"/>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dirty="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dirty="0">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dirty="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2701" y="838200"/>
            <a:ext cx="5321300" cy="307777"/>
          </a:xfrm>
          <a:prstGeom prst="rect">
            <a:avLst/>
          </a:prstGeom>
          <a:noFill/>
          <a:ln w="9525">
            <a:noFill/>
            <a:miter lim="800000"/>
            <a:headEnd/>
            <a:tailEnd/>
          </a:ln>
        </p:spPr>
        <p:txBody>
          <a:bodyPr wrap="square">
            <a:spAutoFit/>
          </a:bodyPr>
          <a:lstStyle/>
          <a:p>
            <a:pPr marL="114300" indent="-114300" algn="just">
              <a:defRPr/>
            </a:pPr>
            <a:r>
              <a:rPr lang="en-GB" sz="1400" b="1" dirty="0">
                <a:solidFill>
                  <a:srgbClr val="333399"/>
                </a:solidFill>
                <a:latin typeface="Tahoma" pitchFamily="34" charset="0"/>
              </a:rPr>
              <a:t>Date:   </a:t>
            </a:r>
            <a:r>
              <a:rPr lang="en-US" sz="1400" b="1" dirty="0">
                <a:solidFill>
                  <a:srgbClr val="333399"/>
                </a:solidFill>
                <a:latin typeface="Tahoma" pitchFamily="34" charset="0"/>
              </a:rPr>
              <a:t>30.10.2018</a:t>
            </a:r>
            <a:r>
              <a:rPr lang="en-GB" sz="1400" b="1" dirty="0">
                <a:solidFill>
                  <a:srgbClr val="333399"/>
                </a:solidFill>
                <a:latin typeface="Tahoma" pitchFamily="34" charset="0"/>
              </a:rPr>
              <a:t> </a:t>
            </a:r>
            <a:r>
              <a:rPr lang="en-GB" sz="1400" b="1" dirty="0" smtClean="0">
                <a:solidFill>
                  <a:srgbClr val="333399"/>
                </a:solidFill>
                <a:latin typeface="Tahoma" pitchFamily="34" charset="0"/>
              </a:rPr>
              <a:t>                              Incident </a:t>
            </a:r>
            <a:r>
              <a:rPr lang="en-GB" sz="1400" b="1" dirty="0">
                <a:solidFill>
                  <a:srgbClr val="333399"/>
                </a:solidFill>
                <a:latin typeface="Tahoma" pitchFamily="34" charset="0"/>
              </a:rPr>
              <a:t>t</a:t>
            </a:r>
            <a:r>
              <a:rPr lang="en-GB" sz="1400" b="1" dirty="0" smtClean="0">
                <a:solidFill>
                  <a:srgbClr val="333399"/>
                </a:solidFill>
                <a:latin typeface="Tahoma" pitchFamily="34" charset="0"/>
              </a:rPr>
              <a:t>ype: HiPo</a:t>
            </a:r>
            <a:endParaRPr lang="en-US" sz="1400" b="1" dirty="0">
              <a:solidFill>
                <a:srgbClr val="333399"/>
              </a:solidFill>
              <a:latin typeface="Tahoma" pitchFamily="34" charset="0"/>
            </a:endParaRPr>
          </a:p>
        </p:txBody>
      </p:sp>
      <p:sp>
        <p:nvSpPr>
          <p:cNvPr id="3" name="Slide Number Placeholder 2"/>
          <p:cNvSpPr>
            <a:spLocks noGrp="1"/>
          </p:cNvSpPr>
          <p:nvPr>
            <p:ph type="sldNum" sz="quarter" idx="12"/>
          </p:nvPr>
        </p:nvSpPr>
        <p:spPr>
          <a:xfrm>
            <a:off x="7924800" y="6477000"/>
            <a:ext cx="1905000" cy="457200"/>
          </a:xfrm>
        </p:spPr>
        <p:txBody>
          <a:bodyPr/>
          <a:lstStyle/>
          <a:p>
            <a:pPr>
              <a:defRPr/>
            </a:pPr>
            <a:fld id="{C085B925-3865-4333-AFCB-ABF9FE11EB42}" type="slidenum">
              <a:rPr lang="en-US" smtClean="0"/>
              <a:pPr>
                <a:defRPr/>
              </a:pPr>
              <a:t>2</a:t>
            </a:fld>
            <a:endParaRPr lang="en-US"/>
          </a:p>
        </p:txBody>
      </p:sp>
    </p:spTree>
    <p:extLst>
      <p:ext uri="{BB962C8B-B14F-4D97-AF65-F5344CB8AC3E}">
        <p14:creationId xmlns:p14="http://schemas.microsoft.com/office/powerpoint/2010/main" val="298492205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92108</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CB5C45DD-6889-44BA-8877-1D71830E85A5}"/>
</file>

<file path=customXml/itemProps2.xml><?xml version="1.0" encoding="utf-8"?>
<ds:datastoreItem xmlns:ds="http://schemas.openxmlformats.org/officeDocument/2006/customXml" ds:itemID="{0EB939ED-2895-402D-9A2E-C7F3B886B2C0}"/>
</file>

<file path=customXml/itemProps3.xml><?xml version="1.0" encoding="utf-8"?>
<ds:datastoreItem xmlns:ds="http://schemas.openxmlformats.org/officeDocument/2006/customXml" ds:itemID="{380E565A-1BBF-4C9A-9BBA-4A7123C47144}"/>
</file>

<file path=docProps/app.xml><?xml version="1.0" encoding="utf-8"?>
<Properties xmlns="http://schemas.openxmlformats.org/officeDocument/2006/extended-properties" xmlns:vt="http://schemas.openxmlformats.org/officeDocument/2006/docPropsVTypes">
  <TotalTime>296</TotalTime>
  <Words>459</Words>
  <Application>Microsoft Office PowerPoint</Application>
  <PresentationFormat>On-screen Show (4:3)</PresentationFormat>
  <Paragraphs>45</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MS PGothic</vt:lpstr>
      <vt:lpstr>Arial</vt:lpstr>
      <vt:lpstr>Calibri</vt:lpstr>
      <vt:lpstr>Tahoma</vt:lpstr>
      <vt:lpstr>Times New Roman</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Harthy, Sami MSE34</cp:lastModifiedBy>
  <cp:revision>54</cp:revision>
  <dcterms:created xsi:type="dcterms:W3CDTF">2016-03-28T05:48:29Z</dcterms:created>
  <dcterms:modified xsi:type="dcterms:W3CDTF">2019-03-17T06:19:01Z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