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31" r:id="rId2"/>
    <p:sldId id="33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17/03/2019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74980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50649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86400" y="3581400"/>
            <a:ext cx="3505200" cy="228599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86400" y="975619"/>
            <a:ext cx="3505200" cy="2377181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84956" y="800067"/>
            <a:ext cx="5325244" cy="398570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29.11.2018                              Incident title: HiPo</a:t>
            </a:r>
            <a:endParaRPr lang="en-US" sz="1200" b="1" dirty="0" smtClean="0">
              <a:solidFill>
                <a:schemeClr val="accent6"/>
              </a:solidFill>
              <a:latin typeface="Tahoma" pitchFamily="34" charset="0"/>
            </a:endParaRPr>
          </a:p>
          <a:p>
            <a:pPr marL="114300" indent="-114300">
              <a:defRPr/>
            </a:pPr>
            <a:endParaRPr lang="en-US" sz="1400" b="1" dirty="0">
              <a:solidFill>
                <a:schemeClr val="accent6"/>
              </a:solidFill>
              <a:latin typeface="Tahoma" pitchFamily="34" charset="0"/>
            </a:endParaRPr>
          </a:p>
          <a:p>
            <a:pPr marL="114300" indent="-114300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</a:p>
          <a:p>
            <a:pPr marL="114300" indent="-114300" algn="just">
              <a:defRPr/>
            </a:pPr>
            <a:endParaRPr lang="en-US" sz="1100" dirty="0" smtClean="0">
              <a:latin typeface="Tahoma" pitchFamily="34" charset="0"/>
            </a:endParaRPr>
          </a:p>
          <a:p>
            <a:pPr lvl="0" algn="just"/>
            <a:r>
              <a:rPr lang="en-GB" sz="1400" dirty="0" smtClean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</a:t>
            </a:r>
            <a:r>
              <a:rPr lang="en-GB" sz="1400" dirty="0" smtClean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ehicle was </a:t>
            </a: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travelling towards Nimr from Haima with a load of line pipes </a:t>
            </a:r>
            <a:r>
              <a:rPr lang="en-GB" sz="1400" dirty="0" smtClean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was </a:t>
            </a: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involved in </a:t>
            </a:r>
            <a:r>
              <a:rPr lang="en-GB" sz="1400" dirty="0" smtClean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 </a:t>
            </a: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MVI. Whilst travelling on the </a:t>
            </a:r>
            <a:r>
              <a:rPr lang="en-GB" sz="1400" dirty="0" err="1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Haima</a:t>
            </a: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– </a:t>
            </a:r>
            <a:r>
              <a:rPr lang="en-GB" sz="1400" dirty="0" err="1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Salalah</a:t>
            </a: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400" dirty="0" smtClean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road </a:t>
            </a: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approximately 2km from the Nimr T-Junction the </a:t>
            </a:r>
            <a:r>
              <a:rPr lang="en-GB" sz="1400" dirty="0" smtClean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vehicle </a:t>
            </a: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suffered a blow out to the front passenger side tyre. The vehicle swerved to the right leaving the </a:t>
            </a:r>
            <a:r>
              <a:rPr lang="en-GB" sz="1400" dirty="0" smtClean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road, where </a:t>
            </a: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 passenger side wheels </a:t>
            </a:r>
            <a:r>
              <a:rPr lang="en-GB" sz="1400" dirty="0" smtClean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struck </a:t>
            </a: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raised rock area before tipping on to the driver side coming to rest </a:t>
            </a:r>
            <a:r>
              <a:rPr lang="en-GB" sz="1400" dirty="0" smtClean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at the side of the road. </a:t>
            </a: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 load securing belts snapped allowing the pipes to </a:t>
            </a:r>
            <a:r>
              <a:rPr lang="en-GB" sz="1400" dirty="0" smtClean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roll </a:t>
            </a: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off the trailer</a:t>
            </a:r>
            <a:r>
              <a:rPr lang="en-GB" sz="1400" dirty="0" smtClean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GB" sz="1400" dirty="0">
              <a:solidFill>
                <a:srgbClr val="FF0000"/>
              </a:solidFill>
              <a:latin typeface="Calibri" panose="020F0502020204030204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incident…</a:t>
            </a:r>
            <a:endParaRPr lang="en-US" sz="1000" b="1" dirty="0">
              <a:solidFill>
                <a:srgbClr val="333399"/>
              </a:solidFill>
              <a:latin typeface="Tahoma" pitchFamily="34" charset="0"/>
            </a:endParaRPr>
          </a:p>
          <a:p>
            <a:pPr marL="60325" lvl="0" indent="-60325" eaLnBrk="1" hangingPunct="1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 you ensure you check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your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tyre conditions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regularly</a:t>
            </a:r>
          </a:p>
          <a:p>
            <a:pPr lvl="0" eaLnBrk="1" hangingPunct="1">
              <a:buFont typeface="Arial" pitchFamily="34" charset="0"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 you ensure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tyre pressures are correct and checked regularly</a:t>
            </a:r>
          </a:p>
          <a:p>
            <a:pPr lvl="0" eaLnBrk="1" hangingPunct="1">
              <a:buFont typeface="Arial" pitchFamily="34" charset="0"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 you ensure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tyre’s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are in date (max 4 years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</a:t>
            </a:r>
          </a:p>
          <a:p>
            <a:pPr lvl="0" eaLnBrk="1" hangingPunct="1">
              <a:buFont typeface="Arial" pitchFamily="34" charset="0"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Do you conduct daily vehicle inspection before starting your journey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578850" y="262389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458200" y="52578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Confidential - Not to be shared outside of PDO/PDO contractors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28600" y="5029200"/>
            <a:ext cx="4724400" cy="780791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indent="-114300" algn="ctr">
              <a:lnSpc>
                <a:spcPct val="150000"/>
              </a:lnSpc>
              <a:defRPr sz="1600" b="1">
                <a:solidFill>
                  <a:srgbClr val="FFFF00"/>
                </a:solidFill>
                <a:latin typeface="+mj-lt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/>
              <a:t>Always ensure you check your vehicle and </a:t>
            </a:r>
            <a:r>
              <a:rPr lang="en-US" dirty="0" err="1"/>
              <a:t>tyres</a:t>
            </a:r>
            <a:r>
              <a:rPr lang="en-US" dirty="0"/>
              <a:t> before commencing journeys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0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0" y="1125538"/>
            <a:ext cx="8675688" cy="483209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lvl="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latin typeface="Arial"/>
                <a:ea typeface="Arial"/>
                <a:cs typeface="Arial"/>
                <a:sym typeface="Arial"/>
              </a:rPr>
              <a:t>Do you ensure drivers have </a:t>
            </a:r>
            <a:r>
              <a:rPr lang="en-US" sz="1400" dirty="0">
                <a:latin typeface="Arial"/>
                <a:ea typeface="Arial"/>
                <a:cs typeface="Arial"/>
                <a:sym typeface="Arial"/>
              </a:rPr>
              <a:t>been briefed to check their </a:t>
            </a:r>
            <a:r>
              <a:rPr lang="en-US" sz="1400" dirty="0" smtClean="0">
                <a:latin typeface="Arial"/>
                <a:ea typeface="Arial"/>
                <a:cs typeface="Arial"/>
                <a:sym typeface="Arial"/>
              </a:rPr>
              <a:t>vehicle </a:t>
            </a:r>
            <a:r>
              <a:rPr lang="en-US" sz="1400" dirty="0">
                <a:latin typeface="Arial"/>
                <a:ea typeface="Arial"/>
                <a:cs typeface="Arial"/>
                <a:sym typeface="Arial"/>
              </a:rPr>
              <a:t>tyre conditions before journeys and during rest stops?</a:t>
            </a:r>
          </a:p>
          <a:p>
            <a:pPr marL="342900" lvl="0" indent="-342900">
              <a:buClr>
                <a:srgbClr val="0033CC"/>
              </a:buClr>
              <a:buSzPct val="100000"/>
              <a:buFont typeface="+mj-lt"/>
              <a:buAutoNum type="arabicPeriod"/>
              <a:defRPr sz="1800"/>
            </a:pPr>
            <a:r>
              <a:rPr lang="en-US" sz="1400" dirty="0" smtClean="0">
                <a:latin typeface="Arial"/>
                <a:ea typeface="Arial"/>
                <a:cs typeface="Arial"/>
                <a:sym typeface="Arial"/>
              </a:rPr>
              <a:t>Do </a:t>
            </a:r>
            <a:r>
              <a:rPr lang="en-US" sz="1400" dirty="0">
                <a:latin typeface="Arial"/>
                <a:ea typeface="Arial"/>
                <a:cs typeface="Arial"/>
                <a:sym typeface="Arial"/>
              </a:rPr>
              <a:t>you have tyre inflation equipment and pressure gauges available for drivers to </a:t>
            </a:r>
            <a:r>
              <a:rPr lang="en-US" sz="1400" dirty="0" err="1">
                <a:latin typeface="Arial"/>
                <a:ea typeface="Arial"/>
                <a:cs typeface="Arial"/>
                <a:sym typeface="Arial"/>
              </a:rPr>
              <a:t>utilise</a:t>
            </a:r>
            <a:r>
              <a:rPr lang="en-US" sz="1400" dirty="0">
                <a:latin typeface="Arial"/>
                <a:ea typeface="Arial"/>
                <a:cs typeface="Arial"/>
                <a:sym typeface="Arial"/>
              </a:rPr>
              <a:t>?</a:t>
            </a:r>
          </a:p>
          <a:p>
            <a:pPr marL="342900" lvl="0" indent="-342900">
              <a:buClr>
                <a:srgbClr val="0033CC"/>
              </a:buClr>
              <a:buSzPct val="100000"/>
              <a:buFont typeface="+mj-lt"/>
              <a:buAutoNum type="arabicPeriod"/>
              <a:defRPr sz="1800"/>
            </a:pPr>
            <a:r>
              <a:rPr lang="en-US" sz="1400" dirty="0" smtClean="0">
                <a:latin typeface="Arial"/>
                <a:ea typeface="Arial"/>
                <a:cs typeface="Arial"/>
                <a:sym typeface="Arial"/>
              </a:rPr>
              <a:t>Have </a:t>
            </a:r>
            <a:r>
              <a:rPr lang="en-US" sz="1400" dirty="0">
                <a:latin typeface="Arial"/>
                <a:ea typeface="Arial"/>
                <a:cs typeface="Arial"/>
                <a:sym typeface="Arial"/>
              </a:rPr>
              <a:t>you informed drivers / JM’s / vehicle inspectors on what to look for when checking </a:t>
            </a:r>
            <a:r>
              <a:rPr lang="en-US" sz="1400" dirty="0" err="1">
                <a:latin typeface="Arial"/>
                <a:ea typeface="Arial"/>
                <a:cs typeface="Arial"/>
                <a:sym typeface="Arial"/>
              </a:rPr>
              <a:t>tyres</a:t>
            </a:r>
            <a:r>
              <a:rPr lang="en-US" sz="1400" dirty="0" smtClean="0">
                <a:latin typeface="Arial"/>
                <a:ea typeface="Arial"/>
                <a:cs typeface="Arial"/>
                <a:sym typeface="Arial"/>
              </a:rPr>
              <a:t>?</a:t>
            </a:r>
          </a:p>
          <a:p>
            <a:pPr marL="342900" lvl="0" indent="-342900">
              <a:buClr>
                <a:srgbClr val="0033CC"/>
              </a:buClr>
              <a:buSzPct val="100000"/>
              <a:buFont typeface="+mj-lt"/>
              <a:buAutoNum type="arabicPeriod"/>
              <a:defRPr sz="1800"/>
            </a:pPr>
            <a:r>
              <a:rPr lang="en-US" sz="1400" dirty="0" smtClean="0">
                <a:latin typeface="Arial"/>
                <a:cs typeface="Arial"/>
                <a:sym typeface="Arial"/>
              </a:rPr>
              <a:t>Do you have a procedure in place to conduct regular tyre pressure checks?</a:t>
            </a:r>
          </a:p>
          <a:p>
            <a:pPr marL="342900" lvl="0" indent="-342900">
              <a:buClr>
                <a:srgbClr val="0033CC"/>
              </a:buClr>
              <a:buSzPct val="100000"/>
              <a:buFont typeface="+mj-lt"/>
              <a:buAutoNum type="arabicPeriod"/>
              <a:defRPr sz="1800"/>
            </a:pPr>
            <a:r>
              <a:rPr lang="en-GB" sz="1400" dirty="0" smtClean="0">
                <a:latin typeface="Arial"/>
                <a:cs typeface="Arial"/>
                <a:sym typeface="Arial"/>
              </a:rPr>
              <a:t>Do you have procedures in place to ensure vehicle tyres are replaced before they reach 4 years old?</a:t>
            </a:r>
          </a:p>
          <a:p>
            <a:pPr marL="342900" lvl="0" indent="-342900">
              <a:buClr>
                <a:srgbClr val="0033CC"/>
              </a:buClr>
              <a:buSzPct val="100000"/>
              <a:buFont typeface="+mj-lt"/>
              <a:buAutoNum type="arabicPeriod"/>
              <a:defRPr sz="1800"/>
            </a:pPr>
            <a:r>
              <a:rPr lang="en-GB" sz="1400" dirty="0" smtClean="0">
                <a:latin typeface="Arial"/>
                <a:cs typeface="Arial"/>
                <a:sym typeface="Arial"/>
              </a:rPr>
              <a:t>Do you record the age of vehicle tyres?</a:t>
            </a:r>
            <a:endParaRPr lang="en-US" sz="1000" dirty="0" smtClean="0"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0" y="868478"/>
            <a:ext cx="43412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29.11.2018                              Incident title: HiPo</a:t>
            </a:r>
            <a:endParaRPr lang="en-US" sz="1200" b="1" dirty="0">
              <a:solidFill>
                <a:schemeClr val="accent6"/>
              </a:solidFill>
              <a:latin typeface="Tahoma" pitchFamily="34" charset="0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83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92110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375BB9DD-E839-4E78-887B-6FB886874830}"/>
</file>

<file path=customXml/itemProps2.xml><?xml version="1.0" encoding="utf-8"?>
<ds:datastoreItem xmlns:ds="http://schemas.openxmlformats.org/officeDocument/2006/customXml" ds:itemID="{458CCE98-8131-40D0-9D4C-AD90F46CEB5B}"/>
</file>

<file path=customXml/itemProps3.xml><?xml version="1.0" encoding="utf-8"?>
<ds:datastoreItem xmlns:ds="http://schemas.openxmlformats.org/officeDocument/2006/customXml" ds:itemID="{E9E067D3-AEF4-4E67-92F2-604F809F0DB9}"/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427</Words>
  <Application>Microsoft Office PowerPoint</Application>
  <PresentationFormat>On-screen Show (4:3)</PresentationFormat>
  <Paragraphs>53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Segoe UI</vt:lpstr>
      <vt:lpstr>Tahoma</vt:lpstr>
      <vt:lpstr>Times New Roman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Harthy, Sami MSE34</cp:lastModifiedBy>
  <cp:revision>55</cp:revision>
  <dcterms:created xsi:type="dcterms:W3CDTF">2016-03-28T05:48:29Z</dcterms:created>
  <dcterms:modified xsi:type="dcterms:W3CDTF">2019-03-17T06:25:13Z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