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23" r:id="rId2"/>
    <p:sldId id="324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10/02/2019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138CA7-92E6-41FD-A1B7-5ABDE6F1771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52245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24184"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6B2BACC-5893-4478-93DA-688A131F836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7369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76200" y="762000"/>
            <a:ext cx="5410200" cy="295465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lvl="0" indent="-114300" algn="just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Date</a:t>
            </a:r>
            <a:r>
              <a:rPr kumimoji="0" lang="en-GB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: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29.11.2018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                        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Incident title: HiPo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#46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–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MVI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What happened?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	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On 29.11.18 the crew consisting of 5 employees and the driver were travelling back to Bahja camp from </a:t>
            </a: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Zualiyah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. Around 03:25 pm, vehicle was travelling on the diversion graded road, the right tyres (front and rear) of the vehicle ran over a wet and slippery patch on the road. The driver lost the control of the vehicle and rolled over towards the left side of the road. 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Your learning from this incident..</a:t>
            </a:r>
          </a:p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ahoma" pitchFamily="34" charset="0"/>
              </a:rPr>
              <a:t>Always drive very slowly while driving over wet and slippery patches on road.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ahoma" pitchFamily="34" charset="0"/>
              </a:rPr>
              <a:t>Always follow defensive driving techniques.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ahoma" pitchFamily="34" charset="0"/>
              </a:rPr>
              <a:t>Always wear seat belt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60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106363" y="5257750"/>
            <a:ext cx="5181600" cy="461665"/>
          </a:xfrm>
          <a:prstGeom prst="rect">
            <a:avLst/>
          </a:prstGeom>
          <a:solidFill>
            <a:srgbClr val="0000FF"/>
          </a:solidFill>
          <a:ln w="38100"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indent="-114300" algn="ctr">
              <a:lnSpc>
                <a:spcPct val="150000"/>
              </a:lnSpc>
              <a:defRPr sz="1600" b="1">
                <a:solidFill>
                  <a:srgbClr val="FFFF00"/>
                </a:solidFill>
                <a:latin typeface="+mj-lt"/>
                <a:cs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dirty="0"/>
              <a:t>Drive as per the road condition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562600" y="1066800"/>
            <a:ext cx="3352800" cy="2286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Photo explaining what was done wrong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562600" y="3581400"/>
            <a:ext cx="3429000" cy="2286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B4615DE-AE29-4DBE-9167-7BEF3C405107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PDO Second Alert</a:t>
            </a:r>
          </a:p>
        </p:txBody>
      </p:sp>
      <p:sp>
        <p:nvSpPr>
          <p:cNvPr id="17" name="Footer Placeholder 6">
            <a:extLst>
              <a:ext uri="{FF2B5EF4-FFF2-40B4-BE49-F238E27FC236}">
                <a16:creationId xmlns:a16="http://schemas.microsoft.com/office/drawing/2014/main" id="{2C98066B-9FB4-47FC-941D-7F5F10CD9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172200"/>
            <a:ext cx="2895600" cy="457200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Confidential - Not to be shared outside of PDO/PDO contractors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B6278F1-195B-4CFE-B9F1-0E044E6951D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1066800"/>
            <a:ext cx="3352800" cy="2362200"/>
          </a:xfrm>
          <a:prstGeom prst="rect">
            <a:avLst/>
          </a:prstGeom>
        </p:spPr>
      </p:pic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366125" y="2764631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id="{E179E79B-5DA7-4628-8E8D-5987EA18E5F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3581400"/>
            <a:ext cx="3429000" cy="2362200"/>
          </a:xfrm>
          <a:prstGeom prst="rect">
            <a:avLst/>
          </a:prstGeom>
        </p:spPr>
      </p:pic>
      <p:sp>
        <p:nvSpPr>
          <p:cNvPr id="26634" name="Freeform 132"/>
          <p:cNvSpPr>
            <a:spLocks/>
          </p:cNvSpPr>
          <p:nvPr/>
        </p:nvSpPr>
        <p:spPr bwMode="auto">
          <a:xfrm>
            <a:off x="8366125" y="5244345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6606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515350" cy="529375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173038" marR="0" lvl="0" indent="-1730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As a learning from this incident and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to ensure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continual improvement all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contract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managers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must review their HSE HEMP against the questions asked below       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Confirm the following: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Calibri" panose="020F0502020204030204" pitchFamily="34" charset="0"/>
                <a:sym typeface="Wingdings" pitchFamily="2" charset="2"/>
              </a:rPr>
              <a:t>Do you ensure that the drivers are driving as per the road condition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Calibri" panose="020F0502020204030204" pitchFamily="34" charset="0"/>
                <a:sym typeface="Wingdings" pitchFamily="2" charset="2"/>
              </a:rPr>
              <a:t>Do you ensure that Journey Management system is audited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Calibri" panose="020F0502020204030204" pitchFamily="34" charset="0"/>
                <a:sym typeface="Wingdings" pitchFamily="2" charset="2"/>
              </a:rPr>
              <a:t>Do you ensure actions from Learning from Incidents are effectively cascaded and implemented.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Calibri" panose="020F0502020204030204" pitchFamily="34" charset="0"/>
                <a:sym typeface="Wingdings" pitchFamily="2" charset="2"/>
              </a:rPr>
              <a:t>Do you ensure compliance to the identified speed limits while driving.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itchFamily="2" charset="2"/>
              </a:rPr>
              <a:t> 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1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1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1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1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1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1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1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1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1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1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itchFamily="2" charset="2"/>
              </a:rPr>
              <a:t>* If the answer is NO to any of the above questions please ensure you take action to correct this finding. </a:t>
            </a:r>
          </a:p>
          <a:p>
            <a:pPr marL="119063" marR="0" lvl="0" indent="-1190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/>
              <a:ea typeface="+mn-ea"/>
              <a:cs typeface="+mn-cs"/>
              <a:sym typeface="Wingdings" pitchFamily="2" charset="2"/>
            </a:endParaRPr>
          </a:p>
          <a:p>
            <a:pPr marL="119063" marR="0" lvl="0" indent="-1190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itchFamily="2" charset="2"/>
              </a:rPr>
              <a:t>	</a:t>
            </a:r>
          </a:p>
          <a:p>
            <a:pPr marL="119063" marR="0" lvl="0" indent="-1190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119063" marR="0" lvl="0" indent="-1190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173038" marR="0" lvl="0" indent="-1730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6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1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10" cap="none" spc="0" normalizeH="0" baseline="0" noProof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76200" y="836711"/>
            <a:ext cx="5715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Date: 29.11.2018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   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                        Incident title: HiPo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# 46 MVI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Confidential - Not to be shared outside of PDO/PDO contractors </a:t>
            </a:r>
          </a:p>
        </p:txBody>
      </p:sp>
    </p:spTree>
    <p:extLst>
      <p:ext uri="{BB962C8B-B14F-4D97-AF65-F5344CB8AC3E}">
        <p14:creationId xmlns:p14="http://schemas.microsoft.com/office/powerpoint/2010/main" val="2648945215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92111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436AC25B-D8DD-45F6-B9A2-3F4CF62F4EA1}"/>
</file>

<file path=customXml/itemProps2.xml><?xml version="1.0" encoding="utf-8"?>
<ds:datastoreItem xmlns:ds="http://schemas.openxmlformats.org/officeDocument/2006/customXml" ds:itemID="{8EF6F68F-E1BA-453D-A7A4-1A908EB82E95}"/>
</file>

<file path=customXml/itemProps3.xml><?xml version="1.0" encoding="utf-8"?>
<ds:datastoreItem xmlns:ds="http://schemas.openxmlformats.org/officeDocument/2006/customXml" ds:itemID="{A436EB2A-8474-4932-84EA-FC85F2C18FB9}"/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240</Words>
  <Application>Microsoft Office PowerPoint</Application>
  <PresentationFormat>On-screen Show (4:3)</PresentationFormat>
  <Paragraphs>54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Webdings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Harthy, Sami MSE34</cp:lastModifiedBy>
  <cp:revision>49</cp:revision>
  <dcterms:created xsi:type="dcterms:W3CDTF">2016-03-28T05:48:29Z</dcterms:created>
  <dcterms:modified xsi:type="dcterms:W3CDTF">2019-02-10T06:12:39Z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