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25" r:id="rId2"/>
    <p:sldId id="32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17/03/2019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alt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2A89A1-609F-47A7-9278-8970473FEA1F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65412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75347" y="1289462"/>
            <a:ext cx="5733720" cy="276229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algn="just" eaLnBrk="1" hangingPunct="1">
              <a:defRPr/>
            </a:pPr>
            <a:r>
              <a:rPr lang="en-US" sz="1400" dirty="0" smtClean="0">
                <a:latin typeface="Calibri" panose="020F0502020204030204" pitchFamily="34" charset="0"/>
              </a:rPr>
              <a:t>Aviation </a:t>
            </a:r>
            <a:r>
              <a:rPr lang="en-US" sz="1400" dirty="0">
                <a:latin typeface="Calibri" panose="020F0502020204030204" pitchFamily="34" charset="0"/>
              </a:rPr>
              <a:t>warning light assembly </a:t>
            </a:r>
            <a:r>
              <a:rPr lang="en-US" sz="1400" dirty="0" smtClean="0">
                <a:latin typeface="Calibri" panose="020F0502020204030204" pitchFamily="34" charset="0"/>
              </a:rPr>
              <a:t>with </a:t>
            </a:r>
            <a:r>
              <a:rPr lang="en-US" sz="1400" dirty="0">
                <a:latin typeface="Calibri" panose="020F0502020204030204" pitchFamily="34" charset="0"/>
              </a:rPr>
              <a:t>its support </a:t>
            </a:r>
            <a:r>
              <a:rPr lang="en-US" altLang="en-US" sz="1400" dirty="0" smtClean="0">
                <a:latin typeface="Calibri" panose="020F0502020204030204" pitchFamily="34" charset="0"/>
              </a:rPr>
              <a:t>(</a:t>
            </a:r>
            <a:r>
              <a:rPr lang="en-US" altLang="en-US" sz="1400" dirty="0" smtClean="0">
                <a:latin typeface="Calibri" panose="020F0502020204030204" pitchFamily="34" charset="0"/>
              </a:rPr>
              <a:t>weight-approx</a:t>
            </a:r>
            <a:r>
              <a:rPr lang="en-US" altLang="en-US" sz="1400" dirty="0" smtClean="0">
                <a:latin typeface="Calibri" panose="020F0502020204030204" pitchFamily="34" charset="0"/>
              </a:rPr>
              <a:t>. </a:t>
            </a:r>
            <a:r>
              <a:rPr lang="en-US" altLang="en-US" sz="1400" dirty="0">
                <a:latin typeface="Calibri" panose="020F0502020204030204" pitchFamily="34" charset="0"/>
              </a:rPr>
              <a:t>9 </a:t>
            </a:r>
            <a:r>
              <a:rPr lang="en-US" altLang="en-US" sz="1400" dirty="0" smtClean="0">
                <a:latin typeface="Calibri" panose="020F0502020204030204" pitchFamily="34" charset="0"/>
              </a:rPr>
              <a:t>kg) </a:t>
            </a:r>
            <a:r>
              <a:rPr lang="en-US" sz="1400" dirty="0" smtClean="0">
                <a:latin typeface="Calibri" panose="020F0502020204030204" pitchFamily="34" charset="0"/>
              </a:rPr>
              <a:t>installed </a:t>
            </a:r>
            <a:r>
              <a:rPr lang="en-US" sz="1400" dirty="0" smtClean="0">
                <a:latin typeface="Calibri" panose="020F0502020204030204" pitchFamily="34" charset="0"/>
              </a:rPr>
              <a:t>at </a:t>
            </a:r>
            <a:r>
              <a:rPr lang="en-US" sz="1400" dirty="0">
                <a:latin typeface="Calibri" panose="020F0502020204030204" pitchFamily="34" charset="0"/>
              </a:rPr>
              <a:t>the top of G6602 Gas </a:t>
            </a:r>
            <a:r>
              <a:rPr lang="en-US" sz="1400" dirty="0" smtClean="0">
                <a:latin typeface="Calibri" panose="020F0502020204030204" pitchFamily="34" charset="0"/>
              </a:rPr>
              <a:t>Turbine. Exhaust </a:t>
            </a:r>
            <a:r>
              <a:rPr lang="en-US" sz="1400" dirty="0">
                <a:latin typeface="Calibri" panose="020F0502020204030204" pitchFamily="34" charset="0"/>
              </a:rPr>
              <a:t>stack in </a:t>
            </a:r>
            <a:r>
              <a:rPr lang="en-US" sz="1400" dirty="0" smtClean="0">
                <a:latin typeface="Calibri" panose="020F0502020204030204" pitchFamily="34" charset="0"/>
              </a:rPr>
              <a:t>Mukhaizna </a:t>
            </a:r>
            <a:r>
              <a:rPr lang="en-US" sz="1400" dirty="0">
                <a:latin typeface="Calibri" panose="020F0502020204030204" pitchFamily="34" charset="0"/>
              </a:rPr>
              <a:t>Power Station has </a:t>
            </a:r>
            <a:r>
              <a:rPr lang="en-US" sz="1400" dirty="0" smtClean="0">
                <a:latin typeface="Calibri" panose="020F0502020204030204" pitchFamily="34" charset="0"/>
              </a:rPr>
              <a:t>fallen down </a:t>
            </a:r>
            <a:r>
              <a:rPr lang="en-US" sz="1400" dirty="0" smtClean="0">
                <a:latin typeface="Calibri" panose="020F0502020204030204" pitchFamily="34" charset="0"/>
              </a:rPr>
              <a:t>from 35.744 meter.</a:t>
            </a:r>
            <a:r>
              <a:rPr lang="en-US" sz="1400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endParaRPr lang="en-US" sz="14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pPr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GB" sz="1400" dirty="0">
                <a:latin typeface="Calibri" panose="020F0502020204030204" pitchFamily="34" charset="0"/>
              </a:rPr>
              <a:t>Always perform a periodic inspection/monitoring for GT exhaust stack /light assembly.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anose="020F0502020204030204" pitchFamily="34" charset="0"/>
              </a:rPr>
              <a:t>Select the materials  which is  appropriate for the environmental conditions.</a:t>
            </a:r>
          </a:p>
          <a:p>
            <a:pPr eaLnBrk="1" hangingPunct="1">
              <a:defRPr/>
            </a:pPr>
            <a:endParaRPr lang="en-US" sz="1050" dirty="0">
              <a:solidFill>
                <a:srgbClr val="FF0000"/>
              </a:solidFill>
              <a:latin typeface="Arial" charset="0"/>
              <a:cs typeface="Tahoma" pitchFamily="34" charset="0"/>
            </a:endParaRPr>
          </a:p>
          <a:p>
            <a:pPr eaLnBrk="1" hangingPunct="1">
              <a:defRPr/>
            </a:pPr>
            <a:endParaRPr lang="en-US" sz="1050" dirty="0">
              <a:solidFill>
                <a:srgbClr val="FF0000"/>
              </a:solidFill>
              <a:latin typeface="Arial" charset="0"/>
              <a:cs typeface="Tahoma" pitchFamily="34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altLang="en-US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0C2094-9E6E-44BA-9CDB-C74169B84805}" type="slidenum">
              <a:rPr lang="en-US" altLang="en-US" smtClean="0"/>
              <a:pPr/>
              <a:t>1</a:t>
            </a:fld>
            <a:endParaRPr lang="en-US" altLang="en-US" dirty="0" smtClean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371600" y="0"/>
            <a:ext cx="70564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4000" dirty="0">
                <a:solidFill>
                  <a:srgbClr val="0000FF"/>
                </a:solidFill>
                <a:latin typeface="+mj-lt"/>
              </a:rPr>
              <a:t>PDO </a:t>
            </a:r>
            <a:r>
              <a:rPr lang="en-GB" sz="4000" dirty="0" smtClean="0">
                <a:solidFill>
                  <a:srgbClr val="0000FF"/>
                </a:solidFill>
                <a:latin typeface="+mj-lt"/>
              </a:rPr>
              <a:t>Second Alert</a:t>
            </a:r>
            <a:endParaRPr lang="en-GB" sz="4000" dirty="0">
              <a:solidFill>
                <a:srgbClr val="0000FF"/>
              </a:solidFill>
              <a:latin typeface="+mj-lt"/>
            </a:endParaRPr>
          </a:p>
        </p:txBody>
      </p:sp>
      <p:pic>
        <p:nvPicPr>
          <p:cNvPr id="26631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15052" y="1371600"/>
            <a:ext cx="2387214" cy="1582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6633" name="AutoShape 4"/>
          <p:cNvCxnSpPr>
            <a:cxnSpLocks noChangeShapeType="1"/>
          </p:cNvCxnSpPr>
          <p:nvPr/>
        </p:nvCxnSpPr>
        <p:spPr bwMode="auto">
          <a:xfrm flipH="1" flipV="1">
            <a:off x="6349656" y="1271267"/>
            <a:ext cx="511174" cy="252733"/>
          </a:xfrm>
          <a:prstGeom prst="straightConnector1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</p:spPr>
      </p:cxnSp>
      <p:sp>
        <p:nvSpPr>
          <p:cNvPr id="26634" name="Rectangle 3"/>
          <p:cNvSpPr>
            <a:spLocks noChangeArrowheads="1"/>
          </p:cNvSpPr>
          <p:nvPr/>
        </p:nvSpPr>
        <p:spPr bwMode="auto">
          <a:xfrm>
            <a:off x="5668272" y="3067347"/>
            <a:ext cx="2866128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1200" dirty="0"/>
              <a:t>Stack </a:t>
            </a:r>
            <a:r>
              <a:rPr lang="en-US" altLang="en-US" sz="1200" dirty="0" smtClean="0"/>
              <a:t>with lightings in different design; movable aviation lightings from top to bottom with a rail operating mechanism </a:t>
            </a:r>
            <a:endParaRPr lang="en-GB" altLang="en-US" sz="1200" dirty="0"/>
          </a:p>
        </p:txBody>
      </p:sp>
      <p:sp>
        <p:nvSpPr>
          <p:cNvPr id="26637" name="Rectangle 30"/>
          <p:cNvSpPr>
            <a:spLocks noChangeArrowheads="1"/>
          </p:cNvSpPr>
          <p:nvPr/>
        </p:nvSpPr>
        <p:spPr bwMode="auto">
          <a:xfrm>
            <a:off x="5658645" y="762163"/>
            <a:ext cx="2769393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1400" dirty="0"/>
              <a:t>Both lights are bolted on single support</a:t>
            </a:r>
            <a:endParaRPr lang="en-GB" altLang="en-US" sz="1400" dirty="0"/>
          </a:p>
        </p:txBody>
      </p:sp>
      <p:grpSp>
        <p:nvGrpSpPr>
          <p:cNvPr id="26638" name="Group 131"/>
          <p:cNvGrpSpPr>
            <a:grpSpLocks/>
          </p:cNvGrpSpPr>
          <p:nvPr/>
        </p:nvGrpSpPr>
        <p:grpSpPr bwMode="auto">
          <a:xfrm>
            <a:off x="7812714" y="1545658"/>
            <a:ext cx="287594" cy="392113"/>
            <a:chOff x="3504" y="544"/>
            <a:chExt cx="2287" cy="1855"/>
          </a:xfrm>
        </p:grpSpPr>
        <p:sp>
          <p:nvSpPr>
            <p:cNvPr id="26640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1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" name="TextBox 16"/>
          <p:cNvSpPr txBox="1">
            <a:spLocks noChangeArrowheads="1"/>
          </p:cNvSpPr>
          <p:nvPr/>
        </p:nvSpPr>
        <p:spPr bwMode="auto">
          <a:xfrm>
            <a:off x="560388" y="4343400"/>
            <a:ext cx="4648200" cy="830997"/>
          </a:xfrm>
          <a:prstGeom prst="rect">
            <a:avLst/>
          </a:prstGeom>
          <a:solidFill>
            <a:srgbClr val="0000FF"/>
          </a:solidFill>
          <a:ln w="38100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indent="-114300" algn="ctr">
              <a:lnSpc>
                <a:spcPct val="150000"/>
              </a:lnSpc>
              <a:defRPr sz="1600" b="1">
                <a:solidFill>
                  <a:srgbClr val="FFFF00"/>
                </a:solidFill>
                <a:latin typeface="+mj-lt"/>
                <a:cs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en-US" dirty="0"/>
              <a:t>Establish, maintain and monitor the maintenance plan always 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1025" y="3775051"/>
            <a:ext cx="2189283" cy="2919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Freeform 132"/>
          <p:cNvSpPr>
            <a:spLocks/>
          </p:cNvSpPr>
          <p:nvPr/>
        </p:nvSpPr>
        <p:spPr bwMode="auto">
          <a:xfrm>
            <a:off x="7580428" y="5953314"/>
            <a:ext cx="337437" cy="29304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29" name="AutoShape 4"/>
          <p:cNvCxnSpPr>
            <a:cxnSpLocks noChangeShapeType="1"/>
          </p:cNvCxnSpPr>
          <p:nvPr/>
        </p:nvCxnSpPr>
        <p:spPr bwMode="auto">
          <a:xfrm flipH="1" flipV="1">
            <a:off x="6605243" y="3713678"/>
            <a:ext cx="481357" cy="1391724"/>
          </a:xfrm>
          <a:prstGeom prst="straightConnector1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</p:spPr>
      </p:cxnSp>
      <p:pic>
        <p:nvPicPr>
          <p:cNvPr id="1026" name="Picture 2" descr="C:\Users\jamsheed\Desktop\AV light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2266" y="4828413"/>
            <a:ext cx="958889" cy="500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AutoShape 4"/>
          <p:cNvCxnSpPr>
            <a:cxnSpLocks noChangeShapeType="1"/>
          </p:cNvCxnSpPr>
          <p:nvPr/>
        </p:nvCxnSpPr>
        <p:spPr bwMode="auto">
          <a:xfrm>
            <a:off x="7467600" y="4038600"/>
            <a:ext cx="1600200" cy="1039958"/>
          </a:xfrm>
          <a:prstGeom prst="straightConnector1">
            <a:avLst/>
          </a:prstGeom>
          <a:ln>
            <a:solidFill>
              <a:srgbClr val="FF0000"/>
            </a:solidFill>
            <a:headEnd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AutoShape 4"/>
          <p:cNvCxnSpPr>
            <a:cxnSpLocks noChangeShapeType="1"/>
          </p:cNvCxnSpPr>
          <p:nvPr/>
        </p:nvCxnSpPr>
        <p:spPr bwMode="auto">
          <a:xfrm>
            <a:off x="7162800" y="3886200"/>
            <a:ext cx="1265238" cy="990600"/>
          </a:xfrm>
          <a:prstGeom prst="straightConnector1">
            <a:avLst/>
          </a:prstGeom>
          <a:ln>
            <a:solidFill>
              <a:srgbClr val="FF0000"/>
            </a:solidFill>
            <a:headEnd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Rectangle 3"/>
          <p:cNvSpPr>
            <a:spLocks noChangeArrowheads="1"/>
          </p:cNvSpPr>
          <p:nvPr/>
        </p:nvSpPr>
        <p:spPr bwMode="auto">
          <a:xfrm>
            <a:off x="8267700" y="5387989"/>
            <a:ext cx="789334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1200" dirty="0" smtClean="0"/>
              <a:t>Aviation warning lights </a:t>
            </a:r>
            <a:endParaRPr lang="en-GB" altLang="en-US" sz="1200" dirty="0"/>
          </a:p>
        </p:txBody>
      </p:sp>
      <p:sp>
        <p:nvSpPr>
          <p:cNvPr id="21" name="Rectangle 20"/>
          <p:cNvSpPr/>
          <p:nvPr/>
        </p:nvSpPr>
        <p:spPr>
          <a:xfrm>
            <a:off x="0" y="756729"/>
            <a:ext cx="55805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Date: 29.11.2018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          Incident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type: HiPo</a:t>
            </a:r>
            <a:endParaRPr lang="en-US" sz="12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02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2700" y="1125538"/>
            <a:ext cx="8662988" cy="33239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are to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defRPr/>
            </a:pPr>
            <a:endParaRPr lang="en-US" sz="1400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latin typeface="+mj-lt"/>
                <a:sym typeface="Wingdings" pitchFamily="2" charset="2"/>
              </a:rPr>
              <a:t>Do you ensure inspection and maintenance are covering the operations in remote area? 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latin typeface="+mj-lt"/>
                <a:sym typeface="Wingdings" pitchFamily="2" charset="2"/>
              </a:rPr>
              <a:t>Do </a:t>
            </a:r>
            <a:r>
              <a:rPr lang="en-US" sz="1400" dirty="0">
                <a:latin typeface="+mj-lt"/>
                <a:sym typeface="Wingdings" pitchFamily="2" charset="2"/>
              </a:rPr>
              <a:t>you </a:t>
            </a:r>
            <a:r>
              <a:rPr lang="en-US" sz="1400" dirty="0" smtClean="0">
                <a:latin typeface="+mj-lt"/>
                <a:sym typeface="Wingdings" pitchFamily="2" charset="2"/>
              </a:rPr>
              <a:t>ensure  </a:t>
            </a:r>
            <a:r>
              <a:rPr lang="en-US" sz="1400" dirty="0">
                <a:latin typeface="+mj-lt"/>
                <a:sym typeface="Wingdings" pitchFamily="2" charset="2"/>
              </a:rPr>
              <a:t>the environment factors are considered during the </a:t>
            </a:r>
            <a:r>
              <a:rPr lang="en-US" sz="1400" dirty="0" smtClean="0">
                <a:latin typeface="+mj-lt"/>
                <a:sym typeface="Wingdings" pitchFamily="2" charset="2"/>
              </a:rPr>
              <a:t>design phase with regards to metal fixtures and fittings ? </a:t>
            </a:r>
            <a:endParaRPr lang="en-US" sz="1400" dirty="0"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latin typeface="+mj-lt"/>
                <a:sym typeface="Wingdings" pitchFamily="2" charset="2"/>
              </a:rPr>
              <a:t>Do </a:t>
            </a:r>
            <a:r>
              <a:rPr lang="en-US" sz="1400" dirty="0">
                <a:latin typeface="+mj-lt"/>
                <a:sym typeface="Wingdings" pitchFamily="2" charset="2"/>
              </a:rPr>
              <a:t>you ensure the corrosion issues are reported on </a:t>
            </a:r>
            <a:r>
              <a:rPr lang="en-US" sz="1400" dirty="0" smtClean="0">
                <a:latin typeface="+mj-lt"/>
                <a:sym typeface="Wingdings" pitchFamily="2" charset="2"/>
              </a:rPr>
              <a:t>time?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latin typeface="+mj-lt"/>
                <a:sym typeface="Wingdings" pitchFamily="2" charset="2"/>
              </a:rPr>
              <a:t>Do you review  the design specification and requirement regularly?  </a:t>
            </a:r>
          </a:p>
          <a:p>
            <a:pPr eaLnBrk="1" hangingPunct="1">
              <a:defRPr/>
            </a:pPr>
            <a:endParaRPr lang="en-US" sz="1400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eaLnBrk="1" hangingPunct="1"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3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altLang="en-US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4000" dirty="0">
                  <a:latin typeface="+mj-lt"/>
                </a:rPr>
                <a:t>Management actions</a:t>
              </a:r>
            </a:p>
          </p:txBody>
        </p:sp>
        <p:sp>
          <p:nvSpPr>
            <p:cNvPr id="27655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altLang="en-US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6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1BDC84-F394-4F01-A9F5-340BA304AFD2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  <p:sp>
        <p:nvSpPr>
          <p:cNvPr id="2" name="Rectangle 1"/>
          <p:cNvSpPr/>
          <p:nvPr/>
        </p:nvSpPr>
        <p:spPr>
          <a:xfrm>
            <a:off x="0" y="838200"/>
            <a:ext cx="8763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Date: 29.11.2018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   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                             Incident type: HiPo</a:t>
            </a:r>
            <a:endParaRPr lang="en-US" sz="12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56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92112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9AF7BBA9-7B80-4991-BF00-70C2E9369432}"/>
</file>

<file path=customXml/itemProps2.xml><?xml version="1.0" encoding="utf-8"?>
<ds:datastoreItem xmlns:ds="http://schemas.openxmlformats.org/officeDocument/2006/customXml" ds:itemID="{25B84A53-5000-4FE5-B003-66B73337ADC9}"/>
</file>

<file path=customXml/itemProps3.xml><?xml version="1.0" encoding="utf-8"?>
<ds:datastoreItem xmlns:ds="http://schemas.openxmlformats.org/officeDocument/2006/customXml" ds:itemID="{3CA674DB-5B04-4642-91E6-0DEAECFBF430}"/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211</Words>
  <Application>Microsoft Office PowerPoint</Application>
  <PresentationFormat>On-screen Show (4:3)</PresentationFormat>
  <Paragraphs>33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Harthy, Sami MSE34</cp:lastModifiedBy>
  <cp:revision>50</cp:revision>
  <dcterms:created xsi:type="dcterms:W3CDTF">2016-03-28T05:48:29Z</dcterms:created>
  <dcterms:modified xsi:type="dcterms:W3CDTF">2019-03-17T07:29:56Z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