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4"/>
  </p:notesMasterIdLst>
  <p:sldIdLst>
    <p:sldId id="294" r:id="rId2"/>
    <p:sldId id="295"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1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07/01/2019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dirty="0" smtClean="0"/>
          </a:p>
        </p:txBody>
      </p:sp>
    </p:spTree>
    <p:extLst>
      <p:ext uri="{BB962C8B-B14F-4D97-AF65-F5344CB8AC3E}">
        <p14:creationId xmlns:p14="http://schemas.microsoft.com/office/powerpoint/2010/main" val="2419931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Ensure all dates and titles are input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Imagine you have to audit other companies to see if they could have the same issues.</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These questions should start</a:t>
            </a:r>
            <a:r>
              <a:rPr lang="en-US" baseline="0" dirty="0" smtClean="0">
                <a:solidFill>
                  <a:srgbClr val="0033CC"/>
                </a:solidFill>
                <a:latin typeface="Arial" charset="0"/>
                <a:cs typeface="Arial" charset="0"/>
                <a:sym typeface="Wingdings" pitchFamily="2" charset="2"/>
              </a:rPr>
              <a:t> with: Do you ensure…………………?</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smtClean="0"/>
          </a:p>
        </p:txBody>
      </p:sp>
    </p:spTree>
    <p:extLst>
      <p:ext uri="{BB962C8B-B14F-4D97-AF65-F5344CB8AC3E}">
        <p14:creationId xmlns:p14="http://schemas.microsoft.com/office/powerpoint/2010/main" val="2345999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150574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89344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141876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20235924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smtClean="0"/>
              <a:t>Confidential - Not to be shared outside of PDO/PDO contractors </a:t>
            </a: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541879687"/>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674360" y="867506"/>
            <a:ext cx="3196590" cy="2581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39" name="Text Box 2"/>
          <p:cNvSpPr txBox="1">
            <a:spLocks noChangeArrowheads="1"/>
          </p:cNvSpPr>
          <p:nvPr/>
        </p:nvSpPr>
        <p:spPr bwMode="auto">
          <a:xfrm>
            <a:off x="69533" y="1252984"/>
            <a:ext cx="5362575" cy="3893374"/>
          </a:xfrm>
          <a:prstGeom prst="rect">
            <a:avLst/>
          </a:prstGeom>
          <a:noFill/>
          <a:ln w="19050">
            <a:noFill/>
            <a:miter lim="800000"/>
            <a:headEnd/>
            <a:tailEnd/>
          </a:ln>
        </p:spPr>
        <p:txBody>
          <a:bodyPr wrap="square">
            <a:spAutoFit/>
          </a:bodyPr>
          <a:lstStyle/>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r>
              <a:rPr lang="en-US" sz="1600" b="1" dirty="0" smtClean="0">
                <a:solidFill>
                  <a:srgbClr val="FF0000"/>
                </a:solidFill>
                <a:latin typeface="Tahoma" pitchFamily="34" charset="0"/>
              </a:rPr>
              <a:t>?</a:t>
            </a:r>
            <a:endParaRPr lang="en-US" sz="1300" dirty="0">
              <a:latin typeface="+mj-lt"/>
              <a:cs typeface="Calibri" panose="020F0502020204030204" pitchFamily="34" charset="0"/>
            </a:endParaRPr>
          </a:p>
          <a:p>
            <a:endParaRPr lang="en-US" altLang="en-US" sz="1100" dirty="0">
              <a:latin typeface="+mj-lt"/>
              <a:cs typeface="Calibri" panose="020F0502020204030204" pitchFamily="34" charset="0"/>
            </a:endParaRPr>
          </a:p>
          <a:p>
            <a:pPr algn="just"/>
            <a:r>
              <a:rPr lang="en-US" altLang="en-US" sz="1200" dirty="0" smtClean="0">
                <a:latin typeface="Calibri" panose="020F0502020204030204" pitchFamily="34" charset="0"/>
                <a:cs typeface="Calibri" panose="020F0502020204030204" pitchFamily="34" charset="0"/>
              </a:rPr>
              <a:t>While </a:t>
            </a:r>
            <a:r>
              <a:rPr lang="en-US" altLang="en-US" sz="1200" dirty="0">
                <a:latin typeface="Calibri" panose="020F0502020204030204" pitchFamily="34" charset="0"/>
                <a:cs typeface="Calibri" panose="020F0502020204030204" pitchFamily="34" charset="0"/>
              </a:rPr>
              <a:t>preparing the mast dolly , derrick man was cleaning pin in order to attach the dolly to the mast.</a:t>
            </a:r>
          </a:p>
          <a:p>
            <a:pPr algn="just"/>
            <a:endParaRPr lang="en-US" altLang="en-US" sz="1200" dirty="0">
              <a:latin typeface="Calibri" panose="020F0502020204030204" pitchFamily="34" charset="0"/>
              <a:cs typeface="Calibri" panose="020F0502020204030204" pitchFamily="34" charset="0"/>
            </a:endParaRPr>
          </a:p>
          <a:p>
            <a:pPr algn="just"/>
            <a:r>
              <a:rPr lang="en-US" altLang="en-US" sz="1200" dirty="0">
                <a:latin typeface="Calibri" panose="020F0502020204030204" pitchFamily="34" charset="0"/>
                <a:cs typeface="Calibri" panose="020F0502020204030204" pitchFamily="34" charset="0"/>
              </a:rPr>
              <a:t>When the securing ropes of the  rotary hose broke resulting in rotary hose swinging  and pushing the derrick man forward, trapping his leg between two beams causing fracture in his right leg thigh bone. </a:t>
            </a:r>
          </a:p>
          <a:p>
            <a:endParaRPr lang="en-US" altLang="en-US" sz="1300" dirty="0">
              <a:solidFill>
                <a:srgbClr val="000000"/>
              </a:solidFill>
              <a:latin typeface="Calibri" panose="020F0502020204030204" pitchFamily="34" charset="0"/>
              <a:cs typeface="Calibri" panose="020F0502020204030204"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r>
              <a:rPr lang="en-US" sz="1600" b="1" dirty="0" smtClean="0">
                <a:solidFill>
                  <a:srgbClr val="333399"/>
                </a:solidFill>
                <a:latin typeface="Tahoma" pitchFamily="34" charset="0"/>
              </a:rPr>
              <a:t>..</a:t>
            </a:r>
          </a:p>
          <a:p>
            <a:pPr marL="114300" indent="-114300" algn="just">
              <a:defRPr/>
            </a:pPr>
            <a:endParaRPr lang="en-US" sz="1600" b="1" dirty="0" smtClean="0">
              <a:solidFill>
                <a:srgbClr val="333399"/>
              </a:solidFill>
              <a:latin typeface="Tahoma" pitchFamily="34" charset="0"/>
            </a:endParaRPr>
          </a:p>
          <a:p>
            <a:pPr marL="171450" indent="-171450">
              <a:buFont typeface="Wingdings" panose="05000000000000000000" pitchFamily="2" charset="2"/>
              <a:buChar char="Ø"/>
              <a:defRPr/>
            </a:pPr>
            <a:r>
              <a:rPr lang="en-US" sz="1200" dirty="0">
                <a:solidFill>
                  <a:srgbClr val="000000"/>
                </a:solidFill>
                <a:latin typeface="Calibri" panose="020F0502020204030204" pitchFamily="34" charset="0"/>
                <a:cs typeface="Calibri" panose="020F0502020204030204" pitchFamily="34" charset="0"/>
              </a:rPr>
              <a:t>Always use correct securing method for  securing the rotary hose</a:t>
            </a:r>
            <a:r>
              <a:rPr lang="en-US" sz="1200" dirty="0" smtClean="0">
                <a:solidFill>
                  <a:srgbClr val="000000"/>
                </a:solidFill>
                <a:latin typeface="Calibri" panose="020F0502020204030204" pitchFamily="34" charset="0"/>
                <a:cs typeface="Calibri" panose="020F0502020204030204" pitchFamily="34" charset="0"/>
              </a:rPr>
              <a:t>. (web sling)</a:t>
            </a:r>
            <a:endParaRPr lang="en-US" sz="1200" dirty="0">
              <a:solidFill>
                <a:srgbClr val="000000"/>
              </a:solidFill>
              <a:latin typeface="Calibri" panose="020F0502020204030204" pitchFamily="34" charset="0"/>
              <a:cs typeface="Calibri" panose="020F0502020204030204" pitchFamily="34" charset="0"/>
            </a:endParaRPr>
          </a:p>
          <a:p>
            <a:pPr marL="171450" indent="-171450">
              <a:buFont typeface="Wingdings" panose="05000000000000000000" pitchFamily="2" charset="2"/>
              <a:buChar char="Ø"/>
              <a:defRPr/>
            </a:pPr>
            <a:r>
              <a:rPr lang="en-US" sz="1200" dirty="0" smtClean="0">
                <a:solidFill>
                  <a:srgbClr val="000000"/>
                </a:solidFill>
                <a:latin typeface="Calibri" panose="020F0502020204030204" pitchFamily="34" charset="0"/>
                <a:cs typeface="Calibri" panose="020F0502020204030204" pitchFamily="34" charset="0"/>
              </a:rPr>
              <a:t>Always ensure safe body </a:t>
            </a:r>
            <a:r>
              <a:rPr lang="en-US" sz="1200" dirty="0">
                <a:solidFill>
                  <a:srgbClr val="000000"/>
                </a:solidFill>
                <a:latin typeface="Calibri" panose="020F0502020204030204" pitchFamily="34" charset="0"/>
                <a:cs typeface="Calibri" panose="020F0502020204030204" pitchFamily="34" charset="0"/>
              </a:rPr>
              <a:t>position and clear off line of fire.</a:t>
            </a:r>
          </a:p>
          <a:p>
            <a:pPr marL="171450" indent="-171450">
              <a:buFont typeface="Wingdings" panose="05000000000000000000" pitchFamily="2" charset="2"/>
              <a:buChar char="Ø"/>
              <a:defRPr/>
            </a:pPr>
            <a:r>
              <a:rPr lang="en-US" sz="1200" dirty="0">
                <a:solidFill>
                  <a:srgbClr val="000000"/>
                </a:solidFill>
                <a:latin typeface="Calibri" panose="020F0502020204030204" pitchFamily="34" charset="0"/>
                <a:cs typeface="Calibri" panose="020F0502020204030204" pitchFamily="34" charset="0"/>
              </a:rPr>
              <a:t>Always do drops inspection after mast lowering</a:t>
            </a:r>
          </a:p>
          <a:p>
            <a:pPr marL="171450" indent="-171450">
              <a:buFont typeface="Wingdings" panose="05000000000000000000" pitchFamily="2" charset="2"/>
              <a:buChar char="Ø"/>
              <a:defRPr/>
            </a:pPr>
            <a:r>
              <a:rPr lang="en-US" sz="1200" dirty="0">
                <a:solidFill>
                  <a:srgbClr val="000000"/>
                </a:solidFill>
                <a:latin typeface="Calibri" panose="020F0502020204030204" pitchFamily="34" charset="0"/>
                <a:cs typeface="Calibri" panose="020F0502020204030204" pitchFamily="34" charset="0"/>
              </a:rPr>
              <a:t> </a:t>
            </a:r>
            <a:r>
              <a:rPr lang="en-US" sz="1200" dirty="0" smtClean="0">
                <a:solidFill>
                  <a:srgbClr val="000000"/>
                </a:solidFill>
                <a:latin typeface="Calibri" panose="020F0502020204030204" pitchFamily="34" charset="0"/>
                <a:cs typeface="Calibri" panose="020F0502020204030204" pitchFamily="34" charset="0"/>
              </a:rPr>
              <a:t>Always prepare the </a:t>
            </a:r>
            <a:r>
              <a:rPr lang="en-US" sz="1200" dirty="0">
                <a:solidFill>
                  <a:srgbClr val="000000"/>
                </a:solidFill>
                <a:latin typeface="Calibri" panose="020F0502020204030204" pitchFamily="34" charset="0"/>
                <a:cs typeface="Calibri" panose="020F0502020204030204" pitchFamily="34" charset="0"/>
              </a:rPr>
              <a:t>mast dolly prior to lowering the </a:t>
            </a:r>
            <a:r>
              <a:rPr lang="en-US" sz="1200" dirty="0" smtClean="0">
                <a:solidFill>
                  <a:srgbClr val="000000"/>
                </a:solidFill>
                <a:latin typeface="Calibri" panose="020F0502020204030204" pitchFamily="34" charset="0"/>
                <a:cs typeface="Calibri" panose="020F0502020204030204" pitchFamily="34" charset="0"/>
              </a:rPr>
              <a:t>mast. </a:t>
            </a:r>
            <a:endParaRPr lang="en-US" sz="1200" dirty="0">
              <a:solidFill>
                <a:schemeClr val="accent2"/>
              </a:solidFill>
              <a:latin typeface="Calibri" panose="020F0502020204030204" pitchFamily="34" charset="0"/>
              <a:cs typeface="Calibri" panose="020F0502020204030204" pitchFamily="34" charset="0"/>
            </a:endParaRPr>
          </a:p>
          <a:p>
            <a:pPr marL="171450" indent="-171450">
              <a:buFont typeface="Wingdings" panose="05000000000000000000" pitchFamily="2" charset="2"/>
              <a:buChar char="Ø"/>
              <a:defRPr/>
            </a:pPr>
            <a:r>
              <a:rPr lang="en-US" sz="1200" dirty="0">
                <a:solidFill>
                  <a:srgbClr val="000000"/>
                </a:solidFill>
                <a:latin typeface="Calibri" panose="020F0502020204030204" pitchFamily="34" charset="0"/>
                <a:cs typeface="Calibri" panose="020F0502020204030204" pitchFamily="34" charset="0"/>
              </a:rPr>
              <a:t>Use of </a:t>
            </a:r>
            <a:r>
              <a:rPr lang="en-US" sz="1200" dirty="0" smtClean="0">
                <a:solidFill>
                  <a:srgbClr val="000000"/>
                </a:solidFill>
                <a:latin typeface="Calibri" panose="020F0502020204030204" pitchFamily="34" charset="0"/>
                <a:cs typeface="Calibri" panose="020F0502020204030204" pitchFamily="34" charset="0"/>
              </a:rPr>
              <a:t>MEWP (Cherry picker) when </a:t>
            </a:r>
            <a:r>
              <a:rPr lang="en-US" sz="1200" dirty="0">
                <a:solidFill>
                  <a:srgbClr val="000000"/>
                </a:solidFill>
                <a:latin typeface="Calibri" panose="020F0502020204030204" pitchFamily="34" charset="0"/>
                <a:cs typeface="Calibri" panose="020F0502020204030204" pitchFamily="34" charset="0"/>
              </a:rPr>
              <a:t>ever applicable</a:t>
            </a:r>
            <a:r>
              <a:rPr lang="en-US" sz="1200" dirty="0" smtClean="0">
                <a:solidFill>
                  <a:srgbClr val="000000"/>
                </a:solidFill>
                <a:latin typeface="Calibri" panose="020F0502020204030204" pitchFamily="34" charset="0"/>
                <a:cs typeface="Calibri" panose="020F0502020204030204" pitchFamily="34" charset="0"/>
              </a:rPr>
              <a:t>.</a:t>
            </a:r>
          </a:p>
          <a:p>
            <a:pPr marL="171450" indent="-171450">
              <a:buFont typeface="Wingdings" panose="05000000000000000000" pitchFamily="2" charset="2"/>
              <a:buChar char="Ø"/>
              <a:defRPr/>
            </a:pPr>
            <a:r>
              <a:rPr lang="en-US" sz="1200" dirty="0" smtClean="0">
                <a:solidFill>
                  <a:srgbClr val="000000"/>
                </a:solidFill>
                <a:latin typeface="Calibri" panose="020F0502020204030204" pitchFamily="34" charset="0"/>
                <a:cs typeface="Calibri" panose="020F0502020204030204" pitchFamily="34" charset="0"/>
              </a:rPr>
              <a:t>Always use safety harness and attach lanyard adequately while working at height. </a:t>
            </a:r>
          </a:p>
        </p:txBody>
      </p:sp>
      <p:sp>
        <p:nvSpPr>
          <p:cNvPr id="26628" name="TextBox 16"/>
          <p:cNvSpPr txBox="1">
            <a:spLocks noChangeArrowheads="1"/>
          </p:cNvSpPr>
          <p:nvPr/>
        </p:nvSpPr>
        <p:spPr bwMode="auto">
          <a:xfrm>
            <a:off x="228600" y="5224928"/>
            <a:ext cx="4876800" cy="871072"/>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defPPr>
              <a:defRPr lang="en-US"/>
            </a:defPPr>
            <a:lvl1pPr indent="-114300" algn="ctr">
              <a:lnSpc>
                <a:spcPct val="150000"/>
              </a:lnSpc>
              <a:defRPr b="1">
                <a:solidFill>
                  <a:srgbClr val="FFFF00"/>
                </a:solidFill>
                <a:latin typeface="+mj-lt"/>
                <a:cs typeface="Arial" panose="020B06040202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dirty="0"/>
              <a:t>Never use manila rope for securing suspended load</a:t>
            </a:r>
            <a:endParaRPr lang="en-US" dirty="0"/>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dirty="0" smtClean="0"/>
          </a:p>
        </p:txBody>
      </p:sp>
      <p:sp>
        <p:nvSpPr>
          <p:cNvPr id="16" name="Text Box 12"/>
          <p:cNvSpPr txBox="1">
            <a:spLocks noChangeArrowheads="1"/>
          </p:cNvSpPr>
          <p:nvPr/>
        </p:nvSpPr>
        <p:spPr bwMode="auto">
          <a:xfrm>
            <a:off x="0" y="39687"/>
            <a:ext cx="9144000" cy="584775"/>
          </a:xfrm>
          <a:prstGeom prst="rect">
            <a:avLst/>
          </a:prstGeom>
          <a:solidFill>
            <a:srgbClr val="00B050"/>
          </a:solidFill>
          <a:ln w="9525">
            <a:noFill/>
            <a:miter lim="800000"/>
            <a:headEnd/>
            <a:tailEnd/>
          </a:ln>
        </p:spPr>
        <p:txBody>
          <a:bodyPr wrap="square">
            <a:spAutoFit/>
          </a:bodyPr>
          <a:lstStyle/>
          <a:p>
            <a:pPr algn="ctr">
              <a:defRPr/>
            </a:pPr>
            <a:r>
              <a:rPr lang="en-GB" sz="3200" b="1" dirty="0">
                <a:latin typeface="+mj-lt"/>
              </a:rPr>
              <a:t>PDO Second Alert</a:t>
            </a:r>
          </a:p>
        </p:txBody>
      </p:sp>
      <p:grpSp>
        <p:nvGrpSpPr>
          <p:cNvPr id="26633" name="Group 131"/>
          <p:cNvGrpSpPr>
            <a:grpSpLocks/>
          </p:cNvGrpSpPr>
          <p:nvPr/>
        </p:nvGrpSpPr>
        <p:grpSpPr bwMode="auto">
          <a:xfrm>
            <a:off x="8534400" y="27432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dirty="0"/>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dirty="0"/>
            </a:p>
          </p:txBody>
        </p:sp>
      </p:grpSp>
      <p:grpSp>
        <p:nvGrpSpPr>
          <p:cNvPr id="19" name="Group 131"/>
          <p:cNvGrpSpPr>
            <a:grpSpLocks/>
          </p:cNvGrpSpPr>
          <p:nvPr/>
        </p:nvGrpSpPr>
        <p:grpSpPr bwMode="auto">
          <a:xfrm>
            <a:off x="8474075" y="2746722"/>
            <a:ext cx="336550" cy="544513"/>
            <a:chOff x="3504" y="544"/>
            <a:chExt cx="2287" cy="1855"/>
          </a:xfrm>
        </p:grpSpPr>
        <p:sp>
          <p:nvSpPr>
            <p:cNvPr id="20"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dirty="0"/>
            </a:p>
          </p:txBody>
        </p:sp>
        <p:sp>
          <p:nvSpPr>
            <p:cNvPr id="21"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dirty="0"/>
            </a:p>
          </p:txBody>
        </p:sp>
      </p:grpSp>
      <p:sp>
        <p:nvSpPr>
          <p:cNvPr id="25" name="Oval 24"/>
          <p:cNvSpPr/>
          <p:nvPr/>
        </p:nvSpPr>
        <p:spPr>
          <a:xfrm>
            <a:off x="7772400" y="1143000"/>
            <a:ext cx="838200" cy="17212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pic>
        <p:nvPicPr>
          <p:cNvPr id="26" name="Picture 2"/>
          <p:cNvPicPr>
            <a:picLocks noChangeAspect="1" noChangeArrowheads="1"/>
          </p:cNvPicPr>
          <p:nvPr/>
        </p:nvPicPr>
        <p:blipFill rotWithShape="1">
          <a:blip r:embed="rId4" cstate="email">
            <a:extLst>
              <a:ext uri="{28A0092B-C50C-407E-A947-70E740481C1C}">
                <a14:useLocalDpi xmlns:a14="http://schemas.microsoft.com/office/drawing/2010/main" val="0"/>
              </a:ext>
            </a:extLst>
          </a:blip>
          <a:srcRect/>
          <a:stretch/>
        </p:blipFill>
        <p:spPr bwMode="auto">
          <a:xfrm>
            <a:off x="5638800" y="2133600"/>
            <a:ext cx="1081144"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Text Placeholder 4"/>
          <p:cNvSpPr txBox="1">
            <a:spLocks/>
          </p:cNvSpPr>
          <p:nvPr/>
        </p:nvSpPr>
        <p:spPr>
          <a:xfrm>
            <a:off x="5638800" y="3558689"/>
            <a:ext cx="3196589" cy="455799"/>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buNone/>
            </a:pPr>
            <a:r>
              <a:rPr lang="en-US" sz="1100" kern="0" dirty="0" smtClean="0">
                <a:latin typeface="+mj-lt"/>
              </a:rPr>
              <a:t>Rotary hose and service loop secured with Rope </a:t>
            </a:r>
          </a:p>
          <a:p>
            <a:pPr algn="ctr"/>
            <a:endParaRPr lang="en-US" sz="1100" kern="0" dirty="0">
              <a:latin typeface="+mj-lt"/>
            </a:endParaRPr>
          </a:p>
        </p:txBody>
      </p:sp>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5400000">
            <a:off x="5471476" y="4099878"/>
            <a:ext cx="2849248" cy="2362200"/>
          </a:xfrm>
          <a:prstGeom prst="rect">
            <a:avLst/>
          </a:prstGeom>
        </p:spPr>
      </p:pic>
      <p:sp>
        <p:nvSpPr>
          <p:cNvPr id="22" name="Oval 21"/>
          <p:cNvSpPr/>
          <p:nvPr/>
        </p:nvSpPr>
        <p:spPr bwMode="auto">
          <a:xfrm>
            <a:off x="7162801" y="4847491"/>
            <a:ext cx="152400" cy="76200"/>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28" name="Oval 27"/>
          <p:cNvSpPr/>
          <p:nvPr/>
        </p:nvSpPr>
        <p:spPr bwMode="auto">
          <a:xfrm>
            <a:off x="7491046" y="5480537"/>
            <a:ext cx="152400" cy="76200"/>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29" name="Oval 28"/>
          <p:cNvSpPr/>
          <p:nvPr/>
        </p:nvSpPr>
        <p:spPr bwMode="auto">
          <a:xfrm>
            <a:off x="7655170" y="5843954"/>
            <a:ext cx="152400" cy="76200"/>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30" name="Oval 29"/>
          <p:cNvSpPr/>
          <p:nvPr/>
        </p:nvSpPr>
        <p:spPr bwMode="auto">
          <a:xfrm>
            <a:off x="7350370" y="5187461"/>
            <a:ext cx="152400" cy="76200"/>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31" name="Oval 30"/>
          <p:cNvSpPr/>
          <p:nvPr/>
        </p:nvSpPr>
        <p:spPr bwMode="auto">
          <a:xfrm>
            <a:off x="7063154" y="4999891"/>
            <a:ext cx="152400" cy="76200"/>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32" name="Oval 31"/>
          <p:cNvSpPr/>
          <p:nvPr/>
        </p:nvSpPr>
        <p:spPr bwMode="auto">
          <a:xfrm>
            <a:off x="7203831" y="5492261"/>
            <a:ext cx="152400" cy="76200"/>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33" name="Oval 32"/>
          <p:cNvSpPr/>
          <p:nvPr/>
        </p:nvSpPr>
        <p:spPr bwMode="auto">
          <a:xfrm>
            <a:off x="7356232" y="5843955"/>
            <a:ext cx="152400" cy="76200"/>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34" name="Oval 33"/>
          <p:cNvSpPr/>
          <p:nvPr/>
        </p:nvSpPr>
        <p:spPr bwMode="auto">
          <a:xfrm>
            <a:off x="7110047" y="5257800"/>
            <a:ext cx="152400" cy="76200"/>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35" name="Freeform 132"/>
          <p:cNvSpPr>
            <a:spLocks/>
          </p:cNvSpPr>
          <p:nvPr/>
        </p:nvSpPr>
        <p:spPr bwMode="auto">
          <a:xfrm>
            <a:off x="7483476" y="6101861"/>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p>
        </p:txBody>
      </p:sp>
      <p:cxnSp>
        <p:nvCxnSpPr>
          <p:cNvPr id="4" name="Straight Connector 3"/>
          <p:cNvCxnSpPr>
            <a:stCxn id="22" idx="7"/>
          </p:cNvCxnSpPr>
          <p:nvPr/>
        </p:nvCxnSpPr>
        <p:spPr bwMode="auto">
          <a:xfrm flipV="1">
            <a:off x="7292883" y="4847489"/>
            <a:ext cx="929459" cy="11161"/>
          </a:xfrm>
          <a:prstGeom prst="line">
            <a:avLst/>
          </a:prstGeom>
          <a:ln>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auto">
          <a:xfrm flipH="1">
            <a:off x="7085472" y="4858650"/>
            <a:ext cx="557974" cy="228600"/>
          </a:xfrm>
          <a:prstGeom prst="line">
            <a:avLst/>
          </a:prstGeom>
          <a:ln>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7" name="Text Placeholder 4"/>
          <p:cNvSpPr txBox="1">
            <a:spLocks/>
          </p:cNvSpPr>
          <p:nvPr/>
        </p:nvSpPr>
        <p:spPr>
          <a:xfrm>
            <a:off x="8222342" y="4217759"/>
            <a:ext cx="921658" cy="1445523"/>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buNone/>
            </a:pPr>
            <a:r>
              <a:rPr lang="en-US" sz="1200" kern="0" dirty="0" smtClean="0">
                <a:latin typeface="+mj-lt"/>
              </a:rPr>
              <a:t>Rotary hose and service loop Securing points </a:t>
            </a:r>
          </a:p>
          <a:p>
            <a:endParaRPr lang="en-US" sz="1200" kern="0" dirty="0">
              <a:latin typeface="+mj-lt"/>
            </a:endParaRPr>
          </a:p>
        </p:txBody>
      </p:sp>
      <p:sp>
        <p:nvSpPr>
          <p:cNvPr id="38" name="Rectangle 8"/>
          <p:cNvSpPr>
            <a:spLocks noChangeArrowheads="1"/>
          </p:cNvSpPr>
          <p:nvPr/>
        </p:nvSpPr>
        <p:spPr bwMode="auto">
          <a:xfrm>
            <a:off x="69534" y="914400"/>
            <a:ext cx="5344476" cy="307777"/>
          </a:xfrm>
          <a:prstGeom prst="rect">
            <a:avLst/>
          </a:prstGeom>
          <a:noFill/>
          <a:ln w="9525">
            <a:noFill/>
            <a:miter lim="800000"/>
            <a:headEnd/>
            <a:tailEnd/>
          </a:ln>
        </p:spPr>
        <p:txBody>
          <a:bodyPr wrap="squar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a:t>
            </a:r>
            <a:r>
              <a:rPr lang="en-US" sz="1400" b="1" dirty="0" smtClean="0">
                <a:solidFill>
                  <a:srgbClr val="333399"/>
                </a:solidFill>
                <a:latin typeface="Tahoma" pitchFamily="34" charset="0"/>
              </a:rPr>
              <a:t>15.10.2018                            </a:t>
            </a:r>
            <a:r>
              <a:rPr lang="en-US" sz="1400" b="1" dirty="0" smtClean="0">
                <a:solidFill>
                  <a:srgbClr val="333399"/>
                </a:solidFill>
                <a:latin typeface="Tahoma" pitchFamily="34" charset="0"/>
              </a:rPr>
              <a:t>Incident </a:t>
            </a:r>
            <a:r>
              <a:rPr lang="en-US" sz="1400" b="1" dirty="0" smtClean="0">
                <a:solidFill>
                  <a:srgbClr val="333399"/>
                </a:solidFill>
                <a:latin typeface="Tahoma" pitchFamily="34" charset="0"/>
              </a:rPr>
              <a:t>type: </a:t>
            </a:r>
            <a:r>
              <a:rPr lang="en-US" sz="1400" b="1" dirty="0" smtClean="0">
                <a:solidFill>
                  <a:srgbClr val="333399"/>
                </a:solidFill>
                <a:latin typeface="Tahoma" pitchFamily="34" charset="0"/>
              </a:rPr>
              <a:t>LTI </a:t>
            </a:r>
            <a:endParaRPr lang="en-US" sz="1400" b="1" dirty="0">
              <a:solidFill>
                <a:srgbClr val="333399"/>
              </a:solidFill>
              <a:latin typeface="Tahoma" pitchFamily="34" charset="0"/>
            </a:endParaRPr>
          </a:p>
        </p:txBody>
      </p:sp>
      <p:sp>
        <p:nvSpPr>
          <p:cNvPr id="39" name="Footer Placeholder 4"/>
          <p:cNvSpPr>
            <a:spLocks noGrp="1"/>
          </p:cNvSpPr>
          <p:nvPr>
            <p:ph type="ftr" sz="quarter" idx="11"/>
          </p:nvPr>
        </p:nvSpPr>
        <p:spPr>
          <a:xfrm>
            <a:off x="2971800" y="6324600"/>
            <a:ext cx="2895600" cy="457200"/>
          </a:xfrm>
        </p:spPr>
        <p:txBody>
          <a:bodyPr/>
          <a:lstStyle/>
          <a:p>
            <a:pPr>
              <a:defRPr/>
            </a:pPr>
            <a:r>
              <a:rPr lang="en-US" dirty="0" smtClean="0">
                <a:solidFill>
                  <a:schemeClr val="tx1">
                    <a:lumMod val="65000"/>
                    <a:lumOff val="35000"/>
                  </a:schemeClr>
                </a:solidFill>
              </a:rPr>
              <a:t>Confidential - Not to be shared outside of PDO/PDO contractors </a:t>
            </a:r>
            <a:endParaRPr lang="en-US" dirty="0">
              <a:solidFill>
                <a:schemeClr val="tx1">
                  <a:lumMod val="65000"/>
                  <a:lumOff val="35000"/>
                </a:schemeClr>
              </a:solidFill>
            </a:endParaRPr>
          </a:p>
        </p:txBody>
      </p:sp>
    </p:spTree>
    <p:extLst>
      <p:ext uri="{BB962C8B-B14F-4D97-AF65-F5344CB8AC3E}">
        <p14:creationId xmlns:p14="http://schemas.microsoft.com/office/powerpoint/2010/main" val="78246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49" y="1300639"/>
            <a:ext cx="8609013" cy="3970318"/>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a:t>
            </a:r>
            <a:r>
              <a:rPr lang="en-US" sz="1600" b="1" dirty="0" smtClean="0">
                <a:solidFill>
                  <a:srgbClr val="FF0000"/>
                </a:solidFill>
                <a:latin typeface="Tahoma" pitchFamily="34" charset="0"/>
              </a:rPr>
              <a:t>to ensure </a:t>
            </a:r>
            <a:r>
              <a:rPr lang="en-US" sz="1600" b="1" dirty="0">
                <a:solidFill>
                  <a:srgbClr val="FF0000"/>
                </a:solidFill>
                <a:latin typeface="Tahoma" pitchFamily="34" charset="0"/>
              </a:rPr>
              <a:t>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smtClean="0">
                <a:solidFill>
                  <a:srgbClr val="0033CC"/>
                </a:solidFill>
                <a:latin typeface="Calibri" panose="020F0502020204030204" pitchFamily="34" charset="0"/>
                <a:sym typeface="Wingdings" pitchFamily="2" charset="2"/>
              </a:rPr>
              <a:t>Do you ensure proper securing methods used for securing the rotary hose and service loop prior lowering the </a:t>
            </a:r>
            <a:r>
              <a:rPr lang="en-US" sz="1400" dirty="0">
                <a:solidFill>
                  <a:srgbClr val="0033CC"/>
                </a:solidFill>
                <a:latin typeface="Calibri" panose="020F0502020204030204" pitchFamily="34" charset="0"/>
                <a:sym typeface="Wingdings" pitchFamily="2" charset="2"/>
              </a:rPr>
              <a:t>mast?  Is there a procedure? Do they ensure it is followed company wide? </a:t>
            </a:r>
          </a:p>
          <a:p>
            <a:pPr marL="342900" indent="-342900" eaLnBrk="1" hangingPunct="1">
              <a:buFont typeface="+mj-lt"/>
              <a:buAutoNum type="arabicPeriod"/>
              <a:defRPr/>
            </a:pPr>
            <a:r>
              <a:rPr lang="en-US" sz="1400" dirty="0" smtClean="0">
                <a:solidFill>
                  <a:srgbClr val="0033CC"/>
                </a:solidFill>
                <a:latin typeface="Calibri" panose="020F0502020204030204" pitchFamily="34" charset="0"/>
                <a:sym typeface="Wingdings" pitchFamily="2" charset="2"/>
              </a:rPr>
              <a:t>Do you ensure that area is safe for working before starting the job? </a:t>
            </a:r>
            <a:endParaRPr lang="en-US" sz="1400" dirty="0">
              <a:solidFill>
                <a:srgbClr val="0033CC"/>
              </a:solidFill>
              <a:latin typeface="Calibri" panose="020F0502020204030204" pitchFamily="34" charset="0"/>
              <a:sym typeface="Wingdings" pitchFamily="2" charset="2"/>
            </a:endParaRPr>
          </a:p>
          <a:p>
            <a:pPr marL="342900" indent="-342900" eaLnBrk="1" hangingPunct="1">
              <a:buFont typeface="+mj-lt"/>
              <a:buAutoNum type="arabicPeriod"/>
              <a:defRPr/>
            </a:pPr>
            <a:r>
              <a:rPr lang="en-US" sz="1400" dirty="0" smtClean="0">
                <a:solidFill>
                  <a:srgbClr val="0033CC"/>
                </a:solidFill>
                <a:latin typeface="Calibri" panose="020F0502020204030204" pitchFamily="34" charset="0"/>
                <a:sym typeface="Wingdings" pitchFamily="2" charset="2"/>
              </a:rPr>
              <a:t>Do you ensure that risk assessment is carried out prior the job and the task is clear to the crew members?  </a:t>
            </a:r>
            <a:endParaRPr lang="en-US" sz="1400" dirty="0">
              <a:solidFill>
                <a:srgbClr val="0033CC"/>
              </a:solidFill>
              <a:latin typeface="Calibri" panose="020F0502020204030204" pitchFamily="34" charset="0"/>
              <a:sym typeface="Wingdings" pitchFamily="2" charset="2"/>
            </a:endParaRPr>
          </a:p>
          <a:p>
            <a:pPr marL="342900" indent="-342900" eaLnBrk="1" hangingPunct="1">
              <a:buFont typeface="+mj-lt"/>
              <a:buAutoNum type="arabicPeriod"/>
              <a:defRPr/>
            </a:pPr>
            <a:r>
              <a:rPr lang="en-US" sz="1400" dirty="0">
                <a:solidFill>
                  <a:srgbClr val="0033CC"/>
                </a:solidFill>
                <a:latin typeface="Calibri" panose="020F0502020204030204" pitchFamily="34" charset="0"/>
                <a:sym typeface="Wingdings" pitchFamily="2" charset="2"/>
              </a:rPr>
              <a:t>Do your ensure supervisors plan the job and identify  the associated risks before starting the job</a:t>
            </a:r>
            <a:r>
              <a:rPr lang="en-US" sz="1400" dirty="0" smtClean="0">
                <a:solidFill>
                  <a:srgbClr val="0033CC"/>
                </a:solidFill>
                <a:latin typeface="Calibri" panose="020F0502020204030204" pitchFamily="34" charset="0"/>
                <a:sym typeface="Wingdings" pitchFamily="2" charset="2"/>
              </a:rPr>
              <a:t>?</a:t>
            </a:r>
          </a:p>
          <a:p>
            <a:pPr marL="342900" indent="-342900" eaLnBrk="1" hangingPunct="1">
              <a:buFont typeface="+mj-lt"/>
              <a:buAutoNum type="arabicPeriod"/>
              <a:defRPr/>
            </a:pPr>
            <a:r>
              <a:rPr lang="en-US" sz="1400" dirty="0" smtClean="0">
                <a:solidFill>
                  <a:srgbClr val="0033CC"/>
                </a:solidFill>
                <a:latin typeface="Calibri" panose="020F0502020204030204" pitchFamily="34" charset="0"/>
                <a:sym typeface="Wingdings" pitchFamily="2" charset="2"/>
              </a:rPr>
              <a:t>Do you ensure that your units correctly secure rotary hose and equipment in mast. </a:t>
            </a:r>
          </a:p>
          <a:p>
            <a:pPr eaLnBrk="1" hangingPunct="1">
              <a:defRPr/>
            </a:pPr>
            <a:endParaRPr lang="en-US" sz="1400" dirty="0">
              <a:solidFill>
                <a:srgbClr val="FF0000"/>
              </a:solidFill>
              <a:latin typeface="Calibri" panose="020F0502020204030204" pitchFamily="34" charset="0"/>
              <a:sym typeface="Wingdings" pitchFamily="2" charset="2"/>
            </a:endParaRP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dirty="0">
                <a:solidFill>
                  <a:srgbClr val="000000"/>
                </a:solidFill>
                <a:latin typeface="Arial" charset="0"/>
              </a:endParaRP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dirty="0">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dirty="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228600" y="914400"/>
            <a:ext cx="4589718" cy="307777"/>
          </a:xfrm>
          <a:prstGeom prst="rect">
            <a:avLst/>
          </a:prstGeom>
          <a:noFill/>
          <a:ln w="9525">
            <a:noFill/>
            <a:miter lim="800000"/>
            <a:headEnd/>
            <a:tailEnd/>
          </a:ln>
        </p:spPr>
        <p:txBody>
          <a:bodyPr wrap="non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a:t>
            </a:r>
            <a:r>
              <a:rPr lang="en-US" sz="1400" b="1" dirty="0" smtClean="0">
                <a:solidFill>
                  <a:srgbClr val="333399"/>
                </a:solidFill>
                <a:latin typeface="Tahoma" pitchFamily="34" charset="0"/>
              </a:rPr>
              <a:t>15/10/2018                    </a:t>
            </a:r>
            <a:r>
              <a:rPr lang="en-US" sz="1400" b="1" dirty="0" smtClean="0">
                <a:solidFill>
                  <a:srgbClr val="333399"/>
                </a:solidFill>
                <a:latin typeface="Tahoma" pitchFamily="34" charset="0"/>
              </a:rPr>
              <a:t>Incident </a:t>
            </a:r>
            <a:r>
              <a:rPr lang="en-US" sz="1400" b="1" dirty="0" smtClean="0">
                <a:solidFill>
                  <a:srgbClr val="333399"/>
                </a:solidFill>
                <a:latin typeface="Tahoma" pitchFamily="34" charset="0"/>
              </a:rPr>
              <a:t>type: </a:t>
            </a:r>
            <a:r>
              <a:rPr lang="en-US" sz="1400" b="1" dirty="0" smtClean="0">
                <a:solidFill>
                  <a:srgbClr val="333399"/>
                </a:solidFill>
                <a:latin typeface="Tahoma" pitchFamily="34" charset="0"/>
              </a:rPr>
              <a:t>LTI </a:t>
            </a:r>
            <a:endParaRPr lang="en-US" sz="1400" b="1" dirty="0">
              <a:solidFill>
                <a:srgbClr val="333399"/>
              </a:solidFill>
              <a:latin typeface="Tahoma" pitchFamily="34" charset="0"/>
            </a:endParaRPr>
          </a:p>
        </p:txBody>
      </p:sp>
      <p:sp>
        <p:nvSpPr>
          <p:cNvPr id="8" name="Footer Placeholder 4"/>
          <p:cNvSpPr>
            <a:spLocks noGrp="1"/>
          </p:cNvSpPr>
          <p:nvPr>
            <p:ph type="ftr" sz="quarter" idx="11"/>
          </p:nvPr>
        </p:nvSpPr>
        <p:spPr>
          <a:xfrm>
            <a:off x="3124200" y="6248400"/>
            <a:ext cx="2895600" cy="457200"/>
          </a:xfrm>
        </p:spPr>
        <p:txBody>
          <a:bodyPr/>
          <a:lstStyle/>
          <a:p>
            <a:pPr>
              <a:defRPr/>
            </a:pPr>
            <a:r>
              <a:rPr lang="en-US" dirty="0" smtClean="0">
                <a:solidFill>
                  <a:schemeClr val="tx1">
                    <a:lumMod val="65000"/>
                    <a:lumOff val="35000"/>
                  </a:schemeClr>
                </a:solidFill>
              </a:rPr>
              <a:t>Confidential - Not to be shared outside of PDO/PDO contractors </a:t>
            </a:r>
            <a:endParaRPr lang="en-US" dirty="0">
              <a:solidFill>
                <a:schemeClr val="tx1">
                  <a:lumMod val="65000"/>
                  <a:lumOff val="35000"/>
                </a:schemeClr>
              </a:solidFill>
            </a:endParaRPr>
          </a:p>
        </p:txBody>
      </p:sp>
    </p:spTree>
    <p:extLst>
      <p:ext uri="{BB962C8B-B14F-4D97-AF65-F5344CB8AC3E}">
        <p14:creationId xmlns:p14="http://schemas.microsoft.com/office/powerpoint/2010/main" val="3341149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92114</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2983716B-D2B8-4F4A-95A9-778EC966F2A8}"/>
</file>

<file path=customXml/itemProps2.xml><?xml version="1.0" encoding="utf-8"?>
<ds:datastoreItem xmlns:ds="http://schemas.openxmlformats.org/officeDocument/2006/customXml" ds:itemID="{48EE44D2-18EB-47DC-8451-A6A73957DAE8}"/>
</file>

<file path=customXml/itemProps3.xml><?xml version="1.0" encoding="utf-8"?>
<ds:datastoreItem xmlns:ds="http://schemas.openxmlformats.org/officeDocument/2006/customXml" ds:itemID="{39E82989-70D6-4988-A518-55639A4C5613}"/>
</file>

<file path=docProps/app.xml><?xml version="1.0" encoding="utf-8"?>
<Properties xmlns="http://schemas.openxmlformats.org/officeDocument/2006/extended-properties" xmlns:vt="http://schemas.openxmlformats.org/officeDocument/2006/docPropsVTypes">
  <TotalTime>223</TotalTime>
  <Words>405</Words>
  <Application>Microsoft Office PowerPoint</Application>
  <PresentationFormat>On-screen Show (4:3)</PresentationFormat>
  <Paragraphs>50</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Times New Roman</vt:lpstr>
      <vt:lpstr>Wingdings</vt:lpstr>
      <vt:lpstr>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Harthy, Sami MSE34</cp:lastModifiedBy>
  <cp:revision>34</cp:revision>
  <dcterms:created xsi:type="dcterms:W3CDTF">2016-03-28T05:48:29Z</dcterms:created>
  <dcterms:modified xsi:type="dcterms:W3CDTF">2019-01-07T11:07:17Z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