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4"/>
  </p:notesMasterIdLst>
  <p:sldIdLst>
    <p:sldId id="304" r:id="rId2"/>
    <p:sldId id="305"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3/31/2019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extLst>
      <p:ext uri="{BB962C8B-B14F-4D97-AF65-F5344CB8AC3E}">
        <p14:creationId xmlns:p14="http://schemas.microsoft.com/office/powerpoint/2010/main" val="3470213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extLst>
      <p:ext uri="{BB962C8B-B14F-4D97-AF65-F5344CB8AC3E}">
        <p14:creationId xmlns:p14="http://schemas.microsoft.com/office/powerpoint/2010/main" val="3336734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extLst>
      <p:ext uri="{BB962C8B-B14F-4D97-AF65-F5344CB8AC3E}">
        <p14:creationId xmlns:p14="http://schemas.microsoft.com/office/powerpoint/2010/main" val="347782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extLst>
      <p:ext uri="{BB962C8B-B14F-4D97-AF65-F5344CB8AC3E}">
        <p14:creationId xmlns:p14="http://schemas.microsoft.com/office/powerpoint/2010/main" val="3354766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extLst>
      <p:ext uri="{BB962C8B-B14F-4D97-AF65-F5344CB8AC3E}">
        <p14:creationId xmlns:p14="http://schemas.microsoft.com/office/powerpoint/2010/main" val="338877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extLst>
      <p:ext uri="{BB962C8B-B14F-4D97-AF65-F5344CB8AC3E}">
        <p14:creationId xmlns:p14="http://schemas.microsoft.com/office/powerpoint/2010/main" val="25729092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extLst>
              <a:ext uri="{28A0092B-C50C-407E-A947-70E740481C1C}">
                <a14:useLocalDpi xmlns:a14="http://schemas.microsoft.com/office/drawing/2010/main"/>
              </a:ext>
            </a:extLst>
          </a:blip>
          <a:srcRect/>
          <a:stretch>
            <a:fillRect/>
          </a:stretch>
        </p:blipFill>
        <p:spPr bwMode="auto">
          <a:xfrm>
            <a:off x="-11113" y="0"/>
            <a:ext cx="9155113" cy="6858000"/>
          </a:xfrm>
          <a:prstGeom prst="rect">
            <a:avLst/>
          </a:prstGeom>
          <a:noFill/>
          <a:ln w="9525">
            <a:noFill/>
            <a:miter lim="800000"/>
            <a:headEnd/>
            <a:tailEnd/>
          </a:ln>
        </p:spPr>
      </p:pic>
    </p:spTree>
    <p:extLst>
      <p:ext uri="{BB962C8B-B14F-4D97-AF65-F5344CB8AC3E}">
        <p14:creationId xmlns:p14="http://schemas.microsoft.com/office/powerpoint/2010/main" val="3349009962"/>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993234"/>
            <a:ext cx="5181600" cy="4162678"/>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LTI # 26, ESP Cable Slip – Arm Fracture</a:t>
            </a:r>
            <a:endParaRPr lang="en-US" sz="1200" b="1" dirty="0">
              <a:solidFill>
                <a:srgbClr val="FF0000"/>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marL="342900" indent="-342900" algn="just" eaLnBrk="1" hangingPunct="1">
              <a:defRPr/>
            </a:pPr>
            <a:r>
              <a:rPr lang="en-GB" sz="1200" kern="0" dirty="0">
                <a:latin typeface="Calibri" panose="020F0502020204030204" pitchFamily="34" charset="0"/>
              </a:rPr>
              <a:t>	While checking the cable reading after N/D BOP it was found to be negative. Decided to POOH the tubing hanger. While POOH, found that the cable was partially disconnected from the PFT lower connector. The cable reading was checked again after removing the PFT and it was found positive. So decided to lay down one joint and cut the cable to reconnect PFT connecter and land HGR. POOH and lay down HGR+1 joint . Started POOH the second joint and while removing the second band from the cable, it slipped very quickly into the well and during the process the cable wagged and it hit the </a:t>
            </a:r>
            <a:r>
              <a:rPr lang="en-GB" sz="1200" kern="0" dirty="0" err="1">
                <a:latin typeface="Calibri" panose="020F0502020204030204" pitchFamily="34" charset="0"/>
              </a:rPr>
              <a:t>derrickman</a:t>
            </a:r>
            <a:r>
              <a:rPr lang="en-GB" sz="1200" kern="0" dirty="0">
                <a:latin typeface="Calibri" panose="020F0502020204030204" pitchFamily="34" charset="0"/>
              </a:rPr>
              <a:t> on his left arm causing fracture.</a:t>
            </a:r>
            <a:endParaRPr lang="en-US" sz="1200" kern="0" dirty="0">
              <a:latin typeface="Calibri" panose="020F0502020204030204"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indent="-171450">
              <a:buFont typeface="Arial" panose="020B0604020202020204" pitchFamily="34" charset="0"/>
              <a:buChar char="•"/>
              <a:defRPr/>
            </a:pPr>
            <a:r>
              <a:rPr lang="en-GB" sz="1050" dirty="0">
                <a:latin typeface="Arial" charset="0"/>
                <a:cs typeface="Tahoma" pitchFamily="34" charset="0"/>
              </a:rPr>
              <a:t>Always suspect tension on the cable if it is found disconnected from the PFT connector.</a:t>
            </a:r>
          </a:p>
          <a:p>
            <a:pPr marL="171450" indent="-171450">
              <a:buFont typeface="Arial" panose="020B0604020202020204" pitchFamily="34" charset="0"/>
              <a:buChar char="•"/>
              <a:defRPr/>
            </a:pPr>
            <a:r>
              <a:rPr lang="en-GB" sz="1050" dirty="0">
                <a:latin typeface="Arial" charset="0"/>
                <a:cs typeface="Tahoma" pitchFamily="34" charset="0"/>
              </a:rPr>
              <a:t>Always ensure that only competent personnel does the banding on the ESP cable. </a:t>
            </a:r>
          </a:p>
          <a:p>
            <a:pPr marL="171450" indent="-171450">
              <a:buFont typeface="Arial" panose="020B0604020202020204" pitchFamily="34" charset="0"/>
              <a:buChar char="•"/>
              <a:defRPr/>
            </a:pPr>
            <a:r>
              <a:rPr lang="en-GB" sz="1050" dirty="0">
                <a:latin typeface="Arial" charset="0"/>
                <a:cs typeface="Tahoma" pitchFamily="34" charset="0"/>
              </a:rPr>
              <a:t>Use clamps instead on bands</a:t>
            </a:r>
          </a:p>
          <a:p>
            <a:pPr eaLnBrk="1" hangingPunct="1">
              <a:buFont typeface="Arial" pitchFamily="34" charset="0"/>
              <a:buChar char="•"/>
              <a:defRPr/>
            </a:pPr>
            <a:endParaRPr lang="en-US" sz="1050" dirty="0">
              <a:solidFill>
                <a:srgbClr val="FF0000"/>
              </a:solidFill>
              <a:latin typeface="Arial" charset="0"/>
              <a:cs typeface="Tahoma" pitchFamily="34" charset="0"/>
            </a:endParaRPr>
          </a:p>
          <a:p>
            <a:pPr eaLnBrk="1" hangingPunct="1">
              <a:defRPr/>
            </a:pPr>
            <a:endParaRPr lang="en-US" sz="1050" dirty="0">
              <a:solidFill>
                <a:srgbClr val="FF0000"/>
              </a:solidFill>
              <a:latin typeface="Arial" charset="0"/>
              <a:cs typeface="Tahoma" pitchFamily="34" charset="0"/>
            </a:endParaRPr>
          </a:p>
          <a:p>
            <a:pPr marL="119063" indent="-119063"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304800" y="4876800"/>
            <a:ext cx="5181600" cy="584775"/>
          </a:xfrm>
          <a:prstGeom prst="rect">
            <a:avLst/>
          </a:prstGeom>
          <a:solidFill>
            <a:schemeClr val="accent2"/>
          </a:solidFill>
          <a:ln w="9525">
            <a:noFill/>
            <a:miter lim="800000"/>
            <a:headEnd/>
            <a:tailEnd/>
          </a:ln>
        </p:spPr>
        <p:txBody>
          <a:bodyPr>
            <a:spAutoFit/>
          </a:bodyPr>
          <a:lstStyle/>
          <a:p>
            <a:pPr algn="ctr" eaLnBrk="1" hangingPunct="1"/>
            <a:r>
              <a:rPr lang="en-US" sz="1600" b="1" dirty="0">
                <a:solidFill>
                  <a:srgbClr val="FFFF00"/>
                </a:solidFill>
                <a:latin typeface="Tahoma" pitchFamily="34" charset="0"/>
              </a:rPr>
              <a:t>Use clamps instead of bands to secure ESP cable on the tubing</a:t>
            </a:r>
          </a:p>
        </p:txBody>
      </p:sp>
      <p:sp>
        <p:nvSpPr>
          <p:cNvPr id="14" name="Rectangle 13"/>
          <p:cNvSpPr/>
          <p:nvPr/>
        </p:nvSpPr>
        <p:spPr>
          <a:xfrm>
            <a:off x="5562600" y="1066800"/>
            <a:ext cx="3352800" cy="2286000"/>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5" name="Rectangle 14"/>
          <p:cNvSpPr/>
          <p:nvPr/>
        </p:nvSpPr>
        <p:spPr>
          <a:xfrm>
            <a:off x="5562600" y="3581400"/>
            <a:ext cx="3429000" cy="2286000"/>
          </a:xfrm>
          <a:prstGeom prst="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latin typeface="+mj-lt"/>
            </a:endParaRP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sp>
        <p:nvSpPr>
          <p:cNvPr id="13" name="Footer Placeholder 12"/>
          <p:cNvSpPr>
            <a:spLocks noGrp="1"/>
          </p:cNvSpPr>
          <p:nvPr>
            <p:ph type="ftr" sz="quarter" idx="11"/>
          </p:nvPr>
        </p:nvSpPr>
        <p:spPr/>
        <p:txBody>
          <a:bodyPr/>
          <a:lstStyle/>
          <a:p>
            <a:pPr>
              <a:defRPr/>
            </a:pPr>
            <a:r>
              <a:rPr lang="en-US"/>
              <a:t>Confidential - Not to be shared outside of PDO/PDO contractors </a:t>
            </a:r>
          </a:p>
        </p:txBody>
      </p:sp>
      <p:pic>
        <p:nvPicPr>
          <p:cNvPr id="21" name="Picture 20">
            <a:extLst>
              <a:ext uri="{FF2B5EF4-FFF2-40B4-BE49-F238E27FC236}">
                <a16:creationId xmlns:a16="http://schemas.microsoft.com/office/drawing/2014/main" id="{9271A1E1-EF79-415B-96FB-3A6E4B2F13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2599" y="1041837"/>
            <a:ext cx="3352800" cy="2405419"/>
          </a:xfrm>
          <a:prstGeom prst="rect">
            <a:avLst/>
          </a:prstGeom>
        </p:spPr>
      </p:pic>
      <p:grpSp>
        <p:nvGrpSpPr>
          <p:cNvPr id="26633" name="Group 131"/>
          <p:cNvGrpSpPr>
            <a:grpSpLocks/>
          </p:cNvGrpSpPr>
          <p:nvPr/>
        </p:nvGrpSpPr>
        <p:grpSpPr bwMode="auto">
          <a:xfrm>
            <a:off x="8534400" y="2743200"/>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2" name="Picture 1">
            <a:extLst>
              <a:ext uri="{FF2B5EF4-FFF2-40B4-BE49-F238E27FC236}">
                <a16:creationId xmlns:a16="http://schemas.microsoft.com/office/drawing/2014/main" id="{EB320DCE-5E59-4686-83C1-D5C06F0104CC}"/>
              </a:ext>
            </a:extLst>
          </p:cNvPr>
          <p:cNvPicPr>
            <a:picLocks noChangeAspect="1"/>
          </p:cNvPicPr>
          <p:nvPr/>
        </p:nvPicPr>
        <p:blipFill>
          <a:blip r:embed="rId4"/>
          <a:stretch>
            <a:fillRect/>
          </a:stretch>
        </p:blipFill>
        <p:spPr>
          <a:xfrm>
            <a:off x="5572338" y="3581399"/>
            <a:ext cx="3419262" cy="2285999"/>
          </a:xfrm>
          <a:prstGeom prst="rect">
            <a:avLst/>
          </a:prstGeom>
        </p:spPr>
      </p:pic>
      <p:sp>
        <p:nvSpPr>
          <p:cNvPr id="26634" name="Freeform 132"/>
          <p:cNvSpPr>
            <a:spLocks/>
          </p:cNvSpPr>
          <p:nvPr/>
        </p:nvSpPr>
        <p:spPr bwMode="auto">
          <a:xfrm>
            <a:off x="8534400" y="53340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extLst>
      <p:ext uri="{BB962C8B-B14F-4D97-AF65-F5344CB8AC3E}">
        <p14:creationId xmlns:p14="http://schemas.microsoft.com/office/powerpoint/2010/main" val="22591611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42291" y="1379736"/>
            <a:ext cx="8351838" cy="615553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a:t>
            </a:r>
            <a:r>
              <a:rPr lang="en-US" sz="1600" dirty="0" smtClean="0">
                <a:solidFill>
                  <a:srgbClr val="0000FF"/>
                </a:solidFill>
                <a:latin typeface="Tahoma" pitchFamily="34" charset="0"/>
                <a:sym typeface="Wingdings" pitchFamily="2" charset="2"/>
              </a:rPr>
              <a:t>ensure your employee check </a:t>
            </a:r>
            <a:r>
              <a:rPr lang="en-US" sz="1600" dirty="0">
                <a:solidFill>
                  <a:srgbClr val="0000FF"/>
                </a:solidFill>
                <a:latin typeface="Tahoma" pitchFamily="34" charset="0"/>
                <a:sym typeface="Wingdings" pitchFamily="2" charset="2"/>
              </a:rPr>
              <a:t>that ESP is not under tension during POOH</a:t>
            </a:r>
            <a:endParaRPr lang="en-US" sz="1400" dirty="0">
              <a:solidFill>
                <a:srgbClr val="0033CC"/>
              </a:solidFill>
              <a:sym typeface="Wingdings" pitchFamily="2" charset="2"/>
            </a:endParaRP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competent employee carry out banding of ESP cable</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roles and responsibilities </a:t>
            </a:r>
            <a:r>
              <a:rPr lang="en-US" sz="1600" dirty="0" smtClean="0">
                <a:solidFill>
                  <a:srgbClr val="0000FF"/>
                </a:solidFill>
                <a:latin typeface="Tahoma" pitchFamily="34" charset="0"/>
                <a:sym typeface="Wingdings" pitchFamily="2" charset="2"/>
              </a:rPr>
              <a:t>are </a:t>
            </a:r>
            <a:r>
              <a:rPr lang="en-US" sz="1600" dirty="0">
                <a:solidFill>
                  <a:srgbClr val="0000FF"/>
                </a:solidFill>
                <a:latin typeface="Tahoma" pitchFamily="34" charset="0"/>
                <a:sym typeface="Wingdings" pitchFamily="2" charset="2"/>
              </a:rPr>
              <a:t>clearly defined and understood among the Hoist crew and the ESP crew.</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Do you ensure a formal handover between the ESP crew leads.</a:t>
            </a:r>
          </a:p>
          <a:p>
            <a:pPr marL="342900" indent="-342900" eaLnBrk="1" hangingPunct="1">
              <a:buFont typeface="+mj-lt"/>
              <a:buAutoNum type="arabicPeriod"/>
              <a:defRPr/>
            </a:pPr>
            <a:r>
              <a:rPr lang="en-US" sz="1600" dirty="0">
                <a:solidFill>
                  <a:srgbClr val="0000FF"/>
                </a:solidFill>
                <a:latin typeface="Tahoma" pitchFamily="34" charset="0"/>
                <a:sym typeface="Wingdings" pitchFamily="2" charset="2"/>
              </a:rPr>
              <a:t>Due you ensure the availability and application of the </a:t>
            </a:r>
            <a:r>
              <a:rPr lang="en-US" sz="1600" dirty="0" err="1">
                <a:solidFill>
                  <a:srgbClr val="0000FF"/>
                </a:solidFill>
                <a:latin typeface="Tahoma" pitchFamily="34" charset="0"/>
                <a:sym typeface="Wingdings" pitchFamily="2" charset="2"/>
              </a:rPr>
              <a:t>MoC</a:t>
            </a:r>
            <a:r>
              <a:rPr lang="en-US" sz="1600" dirty="0">
                <a:solidFill>
                  <a:srgbClr val="0000FF"/>
                </a:solidFill>
                <a:latin typeface="Tahoma" pitchFamily="34" charset="0"/>
                <a:sym typeface="Wingdings" pitchFamily="2" charset="2"/>
              </a:rPr>
              <a:t> procedure during ESP installation. </a:t>
            </a: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23850" y="893961"/>
            <a:ext cx="5867312"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25.10.2018  Incident title – ESP cable slip, Arm fracture</a:t>
            </a:r>
          </a:p>
        </p:txBody>
      </p:sp>
      <p:sp>
        <p:nvSpPr>
          <p:cNvPr id="10" name="Footer Placeholder 9"/>
          <p:cNvSpPr>
            <a:spLocks noGrp="1"/>
          </p:cNvSpPr>
          <p:nvPr>
            <p:ph type="ftr" sz="quarter" idx="11"/>
          </p:nvPr>
        </p:nvSpPr>
        <p:spPr/>
        <p:txBody>
          <a:bodyPr/>
          <a:lstStyle/>
          <a:p>
            <a:pPr>
              <a:defRPr/>
            </a:pPr>
            <a:r>
              <a:rPr lang="en-US"/>
              <a:t>Confidential - Not to be shared outside of PDO/PDO contractors </a:t>
            </a:r>
          </a:p>
        </p:txBody>
      </p:sp>
    </p:spTree>
    <p:extLst>
      <p:ext uri="{BB962C8B-B14F-4D97-AF65-F5344CB8AC3E}">
        <p14:creationId xmlns:p14="http://schemas.microsoft.com/office/powerpoint/2010/main" val="3820677386"/>
      </p:ext>
    </p:extLst>
  </p:cSld>
  <p:clrMapOvr>
    <a:masterClrMapping/>
  </p:clrMapOvr>
</p:sld>
</file>

<file path=ppt/theme/theme1.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92116</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2D47FC2A-4533-42E7-AD64-7753B545ADDA}"/>
</file>

<file path=customXml/itemProps2.xml><?xml version="1.0" encoding="utf-8"?>
<ds:datastoreItem xmlns:ds="http://schemas.openxmlformats.org/officeDocument/2006/customXml" ds:itemID="{E1265F69-9BDE-4D93-AC53-3A9730FAE56D}"/>
</file>

<file path=customXml/itemProps3.xml><?xml version="1.0" encoding="utf-8"?>
<ds:datastoreItem xmlns:ds="http://schemas.openxmlformats.org/officeDocument/2006/customXml" ds:itemID="{43C4ADE6-710B-4B69-B909-8D74DA76A815}"/>
</file>

<file path=docProps/app.xml><?xml version="1.0" encoding="utf-8"?>
<Properties xmlns="http://schemas.openxmlformats.org/officeDocument/2006/extended-properties" xmlns:vt="http://schemas.openxmlformats.org/officeDocument/2006/docPropsVTypes">
  <TotalTime>232</TotalTime>
  <Words>394</Words>
  <Application>Microsoft Office PowerPoint</Application>
  <PresentationFormat>On-screen Show (4:3)</PresentationFormat>
  <Paragraphs>62</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Tahoma</vt:lpstr>
      <vt:lpstr>Times New Roman</vt:lpstr>
      <vt:lpstr>Webdings</vt:lpstr>
      <vt:lpstr>Wingdings</vt:lpstr>
      <vt:lpstr>1_Default Design</vt:lpstr>
      <vt:lpstr>PowerPoint Presentation</vt:lpstr>
      <vt:lpstr>PowerPoint Presentation</vt:lpstr>
    </vt:vector>
  </TitlesOfParts>
  <Company>PDO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Morrow, Fulton MSE32</cp:lastModifiedBy>
  <cp:revision>40</cp:revision>
  <dcterms:created xsi:type="dcterms:W3CDTF">2016-03-28T05:48:29Z</dcterms:created>
  <dcterms:modified xsi:type="dcterms:W3CDTF">2019-03-31T12:27:54Z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