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4"/>
  </p:notesMasterIdLst>
  <p:sldIdLst>
    <p:sldId id="294" r:id="rId2"/>
    <p:sldId id="295"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1B4E3-1F76-4E61-B254-1A7031AA599B}" type="datetimeFigureOut">
              <a:rPr lang="en-US" smtClean="0"/>
              <a:pPr/>
              <a:t>06/01/2019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55988-80E2-4333-8473-6782ED1C01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5138CA7-92E6-41FD-A1B7-5ABDE6F1771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8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a:solidFill>
                  <a:srgbClr val="0033CC"/>
                </a:solidFill>
                <a:latin typeface="Arial" charset="0"/>
                <a:cs typeface="Arial" charset="0"/>
                <a:sym typeface="Wingdings" pitchFamily="2" charset="2"/>
              </a:rPr>
              <a:t>Make a list of closed questions (only ‘yes’ or ‘no’ as an answer) to ask other contractors if they have the same issues based on the management or HSE-MS failings or shortfalls identified in the investigation. Pretend you have to audit other companies to see if they could have the same issues.</a:t>
            </a:r>
            <a:endParaRPr lang="en-US">
              <a:latin typeface="Arial" charset="0"/>
              <a:cs typeface="Arial" charset="0"/>
            </a:endParaRPr>
          </a:p>
        </p:txBody>
      </p:sp>
      <p:sp>
        <p:nvSpPr>
          <p:cNvPr id="52228"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6B2BACC-5893-4478-93DA-688A131F836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94932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lgn="ctr">
              <a:defRPr/>
            </a:lvl1pPr>
          </a:lstStyle>
          <a:p>
            <a:pPr>
              <a:defRPr/>
            </a:pPr>
            <a:fld id="{15B704AD-0DEC-4276-A217-14915B9EB7EF}" type="slidenum">
              <a:rPr lang="en-US"/>
              <a:pPr>
                <a:defRPr/>
              </a:pPr>
              <a:t>‹#›</a:t>
            </a:fld>
            <a:endParaRPr lang="en-US"/>
          </a:p>
        </p:txBody>
      </p:sp>
    </p:spTree>
    <p:extLst>
      <p:ext uri="{BB962C8B-B14F-4D97-AF65-F5344CB8AC3E}">
        <p14:creationId xmlns:p14="http://schemas.microsoft.com/office/powerpoint/2010/main" val="177035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a:t>Click to edit Master title style</a:t>
            </a:r>
            <a:endParaRPr lang="en-US" dirty="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lgn="ctr">
              <a:defRPr/>
            </a:lvl1pPr>
          </a:lstStyle>
          <a:p>
            <a:pPr>
              <a:defRPr/>
            </a:pPr>
            <a:fld id="{1A920DC4-FE34-4663-8FB7-16362F8E3E28}" type="slidenum">
              <a:rPr lang="en-US"/>
              <a:pPr>
                <a:defRPr/>
              </a:pPr>
              <a:t>‹#›</a:t>
            </a:fld>
            <a:endParaRPr lang="en-US"/>
          </a:p>
        </p:txBody>
      </p:sp>
    </p:spTree>
    <p:extLst>
      <p:ext uri="{BB962C8B-B14F-4D97-AF65-F5344CB8AC3E}">
        <p14:creationId xmlns:p14="http://schemas.microsoft.com/office/powerpoint/2010/main" val="45306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lgn="ctr">
              <a:defRPr/>
            </a:lvl1pPr>
          </a:lstStyle>
          <a:p>
            <a:pPr>
              <a:defRPr/>
            </a:pPr>
            <a:fld id="{C085B925-3865-4333-AFCB-ABF9FE11EB42}" type="slidenum">
              <a:rPr lang="en-US"/>
              <a:pPr>
                <a:defRPr/>
              </a:pPr>
              <a:t>‹#›</a:t>
            </a:fld>
            <a:endParaRPr lang="en-US"/>
          </a:p>
        </p:txBody>
      </p:sp>
    </p:spTree>
    <p:extLst>
      <p:ext uri="{BB962C8B-B14F-4D97-AF65-F5344CB8AC3E}">
        <p14:creationId xmlns:p14="http://schemas.microsoft.com/office/powerpoint/2010/main" val="6947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ctr">
              <a:defRPr/>
            </a:lvl1pPr>
          </a:lstStyle>
          <a:p>
            <a:pPr>
              <a:defRPr/>
            </a:pPr>
            <a:fld id="{CF1380D9-E0BB-484F-BE96-17EE0360769A}" type="slidenum">
              <a:rPr lang="en-US"/>
              <a:pPr>
                <a:defRPr/>
              </a:pPr>
              <a:t>‹#›</a:t>
            </a:fld>
            <a:endParaRPr lang="en-US"/>
          </a:p>
        </p:txBody>
      </p:sp>
    </p:spTree>
    <p:extLst>
      <p:ext uri="{BB962C8B-B14F-4D97-AF65-F5344CB8AC3E}">
        <p14:creationId xmlns:p14="http://schemas.microsoft.com/office/powerpoint/2010/main" val="2005676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281B74-92C0-4899-8AEC-B63DF05B8251}"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1032" name="Content Placeholder 3" descr="PPT option1.jp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1113" y="0"/>
            <a:ext cx="9155113" cy="6858000"/>
          </a:xfrm>
          <a:prstGeom prst="rect">
            <a:avLst/>
          </a:prstGeom>
          <a:noFill/>
          <a:ln w="9525">
            <a:noFill/>
            <a:miter lim="800000"/>
            <a:headEnd/>
            <a:tailEnd/>
          </a:ln>
        </p:spPr>
      </p:pic>
    </p:spTree>
    <p:extLst>
      <p:ext uri="{BB962C8B-B14F-4D97-AF65-F5344CB8AC3E}">
        <p14:creationId xmlns:p14="http://schemas.microsoft.com/office/powerpoint/2010/main" val="206825896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3F42369-1A58-42C1-BEAE-9CC762AE40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53200" y="1127642"/>
            <a:ext cx="2169166" cy="2072758"/>
          </a:xfrm>
          <a:prstGeom prst="rect">
            <a:avLst/>
          </a:prstGeom>
        </p:spPr>
      </p:pic>
      <p:sp>
        <p:nvSpPr>
          <p:cNvPr id="14339" name="Text Box 2"/>
          <p:cNvSpPr txBox="1">
            <a:spLocks noChangeArrowheads="1"/>
          </p:cNvSpPr>
          <p:nvPr/>
        </p:nvSpPr>
        <p:spPr bwMode="auto">
          <a:xfrm>
            <a:off x="228599" y="902806"/>
            <a:ext cx="5839071" cy="3470181"/>
          </a:xfrm>
          <a:prstGeom prst="rect">
            <a:avLst/>
          </a:prstGeom>
          <a:noFill/>
          <a:ln w="19050">
            <a:noFill/>
            <a:miter lim="800000"/>
            <a:headEnd/>
            <a:tailEnd/>
          </a:ln>
        </p:spPr>
        <p:txBody>
          <a:bodyPr wrap="square">
            <a:spAutoFit/>
          </a:bodyPr>
          <a:lstStyle/>
          <a:p>
            <a:pPr marL="114300" marR="0" lvl="0" indent="-114300" algn="just"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333399"/>
                </a:solidFill>
                <a:effectLst/>
                <a:uLnTx/>
                <a:uFillTx/>
                <a:latin typeface="Tahoma" pitchFamily="34" charset="0"/>
                <a:ea typeface="+mn-ea"/>
                <a:cs typeface="+mn-cs"/>
              </a:rPr>
              <a:t>Date:</a:t>
            </a:r>
            <a:r>
              <a:rPr kumimoji="0" lang="en-US" sz="1400" b="1" i="0" u="none" strike="noStrike" kern="1200" cap="none" spc="0" normalizeH="0" baseline="0" noProof="0" dirty="0">
                <a:ln>
                  <a:noFill/>
                </a:ln>
                <a:solidFill>
                  <a:srgbClr val="333399"/>
                </a:solidFill>
                <a:effectLst/>
                <a:uLnTx/>
                <a:uFillTx/>
                <a:latin typeface="Tahoma" pitchFamily="34" charset="0"/>
                <a:ea typeface="+mn-ea"/>
                <a:cs typeface="+mn-cs"/>
              </a:rPr>
              <a:t> 12.11.2018  </a:t>
            </a:r>
            <a:r>
              <a:rPr kumimoji="0" lang="en-US" sz="1400" b="1" i="0" u="none" strike="noStrike" kern="1200" cap="none" spc="0" normalizeH="0" baseline="0" noProof="0" dirty="0" smtClean="0">
                <a:ln>
                  <a:noFill/>
                </a:ln>
                <a:solidFill>
                  <a:srgbClr val="333399"/>
                </a:solidFill>
                <a:effectLst/>
                <a:uLnTx/>
                <a:uFillTx/>
                <a:latin typeface="Tahoma" pitchFamily="34" charset="0"/>
                <a:ea typeface="+mn-ea"/>
                <a:cs typeface="+mn-cs"/>
              </a:rPr>
              <a:t>	                                        Incident type: LTI</a:t>
            </a:r>
          </a:p>
          <a:p>
            <a:pPr marL="114300" marR="0" lvl="0" indent="-114300" algn="just"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FF0000"/>
              </a:solidFill>
              <a:effectLst/>
              <a:uLnTx/>
              <a:uFillTx/>
              <a:latin typeface="Tahoma" pitchFamily="34" charset="0"/>
              <a:ea typeface="+mn-ea"/>
              <a:cs typeface="+mn-cs"/>
            </a:endParaRPr>
          </a:p>
          <a:p>
            <a:pPr marL="114300" marR="0" lvl="0" indent="-114300" algn="just"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114300" marR="0" lvl="0" indent="-114300" algn="just"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Tahoma" pitchFamily="34" charset="0"/>
              </a:rPr>
              <a:t>After loading the anchor block onto the Oilfield trailer, the Derrickman climbed the ladder onto the Oilfield Trailer. On this second step, he slipped and got his right leg caught in between the ladder.  He was stuck in the ladder with his right leg approximately one 1 meter above ground level. The Driller helped him off the ladder.  </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charset="0"/>
              <a:ea typeface="+mn-ea"/>
              <a:cs typeface="+mn-cs"/>
            </a:endParaRPr>
          </a:p>
          <a:p>
            <a:pPr marL="114300" marR="0" lvl="0" indent="-114300" algn="just"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333399"/>
              </a:solidFill>
              <a:effectLst/>
              <a:uLnTx/>
              <a:uFillTx/>
              <a:latin typeface="Tahoma" pitchFamily="34" charset="0"/>
              <a:ea typeface="+mn-ea"/>
              <a:cs typeface="+mn-cs"/>
            </a:endParaRPr>
          </a:p>
          <a:p>
            <a:pPr marL="114300" marR="0" lvl="0" indent="-114300" algn="just"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333399"/>
              </a:solidFill>
              <a:effectLst/>
              <a:uLnTx/>
              <a:uFillTx/>
              <a:latin typeface="Tahoma" pitchFamily="34" charset="0"/>
              <a:ea typeface="+mn-ea"/>
              <a:cs typeface="+mn-cs"/>
            </a:endParaRPr>
          </a:p>
          <a:p>
            <a:pPr marL="114300" marR="0" lvl="0" indent="-114300" algn="just"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3399"/>
                </a:solidFill>
                <a:effectLst/>
                <a:uLnTx/>
                <a:uFillTx/>
                <a:latin typeface="Tahoma" pitchFamily="34" charset="0"/>
                <a:ea typeface="+mn-ea"/>
                <a:cs typeface="+mn-cs"/>
              </a:rPr>
              <a:t>Your learning from this incident…</a:t>
            </a:r>
          </a:p>
          <a:p>
            <a:pPr marL="114300" marR="0" lvl="0" indent="-11430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FF"/>
              </a:solidFill>
              <a:effectLst/>
              <a:uLnTx/>
              <a:uFillTx/>
              <a:latin typeface="Arial" charset="0"/>
              <a:ea typeface="+mn-ea"/>
              <a:cs typeface="Tahoma" pitchFamily="34" charset="0"/>
            </a:endParaRP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Tahoma" pitchFamily="34" charset="0"/>
              </a:rPr>
              <a:t>Always stay focused, even on routine tasks</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Tahoma" pitchFamily="34" charset="0"/>
              </a:rPr>
              <a:t>Report unsafe equipment to your supervisor</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Tahoma" pitchFamily="34" charset="0"/>
              </a:rPr>
              <a:t>If you cannot do it in a safe way, stop!</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Tahoma" pitchFamily="34" charset="0"/>
              </a:rPr>
              <a:t>Ask for support from your supervisor to do the task safely</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6628" name="TextBox 16"/>
          <p:cNvSpPr txBox="1">
            <a:spLocks noChangeArrowheads="1"/>
          </p:cNvSpPr>
          <p:nvPr/>
        </p:nvSpPr>
        <p:spPr bwMode="auto">
          <a:xfrm>
            <a:off x="304800" y="4995366"/>
            <a:ext cx="5638800" cy="872034"/>
          </a:xfrm>
          <a:prstGeom prst="rect">
            <a:avLst/>
          </a:prstGeom>
          <a:solidFill>
            <a:srgbClr val="0000FF"/>
          </a:solidFill>
          <a:ln w="38100">
            <a:no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n-US"/>
            </a:defPPr>
            <a:lvl1pPr indent="-114300" algn="ctr">
              <a:lnSpc>
                <a:spcPct val="150000"/>
              </a:lnSpc>
              <a:defRPr b="1">
                <a:solidFill>
                  <a:srgbClr val="FFFF00"/>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Always ensure 3 point contact while using steps and ladders</a:t>
            </a:r>
          </a:p>
        </p:txBody>
      </p:sp>
      <p:sp>
        <p:nvSpPr>
          <p:cNvPr id="26631" name="Slide Number Placeholder 12"/>
          <p:cNvSpPr>
            <a:spLocks noGrp="1"/>
          </p:cNvSpPr>
          <p:nvPr>
            <p:ph type="sldNum" sz="quarter" idx="12"/>
          </p:nvPr>
        </p:nvSpPr>
        <p:spPr>
          <a:no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DB4615DE-AE29-4DBE-9167-7BEF3C405107}"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 name="Text Box 12"/>
          <p:cNvSpPr txBox="1">
            <a:spLocks noChangeArrowheads="1"/>
          </p:cNvSpPr>
          <p:nvPr/>
        </p:nvSpPr>
        <p:spPr bwMode="auto">
          <a:xfrm>
            <a:off x="1219200" y="39687"/>
            <a:ext cx="7056438" cy="646113"/>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Arial"/>
                <a:ea typeface="+mn-ea"/>
                <a:cs typeface="+mn-cs"/>
              </a:rPr>
              <a:t>PDO Second Alert</a:t>
            </a:r>
          </a:p>
        </p:txBody>
      </p:sp>
      <p:grpSp>
        <p:nvGrpSpPr>
          <p:cNvPr id="26633" name="Group 131"/>
          <p:cNvGrpSpPr>
            <a:grpSpLocks/>
          </p:cNvGrpSpPr>
          <p:nvPr/>
        </p:nvGrpSpPr>
        <p:grpSpPr bwMode="auto">
          <a:xfrm>
            <a:off x="8305800" y="2590800"/>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2" name="Footer Placeholder 5">
            <a:extLst>
              <a:ext uri="{FF2B5EF4-FFF2-40B4-BE49-F238E27FC236}">
                <a16:creationId xmlns:a16="http://schemas.microsoft.com/office/drawing/2014/main" id="{86E80FBC-1B50-41EF-8A1E-CD0AA6946435}"/>
              </a:ext>
            </a:extLst>
          </p:cNvPr>
          <p:cNvSpPr>
            <a:spLocks noGrp="1"/>
          </p:cNvSpPr>
          <p:nvPr>
            <p:ph type="ftr" sz="quarter" idx="11"/>
          </p:nvPr>
        </p:nvSpPr>
        <p:spPr>
          <a:xfrm>
            <a:off x="3124200" y="6248400"/>
            <a:ext cx="2895600" cy="45720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mn-cs"/>
              </a:rPr>
              <a:t>Confidential - Not to be shared outside of PDO/PDO contractors </a:t>
            </a:r>
          </a:p>
        </p:txBody>
      </p:sp>
      <p:pic>
        <p:nvPicPr>
          <p:cNvPr id="2" name="Picture 1">
            <a:extLst>
              <a:ext uri="{FF2B5EF4-FFF2-40B4-BE49-F238E27FC236}">
                <a16:creationId xmlns:a16="http://schemas.microsoft.com/office/drawing/2014/main" id="{48DC5A04-FF34-41E0-81B2-0BFA70D34736}"/>
              </a:ext>
            </a:extLst>
          </p:cNvPr>
          <p:cNvPicPr>
            <a:picLocks noChangeAspect="1"/>
          </p:cNvPicPr>
          <p:nvPr/>
        </p:nvPicPr>
        <p:blipFill>
          <a:blip r:embed="rId4"/>
          <a:stretch>
            <a:fillRect/>
          </a:stretch>
        </p:blipFill>
        <p:spPr>
          <a:xfrm>
            <a:off x="6550265" y="3809999"/>
            <a:ext cx="2172101" cy="2075563"/>
          </a:xfrm>
          <a:prstGeom prst="rect">
            <a:avLst/>
          </a:prstGeom>
        </p:spPr>
      </p:pic>
      <p:sp>
        <p:nvSpPr>
          <p:cNvPr id="26634" name="Freeform 132"/>
          <p:cNvSpPr>
            <a:spLocks/>
          </p:cNvSpPr>
          <p:nvPr/>
        </p:nvSpPr>
        <p:spPr bwMode="auto">
          <a:xfrm>
            <a:off x="8229600" y="53340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84573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23849" y="1125538"/>
            <a:ext cx="8609013" cy="2769989"/>
          </a:xfrm>
          <a:prstGeom prst="rect">
            <a:avLst/>
          </a:prstGeom>
          <a:noFill/>
          <a:ln w="19050">
            <a:noFill/>
            <a:miter lim="800000"/>
            <a:headEnd/>
            <a:tailEnd/>
          </a:ln>
        </p:spPr>
        <p:txBody>
          <a:bodyPr wrap="square">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charset="0"/>
              <a:ea typeface="+mn-ea"/>
              <a:cs typeface="+mn-cs"/>
            </a:endParaRPr>
          </a:p>
          <a:p>
            <a:pPr marL="173038" marR="0" lvl="0" indent="-173038" algn="l"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As a learning from this incident and to ensure continual improvement, all Contract Managers must review their HSE HEMP against the questions asked below        </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FF"/>
                </a:solidFill>
                <a:effectLst/>
                <a:uLnTx/>
                <a:uFillTx/>
                <a:latin typeface="Tahoma" pitchFamily="34" charset="0"/>
                <a:ea typeface="+mn-ea"/>
                <a:cs typeface="+mn-cs"/>
              </a:rPr>
              <a:t>Confirm the following</a:t>
            </a:r>
            <a:r>
              <a:rPr kumimoji="0" lang="en-US" sz="1600" b="1" i="0" u="none" strike="noStrike" kern="1200" cap="none" spc="0" normalizeH="0" baseline="0" noProof="0" dirty="0" smtClean="0">
                <a:ln>
                  <a:noFill/>
                </a:ln>
                <a:solidFill>
                  <a:srgbClr val="0000FF"/>
                </a:solidFill>
                <a:effectLst/>
                <a:uLnTx/>
                <a:uFillTx/>
                <a:latin typeface="Tahoma" pitchFamily="34" charset="0"/>
                <a:ea typeface="+mn-ea"/>
                <a:cs typeface="+mn-cs"/>
              </a:rPr>
              <a:t>:</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spc="0" normalizeH="0" baseline="0" noProof="0" dirty="0">
                <a:ln>
                  <a:noFill/>
                </a:ln>
                <a:solidFill>
                  <a:srgbClr val="2D2DB9"/>
                </a:solidFill>
                <a:effectLst/>
                <a:uLnTx/>
                <a:uFillTx/>
                <a:latin typeface="Calibri" panose="020F0502020204030204" pitchFamily="34" charset="0"/>
                <a:ea typeface="+mn-ea"/>
                <a:cs typeface="+mn-cs"/>
                <a:sym typeface="Wingdings" pitchFamily="2" charset="2"/>
              </a:rPr>
              <a:t>Do you ensure access points to equipment are regularly inspected?</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spc="0" normalizeH="0" baseline="0" noProof="0" dirty="0">
                <a:ln>
                  <a:noFill/>
                </a:ln>
                <a:solidFill>
                  <a:srgbClr val="2D2DB9"/>
                </a:solidFill>
                <a:effectLst/>
                <a:uLnTx/>
                <a:uFillTx/>
                <a:latin typeface="Calibri" panose="020F0502020204030204" pitchFamily="34" charset="0"/>
                <a:ea typeface="+mn-ea"/>
                <a:cs typeface="+mn-cs"/>
                <a:sym typeface="Wingdings" pitchFamily="2" charset="2"/>
              </a:rPr>
              <a:t>Are fixed installed handrails, guard rails, ladders, access points part of the Inspection program?</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spc="0" normalizeH="0" baseline="0" noProof="0" dirty="0">
                <a:ln>
                  <a:noFill/>
                </a:ln>
                <a:solidFill>
                  <a:srgbClr val="2D2DB9"/>
                </a:solidFill>
                <a:effectLst/>
                <a:uLnTx/>
                <a:uFillTx/>
                <a:latin typeface="Calibri" panose="020F0502020204030204" pitchFamily="34" charset="0"/>
                <a:ea typeface="+mn-ea"/>
                <a:cs typeface="+mn-cs"/>
                <a:sym typeface="Wingdings" pitchFamily="2" charset="2"/>
              </a:rPr>
              <a:t>Do you review vehicles for access points (e.g. ladders, steps) as part of the maintenance plan?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spc="0" normalizeH="0" baseline="0" noProof="0" dirty="0">
                <a:ln>
                  <a:noFill/>
                </a:ln>
                <a:solidFill>
                  <a:srgbClr val="2D2DB9"/>
                </a:solidFill>
                <a:effectLst/>
                <a:uLnTx/>
                <a:uFillTx/>
                <a:latin typeface="Calibri" panose="020F0502020204030204" pitchFamily="34" charset="0"/>
                <a:ea typeface="+mn-ea"/>
                <a:cs typeface="+mn-cs"/>
                <a:sym typeface="Wingdings" pitchFamily="2" charset="2"/>
              </a:rPr>
              <a:t>Do you ensure all staff are trained on the 3-point-contact rule while climbing stairs and ladders?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spc="0" normalizeH="0" baseline="0" noProof="0" dirty="0">
                <a:ln>
                  <a:noFill/>
                </a:ln>
                <a:solidFill>
                  <a:srgbClr val="2D2DB9"/>
                </a:solidFill>
                <a:effectLst/>
                <a:uLnTx/>
                <a:uFillTx/>
                <a:latin typeface="Calibri" panose="020F0502020204030204" pitchFamily="34" charset="0"/>
                <a:ea typeface="+mn-ea"/>
                <a:cs typeface="+mn-cs"/>
                <a:sym typeface="Wingdings" pitchFamily="2" charset="2"/>
              </a:rPr>
              <a:t>Do you ensure that your learning from incident process captures the “Management Self Audit” questions from the Second Alerts?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spc="0" normalizeH="0" baseline="0" noProof="0" dirty="0">
                <a:ln>
                  <a:noFill/>
                </a:ln>
                <a:solidFill>
                  <a:srgbClr val="2D2DB9"/>
                </a:solidFill>
                <a:effectLst/>
                <a:uLnTx/>
                <a:uFillTx/>
                <a:latin typeface="Calibri" panose="020F0502020204030204" pitchFamily="34" charset="0"/>
                <a:ea typeface="+mn-ea"/>
                <a:cs typeface="+mn-cs"/>
                <a:sym typeface="Wingdings" pitchFamily="2" charset="2"/>
              </a:rPr>
              <a:t>Do you ensure that all relevant staff shave received the shared Learning from Incidents? (e.g. Drivers get relevant learnings, Derrickman get relevant learnings</a:t>
            </a:r>
            <a:r>
              <a:rPr kumimoji="0" lang="en-US" sz="1200" b="0" i="0" u="none" strike="noStrike" kern="1200" cap="none" spc="0" normalizeH="0" baseline="0" noProof="0" dirty="0" smtClean="0">
                <a:ln>
                  <a:noFill/>
                </a:ln>
                <a:solidFill>
                  <a:srgbClr val="2D2DB9"/>
                </a:solidFill>
                <a:effectLst/>
                <a:uLnTx/>
                <a:uFillTx/>
                <a:latin typeface="Calibri" panose="020F0502020204030204" pitchFamily="34" charset="0"/>
                <a:ea typeface="+mn-ea"/>
                <a:cs typeface="+mn-cs"/>
                <a:sym typeface="Wingdings" pitchFamily="2" charset="2"/>
              </a:rPr>
              <a:t>?)</a:t>
            </a:r>
            <a:endParaRPr kumimoji="0" lang="en-US" sz="1200" b="0" i="0" u="none" strike="noStrike" kern="1200" cap="none" spc="0" normalizeH="0" baseline="0" noProof="0" dirty="0">
              <a:ln>
                <a:noFill/>
              </a:ln>
              <a:solidFill>
                <a:srgbClr val="2D2DB9"/>
              </a:solidFill>
              <a:effectLst/>
              <a:uLnTx/>
              <a:uFillTx/>
              <a:latin typeface="Calibri" panose="020F0502020204030204" pitchFamily="34" charset="0"/>
              <a:ea typeface="+mn-ea"/>
              <a:cs typeface="+mn-cs"/>
              <a:sym typeface="Wingdings" pitchFamily="2" charset="2"/>
            </a:endParaRPr>
          </a:p>
        </p:txBody>
      </p:sp>
      <p:grpSp>
        <p:nvGrpSpPr>
          <p:cNvPr id="27651" name="Group 9"/>
          <p:cNvGrpSpPr>
            <a:grpSpLocks/>
          </p:cNvGrpSpPr>
          <p:nvPr/>
        </p:nvGrpSpPr>
        <p:grpSpPr bwMode="auto">
          <a:xfrm>
            <a:off x="12700"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Arial"/>
                  <a:ea typeface="+mn-ea"/>
                  <a:cs typeface="+mn-cs"/>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a:ln w="9525">
                  <a:solidFill>
                    <a:srgbClr val="000000"/>
                  </a:solidFill>
                  <a:round/>
                  <a:headEnd/>
                  <a:tailEnd/>
                </a:ln>
                <a:solidFill>
                  <a:srgbClr val="000000"/>
                </a:solidFill>
                <a:effectLst/>
                <a:uLnTx/>
                <a:uFillTx/>
                <a:latin typeface="Arial"/>
                <a:ea typeface="+mn-ea"/>
                <a:cs typeface="Arial"/>
              </a:endParaRPr>
            </a:p>
          </p:txBody>
        </p:sp>
      </p:grpSp>
      <p:sp>
        <p:nvSpPr>
          <p:cNvPr id="27652" name="Slide Number Placeholder 8"/>
          <p:cNvSpPr>
            <a:spLocks noGrp="1"/>
          </p:cNvSpPr>
          <p:nvPr>
            <p:ph type="sldNum" sz="quarter" idx="12"/>
          </p:nvPr>
        </p:nvSpPr>
        <p:spPr>
          <a:no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6938B89D-F213-4B22-83B0-682ADC9DB09E}"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53" name="Rectangle 8"/>
          <p:cNvSpPr>
            <a:spLocks noChangeArrowheads="1"/>
          </p:cNvSpPr>
          <p:nvPr/>
        </p:nvSpPr>
        <p:spPr bwMode="auto">
          <a:xfrm>
            <a:off x="228600" y="862013"/>
            <a:ext cx="8077200" cy="307777"/>
          </a:xfrm>
          <a:prstGeom prst="rect">
            <a:avLst/>
          </a:prstGeom>
          <a:noFill/>
          <a:ln w="9525">
            <a:noFill/>
            <a:miter lim="800000"/>
            <a:headEnd/>
            <a:tailEnd/>
          </a:ln>
        </p:spPr>
        <p:txBody>
          <a:bodyPr wrap="square">
            <a:spAutoFit/>
          </a:bodyPr>
          <a:lstStyle/>
          <a:p>
            <a:pPr marL="114300" marR="0" lvl="0" indent="-114300" algn="just"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333399"/>
                </a:solidFill>
                <a:effectLst/>
                <a:uLnTx/>
                <a:uFillTx/>
                <a:latin typeface="Tahoma" pitchFamily="34" charset="0"/>
                <a:ea typeface="+mn-ea"/>
                <a:cs typeface="+mn-cs"/>
              </a:rPr>
              <a:t>Date:</a:t>
            </a:r>
            <a:r>
              <a:rPr kumimoji="0" lang="en-US" sz="1400" b="1" i="0" u="none" strike="noStrike" kern="1200" cap="none" spc="0" normalizeH="0" baseline="0" noProof="0" dirty="0">
                <a:ln>
                  <a:noFill/>
                </a:ln>
                <a:solidFill>
                  <a:srgbClr val="333399"/>
                </a:solidFill>
                <a:effectLst/>
                <a:uLnTx/>
                <a:uFillTx/>
                <a:latin typeface="Tahoma" pitchFamily="34" charset="0"/>
                <a:ea typeface="+mn-ea"/>
                <a:cs typeface="+mn-cs"/>
              </a:rPr>
              <a:t> </a:t>
            </a:r>
            <a:r>
              <a:rPr kumimoji="0" lang="en-US" sz="1400" b="1" i="0" u="none" strike="noStrike" kern="1200" cap="none" spc="0" normalizeH="0" baseline="0" noProof="0" dirty="0" smtClean="0">
                <a:ln>
                  <a:noFill/>
                </a:ln>
                <a:solidFill>
                  <a:srgbClr val="333399"/>
                </a:solidFill>
                <a:effectLst/>
                <a:uLnTx/>
                <a:uFillTx/>
                <a:latin typeface="Tahoma" pitchFamily="34" charset="0"/>
                <a:ea typeface="+mn-ea"/>
                <a:cs typeface="+mn-cs"/>
              </a:rPr>
              <a:t>12.11.2018                                                         Incident type: LTI</a:t>
            </a:r>
            <a:endParaRPr kumimoji="0" lang="en-US" sz="1400" b="1" i="0" u="none" strike="noStrike" kern="1200" cap="none" spc="0" normalizeH="0" baseline="0" noProof="0" dirty="0">
              <a:ln>
                <a:noFill/>
              </a:ln>
              <a:solidFill>
                <a:srgbClr val="333399"/>
              </a:solidFill>
              <a:effectLst/>
              <a:uLnTx/>
              <a:uFillTx/>
              <a:latin typeface="Tahoma" pitchFamily="34" charset="0"/>
              <a:ea typeface="+mn-ea"/>
              <a:cs typeface="+mn-cs"/>
            </a:endParaRPr>
          </a:p>
        </p:txBody>
      </p:sp>
      <p:sp>
        <p:nvSpPr>
          <p:cNvPr id="10" name="Footer Placeholder 5">
            <a:extLst>
              <a:ext uri="{FF2B5EF4-FFF2-40B4-BE49-F238E27FC236}">
                <a16:creationId xmlns:a16="http://schemas.microsoft.com/office/drawing/2014/main" id="{6DE3CBAA-65A8-42B2-82AF-04A83A9080D7}"/>
              </a:ext>
            </a:extLst>
          </p:cNvPr>
          <p:cNvSpPr>
            <a:spLocks noGrp="1"/>
          </p:cNvSpPr>
          <p:nvPr>
            <p:ph type="ftr" sz="quarter" idx="11"/>
          </p:nvPr>
        </p:nvSpPr>
        <p:spPr>
          <a:xfrm>
            <a:off x="3124200" y="6248400"/>
            <a:ext cx="2895600" cy="45720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mn-cs"/>
              </a:rPr>
              <a:t>Confidential - Not to be shared outside of PDO/PDO contractors </a:t>
            </a:r>
          </a:p>
        </p:txBody>
      </p:sp>
    </p:spTree>
    <p:extLst>
      <p:ext uri="{BB962C8B-B14F-4D97-AF65-F5344CB8AC3E}">
        <p14:creationId xmlns:p14="http://schemas.microsoft.com/office/powerpoint/2010/main" val="343691227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92117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62B00B56-69A9-42AA-9D5E-EBF9CC36DC62}"/>
</file>

<file path=customXml/itemProps2.xml><?xml version="1.0" encoding="utf-8"?>
<ds:datastoreItem xmlns:ds="http://schemas.openxmlformats.org/officeDocument/2006/customXml" ds:itemID="{5A0AF3BC-49FA-4AB6-8DCF-C76D68937963}"/>
</file>

<file path=customXml/itemProps3.xml><?xml version="1.0" encoding="utf-8"?>
<ds:datastoreItem xmlns:ds="http://schemas.openxmlformats.org/officeDocument/2006/customXml" ds:itemID="{76C3EE52-202C-41C2-B09E-9682FBA231F0}"/>
</file>

<file path=docProps/app.xml><?xml version="1.0" encoding="utf-8"?>
<Properties xmlns="http://schemas.openxmlformats.org/officeDocument/2006/extended-properties" xmlns:vt="http://schemas.openxmlformats.org/officeDocument/2006/docPropsVTypes">
  <TotalTime>224</TotalTime>
  <Words>256</Words>
  <Application>Microsoft Office PowerPoint</Application>
  <PresentationFormat>On-screen Show (4:3)</PresentationFormat>
  <Paragraphs>37</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Tahoma</vt:lpstr>
      <vt:lpstr>Times New Roman</vt:lpstr>
      <vt:lpstr>Wingdings</vt:lpstr>
      <vt:lpstr>1_Default Design</vt:lpstr>
      <vt:lpstr>PowerPoint Presentation</vt:lpstr>
      <vt:lpstr>PowerPoint Presentation</vt:lpstr>
    </vt:vector>
  </TitlesOfParts>
  <Company>PDO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MU61323</dc:creator>
  <cp:lastModifiedBy>Harthy, Sami MSE34</cp:lastModifiedBy>
  <cp:revision>35</cp:revision>
  <dcterms:created xsi:type="dcterms:W3CDTF">2016-03-28T05:48:29Z</dcterms:created>
  <dcterms:modified xsi:type="dcterms:W3CDTF">2019-01-06T06:04:01Z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