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4"/>
  </p:notesMasterIdLst>
  <p:sldIdLst>
    <p:sldId id="296" r:id="rId2"/>
    <p:sldId id="29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14/02/2019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138CA7-92E6-41FD-A1B7-5ABDE6F177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5987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6B2BACC-5893-4478-93DA-688A131F83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0173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560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847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438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516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0288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28600" y="5257800"/>
            <a:ext cx="4902200" cy="872034"/>
          </a:xfrm>
          <a:prstGeom prst="rect">
            <a:avLst/>
          </a:prstGeom>
          <a:solidFill>
            <a:srgbClr val="0000FF"/>
          </a:solidFill>
          <a:ln w="38100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indent="-114300" algn="ctr">
              <a:lnSpc>
                <a:spcPct val="150000"/>
              </a:lnSpc>
              <a:defRPr b="1">
                <a:solidFill>
                  <a:srgbClr val="FFFF00"/>
                </a:solidFill>
                <a:latin typeface="+mj-lt"/>
                <a:cs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/>
              <a:t>SHORTCUT ROAD DRIVING IS DANGEROUS</a:t>
            </a: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7924800" y="6477000"/>
            <a:ext cx="1905000" cy="457200"/>
          </a:xfrm>
          <a:noFill/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B4615DE-AE29-4DBE-9167-7BEF3C405107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PDO Second Alert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28600" y="835223"/>
            <a:ext cx="5029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Date: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27.11.218    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Incident title: LTI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600" y="1219200"/>
            <a:ext cx="2209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What happened?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8600" y="1572161"/>
            <a:ext cx="495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itchFamily="34" charset="0"/>
              </a:rPr>
              <a:t>ATE transit mixer loaded with 10 cubic meters of concrete after taking a left hand turn on the pipeline service graded road tipped over to right side. The helper (passenger) sustained fracture on his right wrist and the driver sustained first aid injuries.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16933" y="32766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Your learning from this incident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8600" y="3667542"/>
            <a:ext cx="4953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itchFamily="34" charset="0"/>
              </a:rPr>
              <a:t>Always keep wheels steady to recover from a drop wheel</a:t>
            </a:r>
          </a:p>
          <a:p>
            <a:pPr marL="285750" marR="0" lvl="0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itchFamily="34" charset="0"/>
              </a:rPr>
              <a:t>Always drive on designated route - blacktop wherever available </a:t>
            </a:r>
          </a:p>
          <a:p>
            <a:pPr marL="285750" marR="0" lvl="0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itchFamily="34" charset="0"/>
              </a:rPr>
              <a:t>Always use individual IVMS keys.</a:t>
            </a:r>
          </a:p>
          <a:p>
            <a:pPr marL="285750" marR="0" lvl="0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itchFamily="34" charset="0"/>
              </a:rPr>
              <a:t>Always manage your journeys.</a:t>
            </a:r>
          </a:p>
          <a:p>
            <a:pPr marL="285750" marR="0" lvl="0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itchFamily="34" charset="0"/>
              </a:rPr>
              <a:t>Always plan the activities.</a:t>
            </a: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412824" y="881457"/>
            <a:ext cx="3550712" cy="255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382000" y="2971800"/>
            <a:ext cx="499082" cy="420152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pic>
        <p:nvPicPr>
          <p:cNvPr id="4098" name="Picture 2" descr="Image result for TRANSIT MIXER ON ROA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10200" y="3982264"/>
            <a:ext cx="3553335" cy="2331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34" name="Freeform 132"/>
          <p:cNvSpPr>
            <a:spLocks/>
          </p:cNvSpPr>
          <p:nvPr/>
        </p:nvSpPr>
        <p:spPr bwMode="auto">
          <a:xfrm>
            <a:off x="8424147" y="5770755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381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326446"/>
            <a:ext cx="8743950" cy="300082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As a learning from this incident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and to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ensure continual improvement all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contract managers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must review their HSE HEMP against the questions asked below      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Confirm the following: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Wingdings" pitchFamily="2" charset="2"/>
              </a:rPr>
              <a:t>Do your engineers plan all your activities to ensure employees are not put to haste?	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Wingdings" pitchFamily="2" charset="2"/>
              </a:rPr>
              <a:t>Do your journey manager check the movement of vehicles and audit with the journey route adopted by drivers?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Wingdings" pitchFamily="2" charset="2"/>
              </a:rPr>
              <a:t>Do your journey manager ensure IVMS key management?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Wingdings" pitchFamily="2" charset="2"/>
              </a:rPr>
              <a:t>Do your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Wingdings" pitchFamily="2" charset="2"/>
              </a:rPr>
              <a:t>journey manager/ IVMS coordinator intervene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Wingdings" pitchFamily="2" charset="2"/>
              </a:rPr>
              <a:t>the drivers using private road?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Wingdings" pitchFamily="2" charset="2"/>
              </a:rPr>
              <a:t>Do your engineers ensure management of change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Wingdings" pitchFamily="2" charset="2"/>
              </a:rPr>
              <a:t>?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24800" y="6477000"/>
            <a:ext cx="1905000" cy="457200"/>
          </a:xfrm>
          <a:noFill/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938B89D-F213-4B22-83B0-682ADC9DB09E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990152" y="0"/>
            <a:ext cx="705611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Management self audit </a:t>
            </a:r>
          </a:p>
        </p:txBody>
      </p:sp>
      <p:sp>
        <p:nvSpPr>
          <p:cNvPr id="6" name="Rectangle 5"/>
          <p:cNvSpPr/>
          <p:nvPr/>
        </p:nvSpPr>
        <p:spPr>
          <a:xfrm>
            <a:off x="228600" y="835223"/>
            <a:ext cx="5029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Date: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27.11.218    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Incident title: LTI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77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92118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0683F927-42F9-4A05-8791-880672EDD096}"/>
</file>

<file path=customXml/itemProps2.xml><?xml version="1.0" encoding="utf-8"?>
<ds:datastoreItem xmlns:ds="http://schemas.openxmlformats.org/officeDocument/2006/customXml" ds:itemID="{AC2AE1E6-C804-40FA-814C-3F307D629226}"/>
</file>

<file path=customXml/itemProps3.xml><?xml version="1.0" encoding="utf-8"?>
<ds:datastoreItem xmlns:ds="http://schemas.openxmlformats.org/officeDocument/2006/customXml" ds:itemID="{635B301C-0E8C-49DD-8FA6-9AC124540AB8}"/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224</Words>
  <Application>Microsoft Office PowerPoint</Application>
  <PresentationFormat>On-screen Show (4:3)</PresentationFormat>
  <Paragraphs>28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Tahoma</vt:lpstr>
      <vt:lpstr>Times New Roman</vt:lpstr>
      <vt:lpstr>Wingdings</vt:lpstr>
      <vt:lpstr>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Harthy, Sami MSE34</cp:lastModifiedBy>
  <cp:revision>36</cp:revision>
  <dcterms:created xsi:type="dcterms:W3CDTF">2016-03-28T05:48:29Z</dcterms:created>
  <dcterms:modified xsi:type="dcterms:W3CDTF">2019-02-14T09:56:25Z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