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
  </p:notesMasterIdLst>
  <p:sldIdLst>
    <p:sldId id="298" r:id="rId2"/>
    <p:sldId id="299"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14/02/2019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138CA7-92E6-41FD-A1B7-5ABDE6F177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192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B2BACC-5893-4478-93DA-688A131F836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9083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347782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33547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338877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257290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334900996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5575" y="838200"/>
            <a:ext cx="4943068" cy="3793346"/>
          </a:xfrm>
          <a:prstGeom prst="rect">
            <a:avLst/>
          </a:prstGeom>
          <a:noFill/>
          <a:ln w="19050">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Date:</a:t>
            </a:r>
            <a:r>
              <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  27.11.2018     </a:t>
            </a:r>
            <a:r>
              <a:rPr kumimoji="0" lang="en-US" sz="1200" b="1" i="0" u="none" strike="noStrike" kern="1200" cap="none" spc="0" normalizeH="0" baseline="0" noProof="0" dirty="0" smtClean="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                                 Incident </a:t>
            </a:r>
            <a:r>
              <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title: </a:t>
            </a:r>
            <a:r>
              <a:rPr kumimoji="0" lang="en-US" sz="1200" b="1" i="0" u="none" strike="noStrike" kern="1200" cap="none" spc="0" normalizeH="0" baseline="0" noProof="0" dirty="0" smtClean="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LTI</a:t>
            </a:r>
            <a:endPar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FF0000"/>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 Civil crew was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involved in concreting activity using concrete pouring bucket. Three personnel were involved in handling the bucket. Two personnel were deployed in guiding the bucket and the other one was operating the handle of discharge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door.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While opening the discharge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door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one of the employee placed his right middle finger at the pinch point of the moving arm and the support frame and got injured.</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smtClean="0">
              <a:ln>
                <a:noFill/>
              </a:ln>
              <a:solidFill>
                <a:srgbClr val="333399"/>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33399"/>
              </a:solidFill>
              <a:effectLst/>
              <a:uLnTx/>
              <a:uFillTx/>
              <a:latin typeface="Arial"/>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333399"/>
                </a:solidFill>
                <a:effectLst/>
                <a:uLnTx/>
                <a:uFillTx/>
                <a:latin typeface="Arial"/>
                <a:ea typeface="+mn-ea"/>
                <a:cs typeface="+mn-cs"/>
              </a:rPr>
              <a:t>Your </a:t>
            </a:r>
            <a:r>
              <a:rPr kumimoji="0" lang="en-US" sz="1600" b="1" i="0" u="none" strike="noStrike" kern="1200" cap="none" spc="0" normalizeH="0" baseline="0" noProof="0" dirty="0">
                <a:ln>
                  <a:noFill/>
                </a:ln>
                <a:solidFill>
                  <a:srgbClr val="333399"/>
                </a:solidFill>
                <a:effectLst/>
                <a:uLnTx/>
                <a:uFillTx/>
                <a:latin typeface="Arial"/>
                <a:ea typeface="+mn-ea"/>
                <a:cs typeface="+mn-cs"/>
              </a:rPr>
              <a:t>learning from this incident.</a:t>
            </a: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rPr>
              <a:t>Always plan activities to minimise manual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Arial" charset="0"/>
              </a:rPr>
              <a:t>handling.</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rPr>
              <a:t>Always identify pinch points and provide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Arial" charset="0"/>
              </a:rPr>
              <a:t>controls.</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endParaRPr>
          </a:p>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Arial" charset="0"/>
              </a:rPr>
              <a:t>Always use equipment which is authorized by PTW</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charset="0"/>
            </a:endParaRPr>
          </a:p>
        </p:txBody>
      </p:sp>
      <p:sp>
        <p:nvSpPr>
          <p:cNvPr id="26628" name="TextBox 16"/>
          <p:cNvSpPr txBox="1">
            <a:spLocks noChangeArrowheads="1"/>
          </p:cNvSpPr>
          <p:nvPr/>
        </p:nvSpPr>
        <p:spPr bwMode="auto">
          <a:xfrm>
            <a:off x="327501" y="5029200"/>
            <a:ext cx="4442619" cy="872034"/>
          </a:xfrm>
          <a:prstGeom prst="rect">
            <a:avLst/>
          </a:prstGeom>
          <a:solidFill>
            <a:srgbClr val="0000FF"/>
          </a:solidFill>
          <a:ln w="38100">
            <a:no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indent="-114300" algn="ctr">
              <a:lnSpc>
                <a:spcPct val="150000"/>
              </a:lnSpc>
              <a:defRPr b="1">
                <a:solidFill>
                  <a:srgbClr val="FFFF00"/>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Maintain communication between peers</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PDO Second Alert</a:t>
            </a:r>
          </a:p>
        </p:txBody>
      </p:sp>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1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4609" y="4237586"/>
            <a:ext cx="3785322" cy="239181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Freeform 132"/>
          <p:cNvSpPr>
            <a:spLocks/>
          </p:cNvSpPr>
          <p:nvPr/>
        </p:nvSpPr>
        <p:spPr bwMode="auto">
          <a:xfrm>
            <a:off x="8433867" y="62484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Slide Number Placeholder 4"/>
          <p:cNvSpPr>
            <a:spLocks noGrp="1"/>
          </p:cNvSpPr>
          <p:nvPr>
            <p:ph type="sldNum" sz="quarter" idx="12"/>
          </p:nvPr>
        </p:nvSpPr>
        <p:spPr>
          <a:xfrm>
            <a:off x="7924800" y="6477000"/>
            <a:ext cx="19050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085B925-3865-4333-AFCB-ABF9FE11EB4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4609" y="904875"/>
            <a:ext cx="3773381"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a:grpSpLocks/>
          </p:cNvGrpSpPr>
          <p:nvPr/>
        </p:nvGrpSpPr>
        <p:grpSpPr bwMode="auto">
          <a:xfrm>
            <a:off x="8552986" y="3570287"/>
            <a:ext cx="336550" cy="544513"/>
            <a:chOff x="3504" y="544"/>
            <a:chExt cx="2287" cy="1855"/>
          </a:xfrm>
        </p:grpSpPr>
        <p:sp>
          <p:nvSpPr>
            <p:cNvPr id="2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408367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81000" y="1125538"/>
            <a:ext cx="8534400" cy="3631763"/>
          </a:xfrm>
          <a:prstGeom prst="rect">
            <a:avLst/>
          </a:prstGeom>
          <a:noFill/>
          <a:ln w="19050">
            <a:noFill/>
            <a:miter lim="800000"/>
            <a:headEnd/>
            <a:tailEnd/>
          </a:ln>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173038" marR="0" lvl="0" indent="-173038"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4763" algn="just"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a:t>
            </a:r>
            <a:r>
              <a:rPr kumimoji="0" lang="en-US" sz="1600" b="1" i="0" u="none" strike="noStrike" kern="1200" cap="none" spc="0" normalizeH="0" baseline="0" noProof="0" dirty="0" smtClean="0">
                <a:ln>
                  <a:noFill/>
                </a:ln>
                <a:solidFill>
                  <a:srgbClr val="FF0000"/>
                </a:solidFill>
                <a:effectLst/>
                <a:uLnTx/>
                <a:uFillTx/>
                <a:latin typeface="Tahoma" pitchFamily="34" charset="0"/>
                <a:ea typeface="+mn-ea"/>
                <a:cs typeface="+mn-cs"/>
              </a:rPr>
              <a:t>to ensure </a:t>
            </a: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continual improvement all </a:t>
            </a:r>
            <a:r>
              <a:rPr kumimoji="0" lang="en-US" sz="1600" b="1" i="0" u="none" strike="noStrike" kern="1200" cap="none" spc="0" normalizeH="0" baseline="0" noProof="0" dirty="0" smtClean="0">
                <a:ln>
                  <a:noFill/>
                </a:ln>
                <a:solidFill>
                  <a:srgbClr val="FF0000"/>
                </a:solidFill>
                <a:effectLst/>
                <a:uLnTx/>
                <a:uFillTx/>
                <a:latin typeface="Tahoma" pitchFamily="34" charset="0"/>
                <a:ea typeface="+mn-ea"/>
                <a:cs typeface="+mn-cs"/>
              </a:rPr>
              <a:t>contract managers </a:t>
            </a: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must review their HSE HEMP against the questions asked below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mn-cs"/>
              </a:rPr>
              <a:t>Confirm the following:</a:t>
            </a:r>
            <a:endParaRPr kumimoji="0" lang="en-US" sz="1600" b="0" i="0" u="none" strike="noStrike" kern="1200" cap="none" spc="0" normalizeH="0" baseline="0" noProof="0" dirty="0">
              <a:ln>
                <a:noFill/>
              </a:ln>
              <a:solidFill>
                <a:srgbClr val="0000FF"/>
              </a:solidFill>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ensure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the personnel are aware about pinch points?</a:t>
            </a:r>
            <a:endPar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have system to conduct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audits of Permit to Work ?</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you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ensure that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HEMP is reviewed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periodically?</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ensure adequacy of training </a:t>
            </a: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for safe handling of equipment?</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rPr>
              <a:t>Do you ensure safe operating procedures are established</a:t>
            </a: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a:t>
            </a:r>
          </a:p>
          <a:p>
            <a:pPr marL="342900" marR="0" lvl="0" indent="-342900" algn="l" defTabSz="914400" rtl="0" eaLnBrk="1" fontAlgn="base" latinLnBrk="0" hangingPunct="1">
              <a:lnSpc>
                <a:spcPct val="150000"/>
              </a:lnSpc>
              <a:spcBef>
                <a:spcPct val="0"/>
              </a:spcBef>
              <a:spcAft>
                <a:spcPct val="0"/>
              </a:spcAft>
              <a:buClrTx/>
              <a:buSzTx/>
              <a:buFont typeface="+mj-lt"/>
              <a:buAutoNum type="arabicPeriod"/>
              <a:tabLst/>
              <a:defRPr/>
            </a:pPr>
            <a:r>
              <a:rPr kumimoji="0" lang="en-US" sz="1400" b="0" i="0" u="none" strike="noStrike" kern="1200" cap="none" spc="0" normalizeH="0" baseline="0" noProof="0" dirty="0" smtClean="0">
                <a:ln>
                  <a:noFill/>
                </a:ln>
                <a:effectLst/>
                <a:uLnTx/>
                <a:uFillTx/>
                <a:latin typeface="Calibri" panose="020F0502020204030204" pitchFamily="34" charset="0"/>
                <a:ea typeface="+mn-ea"/>
                <a:cs typeface="+mn-cs"/>
                <a:sym typeface="Wingdings" pitchFamily="2" charset="2"/>
              </a:rPr>
              <a:t>Do you ensure individual assigned are adequately trained ?</a:t>
            </a:r>
            <a:endPar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400" b="0" i="0" u="none" strike="noStrike" kern="1200" cap="none" spc="0" normalizeH="0" baseline="0" noProof="0" dirty="0">
              <a:ln>
                <a:noFill/>
              </a:ln>
              <a:solidFill>
                <a:srgbClr val="0033CC"/>
              </a:solidFill>
              <a:effectLst/>
              <a:uLnTx/>
              <a:uFillTx/>
              <a:latin typeface="Arial"/>
              <a:ea typeface="+mn-ea"/>
              <a:cs typeface="+mn-cs"/>
              <a:sym typeface="Wingdings" pitchFamily="2" charset="2"/>
            </a:endParaRPr>
          </a:p>
        </p:txBody>
      </p:sp>
      <p:sp>
        <p:nvSpPr>
          <p:cNvPr id="27653" name="Rectangle 8"/>
          <p:cNvSpPr>
            <a:spLocks noChangeArrowheads="1"/>
          </p:cNvSpPr>
          <p:nvPr/>
        </p:nvSpPr>
        <p:spPr bwMode="auto">
          <a:xfrm>
            <a:off x="385572" y="911423"/>
            <a:ext cx="7082028" cy="276999"/>
          </a:xfrm>
          <a:prstGeom prst="rect">
            <a:avLst/>
          </a:prstGeom>
          <a:noFill/>
          <a:ln w="9525">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Date:</a:t>
            </a:r>
            <a:r>
              <a:rPr kumimoji="0" lang="en-US" sz="1200" b="1" i="0" u="none" strike="noStrike" kern="1200" cap="none" spc="0" normalizeH="0" baseline="0" noProof="0" dirty="0">
                <a:ln>
                  <a:noFill/>
                </a:ln>
                <a:solidFill>
                  <a:srgbClr val="333399"/>
                </a:solidFill>
                <a:effectLst/>
                <a:uLnTx/>
                <a:uFillTx/>
                <a:latin typeface="Tahoma" panose="020B0604030504040204" pitchFamily="34" charset="0"/>
                <a:ea typeface="Tahoma" panose="020B0604030504040204" pitchFamily="34" charset="0"/>
                <a:cs typeface="Tahoma" panose="020B0604030504040204" pitchFamily="34" charset="0"/>
              </a:rPr>
              <a:t>  27.11.2018                                      Incident title: LTI</a:t>
            </a:r>
          </a:p>
        </p:txBody>
      </p:sp>
      <p:sp>
        <p:nvSpPr>
          <p:cNvPr id="9" name="Text Box 12"/>
          <p:cNvSpPr txBox="1">
            <a:spLocks noChangeArrowheads="1"/>
          </p:cNvSpPr>
          <p:nvPr/>
        </p:nvSpPr>
        <p:spPr bwMode="auto">
          <a:xfrm>
            <a:off x="990152" y="0"/>
            <a:ext cx="7056117" cy="6461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Management self audit </a:t>
            </a:r>
          </a:p>
        </p:txBody>
      </p:sp>
      <p:sp>
        <p:nvSpPr>
          <p:cNvPr id="2" name="Slide Number Placeholder 1"/>
          <p:cNvSpPr>
            <a:spLocks noGrp="1"/>
          </p:cNvSpPr>
          <p:nvPr>
            <p:ph type="sldNum" sz="quarter" idx="12"/>
          </p:nvPr>
        </p:nvSpPr>
        <p:spPr>
          <a:xfrm>
            <a:off x="7924800" y="6477000"/>
            <a:ext cx="19050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085B925-3865-4333-AFCB-ABF9FE11EB42}"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2672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92119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6F6EFD6-31EE-48B1-9C56-97A3C258033F}"/>
</file>

<file path=customXml/itemProps2.xml><?xml version="1.0" encoding="utf-8"?>
<ds:datastoreItem xmlns:ds="http://schemas.openxmlformats.org/officeDocument/2006/customXml" ds:itemID="{C71C54CD-C652-4766-B2A8-253DA1CD4183}"/>
</file>

<file path=customXml/itemProps3.xml><?xml version="1.0" encoding="utf-8"?>
<ds:datastoreItem xmlns:ds="http://schemas.openxmlformats.org/officeDocument/2006/customXml" ds:itemID="{FBBA137B-5CA5-4174-AAC0-F4B05F99985B}"/>
</file>

<file path=docProps/app.xml><?xml version="1.0" encoding="utf-8"?>
<Properties xmlns="http://schemas.openxmlformats.org/officeDocument/2006/extended-properties" xmlns:vt="http://schemas.openxmlformats.org/officeDocument/2006/docPropsVTypes">
  <TotalTime>225</TotalTime>
  <Words>429</Words>
  <Application>Microsoft Office PowerPoint</Application>
  <PresentationFormat>On-screen Show (4:3)</PresentationFormat>
  <Paragraphs>47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Tahoma</vt:lpstr>
      <vt:lpstr>Times New Roman</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Harthy, Sami MSE34</cp:lastModifiedBy>
  <cp:revision>37</cp:revision>
  <dcterms:created xsi:type="dcterms:W3CDTF">2016-03-28T05:48:29Z</dcterms:created>
  <dcterms:modified xsi:type="dcterms:W3CDTF">2019-02-14T10:10:13Z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