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4"/>
  </p:notesMasterIdLst>
  <p:sldIdLst>
    <p:sldId id="306" r:id="rId2"/>
    <p:sldId id="30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3/31/2019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1126721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2830296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3477820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3354766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3388773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25729092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3349009962"/>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14397369-ECEC-4615-970E-84A71C66B44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36899" y="943170"/>
            <a:ext cx="2753482" cy="2527135"/>
          </a:xfrm>
          <a:prstGeom prst="rect">
            <a:avLst/>
          </a:prstGeom>
        </p:spPr>
      </p:pic>
      <p:sp>
        <p:nvSpPr>
          <p:cNvPr id="14339" name="Text Box 2"/>
          <p:cNvSpPr txBox="1">
            <a:spLocks noChangeArrowheads="1"/>
          </p:cNvSpPr>
          <p:nvPr/>
        </p:nvSpPr>
        <p:spPr bwMode="auto">
          <a:xfrm>
            <a:off x="152400" y="838200"/>
            <a:ext cx="5686425" cy="3870290"/>
          </a:xfrm>
          <a:prstGeom prst="rect">
            <a:avLst/>
          </a:prstGeom>
          <a:noFill/>
          <a:ln w="19050">
            <a:noFill/>
            <a:miter lim="800000"/>
            <a:headEnd/>
            <a:tailEnd/>
          </a:ln>
        </p:spPr>
        <p:txBody>
          <a:bodyPr wrap="square">
            <a:spAutoFit/>
          </a:bodyPr>
          <a:lstStyle/>
          <a:p>
            <a:pPr marL="114300" indent="-114300" algn="just">
              <a:defRPr/>
            </a:pPr>
            <a:r>
              <a:rPr lang="en-GB" sz="1600" b="1" dirty="0">
                <a:solidFill>
                  <a:srgbClr val="333399"/>
                </a:solidFill>
                <a:latin typeface="Tahoma" pitchFamily="34" charset="0"/>
              </a:rPr>
              <a:t>Date: 14.12.2018</a:t>
            </a:r>
            <a:r>
              <a:rPr lang="en-US" sz="1600" b="1" dirty="0">
                <a:solidFill>
                  <a:srgbClr val="333399"/>
                </a:solidFill>
                <a:latin typeface="Tahoma" pitchFamily="34" charset="0"/>
              </a:rPr>
              <a:t>     Incident title: Brake Booster LTI</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r>
              <a:rPr lang="en-US" sz="1600" b="1" dirty="0" smtClean="0">
                <a:solidFill>
                  <a:srgbClr val="FF0000"/>
                </a:solidFill>
                <a:latin typeface="Tahoma" pitchFamily="34" charset="0"/>
              </a:rPr>
              <a:t>?</a:t>
            </a:r>
            <a:endParaRPr lang="en-US" sz="1600" b="1" dirty="0">
              <a:solidFill>
                <a:srgbClr val="FF0000"/>
              </a:solidFill>
              <a:latin typeface="Tahoma" pitchFamily="34" charset="0"/>
            </a:endParaRPr>
          </a:p>
          <a:p>
            <a:pPr marL="114300" indent="-114300" algn="just">
              <a:defRPr/>
            </a:pPr>
            <a:r>
              <a:rPr lang="en-US" sz="1000" dirty="0">
                <a:latin typeface="Calibri" panose="020F0502020204030204" pitchFamily="34" charset="0"/>
                <a:cs typeface="Tahoma" pitchFamily="34" charset="0"/>
              </a:rPr>
              <a:t>   </a:t>
            </a:r>
            <a:r>
              <a:rPr lang="en-US" sz="1400" dirty="0">
                <a:latin typeface="Calibri" panose="020F0502020204030204" pitchFamily="34" charset="0"/>
                <a:cs typeface="Tahoma" pitchFamily="34" charset="0"/>
              </a:rPr>
              <a:t>The mechanical technician was replacing a new double braking booster on a front axle of a pumping trailer as it did not fit (the clamps touching each other)  therefore, the mechanic loosened  the clamp without engaging the release tool (safety pin) which was securing the compressed spring chamber. Consequently, the compressed spring was released and  the chamber cap hit the mechanic in his right eyelid.</a:t>
            </a:r>
            <a:endParaRPr lang="en-US" sz="1400" dirty="0">
              <a:solidFill>
                <a:srgbClr val="000000"/>
              </a:solidFill>
              <a:latin typeface="Calibri" panose="020F0502020204030204" pitchFamily="34" charset="0"/>
            </a:endParaRP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smtClean="0">
                <a:solidFill>
                  <a:srgbClr val="333399"/>
                </a:solidFill>
                <a:latin typeface="Tahoma" pitchFamily="34" charset="0"/>
              </a:rPr>
              <a:t>Your </a:t>
            </a:r>
            <a:r>
              <a:rPr lang="en-US" sz="1600" b="1" dirty="0">
                <a:solidFill>
                  <a:srgbClr val="333399"/>
                </a:solidFill>
                <a:latin typeface="Tahoma" pitchFamily="34" charset="0"/>
              </a:rPr>
              <a:t>learning from this incident..</a:t>
            </a:r>
          </a:p>
          <a:p>
            <a:pPr marL="114300" indent="-114300" algn="just">
              <a:defRPr/>
            </a:pPr>
            <a:endParaRPr lang="en-US" sz="1400" dirty="0">
              <a:solidFill>
                <a:srgbClr val="000000"/>
              </a:solidFill>
              <a:latin typeface="Calibri" panose="020F0502020204030204" pitchFamily="34" charset="0"/>
            </a:endParaRPr>
          </a:p>
          <a:p>
            <a:pPr marL="171450" indent="-171450" algn="just">
              <a:buFont typeface="Arial" panose="020B0604020202020204" pitchFamily="34" charset="0"/>
              <a:buChar char="•"/>
              <a:defRPr/>
            </a:pPr>
            <a:r>
              <a:rPr lang="en-US" sz="1400" dirty="0">
                <a:latin typeface="Calibri" panose="020F0502020204030204" pitchFamily="34" charset="0"/>
                <a:cs typeface="Tahoma" pitchFamily="34" charset="0"/>
              </a:rPr>
              <a:t>Always refer to the Original Equipment Manufacturer instructions when installing the brake  booster.</a:t>
            </a:r>
          </a:p>
          <a:p>
            <a:pPr marL="171450" indent="-171450" algn="just">
              <a:buFont typeface="Arial" panose="020B0604020202020204" pitchFamily="34" charset="0"/>
              <a:buChar char="•"/>
              <a:defRPr/>
            </a:pPr>
            <a:r>
              <a:rPr lang="en-US" sz="1400" dirty="0">
                <a:latin typeface="Calibri" panose="020F0502020204030204" pitchFamily="34" charset="0"/>
                <a:cs typeface="Tahoma" pitchFamily="34" charset="0"/>
              </a:rPr>
              <a:t>Only competent staff should undertake critical task.</a:t>
            </a:r>
          </a:p>
          <a:p>
            <a:pPr marL="171450" indent="-171450" algn="just">
              <a:buFont typeface="Arial" panose="020B0604020202020204" pitchFamily="34" charset="0"/>
              <a:buChar char="•"/>
              <a:defRPr/>
            </a:pPr>
            <a:r>
              <a:rPr lang="en-US" sz="1400" dirty="0">
                <a:latin typeface="Calibri" panose="020F0502020204030204" pitchFamily="34" charset="0"/>
                <a:cs typeface="Tahoma" pitchFamily="34" charset="0"/>
              </a:rPr>
              <a:t>Always STOP unsafe work.</a:t>
            </a:r>
          </a:p>
          <a:p>
            <a:pPr marL="171450" indent="-171450" algn="just">
              <a:buFont typeface="Arial" panose="020B0604020202020204" pitchFamily="34" charset="0"/>
              <a:buChar char="•"/>
              <a:defRPr/>
            </a:pPr>
            <a:r>
              <a:rPr lang="en-US" sz="1400" dirty="0">
                <a:latin typeface="Calibri" panose="020F0502020204030204" pitchFamily="34" charset="0"/>
                <a:cs typeface="Tahoma" pitchFamily="34" charset="0"/>
              </a:rPr>
              <a:t>Always avoid taking shortcut</a:t>
            </a:r>
            <a:endParaRPr lang="en-US" sz="1400" dirty="0">
              <a:solidFill>
                <a:srgbClr val="FF0000"/>
              </a:solidFill>
              <a:latin typeface="Calibri" panose="020F0502020204030204" pitchFamily="34" charset="0"/>
              <a:cs typeface="Tahoma" pitchFamily="34"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354805" y="5486400"/>
            <a:ext cx="5181600" cy="338554"/>
          </a:xfrm>
          <a:prstGeom prst="rect">
            <a:avLst/>
          </a:prstGeom>
          <a:solidFill>
            <a:schemeClr val="accent2"/>
          </a:solidFill>
          <a:ln w="9525">
            <a:noFill/>
            <a:miter lim="800000"/>
            <a:headEnd/>
            <a:tailEnd/>
          </a:ln>
        </p:spPr>
        <p:txBody>
          <a:bodyPr>
            <a:spAutoFit/>
          </a:bodyPr>
          <a:lstStyle/>
          <a:p>
            <a:pPr algn="ctr" eaLnBrk="1" hangingPunct="1"/>
            <a:r>
              <a:rPr lang="en-US" sz="1600" b="1" dirty="0">
                <a:solidFill>
                  <a:srgbClr val="FFFF00"/>
                </a:solidFill>
                <a:latin typeface="Tahoma" pitchFamily="34" charset="0"/>
              </a:rPr>
              <a:t>Stay away from line of fire</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6" name="Picture 5">
            <a:extLst>
              <a:ext uri="{FF2B5EF4-FFF2-40B4-BE49-F238E27FC236}">
                <a16:creationId xmlns:a16="http://schemas.microsoft.com/office/drawing/2014/main" id="{FB98CAC0-53CA-4F28-95F1-7BDAF636358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167435" y="3623647"/>
            <a:ext cx="2722946" cy="2966231"/>
          </a:xfrm>
          <a:prstGeom prst="rect">
            <a:avLst/>
          </a:prstGeom>
        </p:spPr>
      </p:pic>
      <p:sp>
        <p:nvSpPr>
          <p:cNvPr id="26634" name="Freeform 132"/>
          <p:cNvSpPr>
            <a:spLocks/>
          </p:cNvSpPr>
          <p:nvPr/>
        </p:nvSpPr>
        <p:spPr bwMode="auto">
          <a:xfrm>
            <a:off x="8397641" y="5997633"/>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p>
        </p:txBody>
      </p:sp>
      <p:grpSp>
        <p:nvGrpSpPr>
          <p:cNvPr id="26633" name="Group 131"/>
          <p:cNvGrpSpPr>
            <a:grpSpLocks/>
          </p:cNvGrpSpPr>
          <p:nvPr/>
        </p:nvGrpSpPr>
        <p:grpSpPr bwMode="auto">
          <a:xfrm>
            <a:off x="8520563" y="2700006"/>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Tree>
    <p:extLst>
      <p:ext uri="{BB962C8B-B14F-4D97-AF65-F5344CB8AC3E}">
        <p14:creationId xmlns:p14="http://schemas.microsoft.com/office/powerpoint/2010/main" val="1306021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76200" y="1143774"/>
            <a:ext cx="8991600" cy="4278094"/>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lnSpc>
                <a:spcPct val="150000"/>
              </a:lnSpc>
              <a:buFont typeface="+mj-lt"/>
              <a:buAutoNum type="arabicPeriod"/>
              <a:defRPr/>
            </a:pPr>
            <a:r>
              <a:rPr lang="en-US" sz="1600" dirty="0">
                <a:solidFill>
                  <a:srgbClr val="0033CC"/>
                </a:solidFill>
                <a:latin typeface="Calibri" panose="020F0502020204030204" pitchFamily="34" charset="0"/>
                <a:sym typeface="Wingdings" pitchFamily="2" charset="2"/>
              </a:rPr>
              <a:t>Do you ensure Original Equipment Manufacturer (OEM) instructions are part of your Maintenance procedure?</a:t>
            </a:r>
          </a:p>
          <a:p>
            <a:pPr marL="342900" indent="-342900" eaLnBrk="1" hangingPunct="1">
              <a:lnSpc>
                <a:spcPct val="150000"/>
              </a:lnSpc>
              <a:buFont typeface="+mj-lt"/>
              <a:buAutoNum type="arabicPeriod"/>
              <a:defRPr/>
            </a:pPr>
            <a:r>
              <a:rPr lang="en-US" sz="1600" dirty="0">
                <a:solidFill>
                  <a:srgbClr val="0033CC"/>
                </a:solidFill>
                <a:latin typeface="Calibri" panose="020F0502020204030204" pitchFamily="34" charset="0"/>
                <a:sym typeface="Wingdings" pitchFamily="2" charset="2"/>
              </a:rPr>
              <a:t>Do you ensure adequate supervision is part of the day-to-day job of supervisory staff?</a:t>
            </a:r>
          </a:p>
          <a:p>
            <a:pPr marL="342900" indent="-342900" eaLnBrk="1" hangingPunct="1">
              <a:lnSpc>
                <a:spcPct val="150000"/>
              </a:lnSpc>
              <a:buFont typeface="+mj-lt"/>
              <a:buAutoNum type="arabicPeriod"/>
              <a:defRPr/>
            </a:pPr>
            <a:r>
              <a:rPr lang="en-US" sz="1600" dirty="0">
                <a:solidFill>
                  <a:srgbClr val="0033CC"/>
                </a:solidFill>
                <a:latin typeface="Calibri" panose="020F0502020204030204" pitchFamily="34" charset="0"/>
                <a:sym typeface="Wingdings" pitchFamily="2" charset="2"/>
              </a:rPr>
              <a:t>Do you ensure that maintenance activities are captured in HEMP?</a:t>
            </a:r>
          </a:p>
          <a:p>
            <a:pPr marL="342900" indent="-342900" eaLnBrk="1" hangingPunct="1">
              <a:lnSpc>
                <a:spcPct val="150000"/>
              </a:lnSpc>
              <a:buFont typeface="+mj-lt"/>
              <a:buAutoNum type="arabicPeriod"/>
              <a:defRPr/>
            </a:pPr>
            <a:r>
              <a:rPr lang="en-US" sz="1600" dirty="0">
                <a:solidFill>
                  <a:srgbClr val="0033CC"/>
                </a:solidFill>
                <a:latin typeface="Calibri" panose="020F0502020204030204" pitchFamily="34" charset="0"/>
                <a:sym typeface="Wingdings" pitchFamily="2" charset="2"/>
              </a:rPr>
              <a:t>Do you ensure that you supervisors are competent to do the job?</a:t>
            </a:r>
          </a:p>
          <a:p>
            <a:pPr eaLnBrk="1" hangingPunct="1">
              <a:defRPr/>
            </a:pPr>
            <a:endParaRPr lang="en-US" sz="1400"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76200" y="838200"/>
            <a:ext cx="6477000" cy="584775"/>
          </a:xfrm>
          <a:prstGeom prst="rect">
            <a:avLst/>
          </a:prstGeom>
          <a:noFill/>
          <a:ln w="9525">
            <a:noFill/>
            <a:miter lim="800000"/>
            <a:headEnd/>
            <a:tailEnd/>
          </a:ln>
        </p:spPr>
        <p:txBody>
          <a:bodyPr wrap="square">
            <a:spAutoFit/>
          </a:bodyPr>
          <a:lstStyle/>
          <a:p>
            <a:pPr marL="114300" indent="-114300" algn="just"/>
            <a:r>
              <a:rPr lang="en-GB" sz="1600" b="1" dirty="0">
                <a:solidFill>
                  <a:srgbClr val="333399"/>
                </a:solidFill>
                <a:latin typeface="Tahoma" pitchFamily="34" charset="0"/>
              </a:rPr>
              <a:t>Date:</a:t>
            </a:r>
            <a:r>
              <a:rPr lang="en-US" sz="1600" b="1" dirty="0">
                <a:solidFill>
                  <a:srgbClr val="333399"/>
                </a:solidFill>
                <a:latin typeface="Tahoma" pitchFamily="34" charset="0"/>
              </a:rPr>
              <a:t>  14/12/2018     Incident title: Brake Booster LTI</a:t>
            </a:r>
          </a:p>
          <a:p>
            <a:pPr marL="114300" indent="-114300" algn="just"/>
            <a:endParaRPr lang="en-US" sz="1600" b="1" dirty="0">
              <a:solidFill>
                <a:srgbClr val="333399"/>
              </a:solidFill>
              <a:latin typeface="Tahoma" pitchFamily="34" charset="0"/>
            </a:endParaRPr>
          </a:p>
        </p:txBody>
      </p:sp>
      <p:sp>
        <p:nvSpPr>
          <p:cNvPr id="10" name="Footer Placeholder 9"/>
          <p:cNvSpPr>
            <a:spLocks noGrp="1"/>
          </p:cNvSpPr>
          <p:nvPr>
            <p:ph type="ftr" sz="quarter" idx="11"/>
          </p:nvPr>
        </p:nvSpPr>
        <p:spPr/>
        <p:txBody>
          <a:bodyPr/>
          <a:lstStyle/>
          <a:p>
            <a:pPr>
              <a:defRPr/>
            </a:pPr>
            <a:r>
              <a:rPr lang="en-US"/>
              <a:t>Confidential - Not to be shared outside of PDO/PDO contractors </a:t>
            </a:r>
          </a:p>
        </p:txBody>
      </p:sp>
    </p:spTree>
    <p:extLst>
      <p:ext uri="{BB962C8B-B14F-4D97-AF65-F5344CB8AC3E}">
        <p14:creationId xmlns:p14="http://schemas.microsoft.com/office/powerpoint/2010/main" val="2259420332"/>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92120</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A69E8807-F3F3-48A0-95CD-19908131A21C}"/>
</file>

<file path=customXml/itemProps2.xml><?xml version="1.0" encoding="utf-8"?>
<ds:datastoreItem xmlns:ds="http://schemas.openxmlformats.org/officeDocument/2006/customXml" ds:itemID="{178D7837-E88E-4A71-A1D6-02D9444510B6}"/>
</file>

<file path=customXml/itemProps3.xml><?xml version="1.0" encoding="utf-8"?>
<ds:datastoreItem xmlns:ds="http://schemas.openxmlformats.org/officeDocument/2006/customXml" ds:itemID="{21CD5984-ED02-4014-9653-0FCBB86E7B1B}"/>
</file>

<file path=docProps/app.xml><?xml version="1.0" encoding="utf-8"?>
<Properties xmlns="http://schemas.openxmlformats.org/officeDocument/2006/extended-properties" xmlns:vt="http://schemas.openxmlformats.org/officeDocument/2006/docPropsVTypes">
  <TotalTime>234</TotalTime>
  <Words>467</Words>
  <Application>Microsoft Office PowerPoint</Application>
  <PresentationFormat>On-screen Show (4:3)</PresentationFormat>
  <Paragraphs>51</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41</cp:revision>
  <dcterms:created xsi:type="dcterms:W3CDTF">2016-03-28T05:48:29Z</dcterms:created>
  <dcterms:modified xsi:type="dcterms:W3CDTF">2019-03-31T12:29:45Z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