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1" r:id="rId1"/>
  </p:sldMasterIdLst>
  <p:notesMasterIdLst>
    <p:notesMasterId r:id="rId4"/>
  </p:notesMasterIdLst>
  <p:sldIdLst>
    <p:sldId id="302" r:id="rId2"/>
    <p:sldId id="303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openxmlformats.org/officeDocument/2006/relationships/customXml" Target="../customXml/item3.xml"/><Relationship Id="rId5" Type="http://schemas.openxmlformats.org/officeDocument/2006/relationships/presProps" Target="presProps.xml"/><Relationship Id="rId10" Type="http://schemas.openxmlformats.org/officeDocument/2006/relationships/customXml" Target="../customXml/item2.xml"/><Relationship Id="rId4" Type="http://schemas.openxmlformats.org/officeDocument/2006/relationships/notesMaster" Target="notesMasters/notesMaster1.xml"/><Relationship Id="rId9" Type="http://schemas.openxmlformats.org/officeDocument/2006/relationships/customXml" Target="../customXml/item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A1B4E3-1F76-4E61-B254-1A7031AA599B}" type="datetimeFigureOut">
              <a:rPr lang="en-US" smtClean="0"/>
              <a:pPr/>
              <a:t>17/04/2019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D55988-80E2-4333-8473-6782ED1C013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 smtClean="0"/>
              <a:t>Ensure all dates and titles are input </a:t>
            </a:r>
          </a:p>
          <a:p>
            <a:endParaRPr lang="en-US" dirty="0" smtClean="0"/>
          </a:p>
          <a:p>
            <a:r>
              <a:rPr lang="en-US" dirty="0" smtClean="0"/>
              <a:t>A short description should be provided without mentioning names of contractors or</a:t>
            </a:r>
            <a:r>
              <a:rPr lang="en-US" baseline="0" dirty="0" smtClean="0"/>
              <a:t> individuals.  You should include, what happened, to who (by job title) and what injuries this resulted in.  Nothing more!</a:t>
            </a:r>
          </a:p>
          <a:p>
            <a:endParaRPr lang="en-US" baseline="0" dirty="0" smtClean="0"/>
          </a:p>
          <a:p>
            <a:r>
              <a:rPr lang="en-US" baseline="0" dirty="0" smtClean="0"/>
              <a:t>Four to five bullet points highlighting the main findings from the investigation.  Remember the target audience is the front line staff so this should be written in simple terms in a way that everyone can understand.</a:t>
            </a:r>
          </a:p>
          <a:p>
            <a:endParaRPr lang="en-US" baseline="0" dirty="0" smtClean="0"/>
          </a:p>
          <a:p>
            <a:r>
              <a:rPr lang="en-US" baseline="0" dirty="0" smtClean="0"/>
              <a:t>The strap line should be the main point you want to get across</a:t>
            </a:r>
          </a:p>
          <a:p>
            <a:endParaRPr lang="en-US" baseline="0" dirty="0" smtClean="0"/>
          </a:p>
          <a:p>
            <a:r>
              <a:rPr lang="en-US" baseline="0" dirty="0" smtClean="0"/>
              <a:t>The images should be self explanatory, what went wrong (if you create a reconstruction please ensure you do not put people at risk) and below how it should be done.   </a:t>
            </a:r>
            <a:endParaRPr lang="en-US" dirty="0" smtClean="0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5138CA7-92E6-41FD-A1B7-5ABDE6F17714}" type="slidenum">
              <a:rPr lang="en-US" smtClean="0"/>
              <a:pPr/>
              <a:t>1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001284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222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Ensure all dates and titles are input </a:t>
            </a:r>
          </a:p>
          <a:p>
            <a:endParaRPr lang="en-US" dirty="0" smtClean="0">
              <a:solidFill>
                <a:srgbClr val="0033CC"/>
              </a:solidFill>
              <a:latin typeface="Arial" charset="0"/>
              <a:cs typeface="Arial" charset="0"/>
              <a:sym typeface="Wingdings" pitchFamily="2" charset="2"/>
            </a:endParaRPr>
          </a:p>
          <a:p>
            <a:r>
              <a:rPr lang="en-US" dirty="0" smtClean="0">
                <a:solidFill>
                  <a:srgbClr val="0033CC"/>
                </a:solidFill>
                <a:latin typeface="Arial" charset="0"/>
                <a:cs typeface="Arial" charset="0"/>
                <a:sym typeface="Wingdings" pitchFamily="2" charset="2"/>
              </a:rPr>
              <a:t>Make a list of closed questions (only ‘yes’ or ‘no’ as an answer) to ask others if they have the same issues based on the management or HSE-MS failings or shortfalls identified in the investigation. </a:t>
            </a:r>
          </a:p>
          <a:p>
            <a:endParaRPr lang="en-US" dirty="0" smtClean="0">
              <a:solidFill>
                <a:srgbClr val="0033CC"/>
              </a:solidFill>
              <a:latin typeface="Arial" charset="0"/>
              <a:cs typeface="Arial" charset="0"/>
              <a:sym typeface="Wingdings" pitchFamily="2" charset="2"/>
            </a:endParaRPr>
          </a:p>
          <a:p>
            <a:r>
              <a:rPr lang="en-US" dirty="0" smtClean="0">
                <a:solidFill>
                  <a:srgbClr val="0033CC"/>
                </a:solidFill>
                <a:latin typeface="Arial" charset="0"/>
                <a:cs typeface="Arial" charset="0"/>
                <a:sym typeface="Wingdings" pitchFamily="2" charset="2"/>
              </a:rPr>
              <a:t>Imagine you have to audit other companies to see if they could have the same issues.</a:t>
            </a:r>
          </a:p>
          <a:p>
            <a:endParaRPr lang="en-US" dirty="0" smtClean="0">
              <a:solidFill>
                <a:srgbClr val="0033CC"/>
              </a:solidFill>
              <a:latin typeface="Arial" charset="0"/>
              <a:cs typeface="Arial" charset="0"/>
              <a:sym typeface="Wingdings" pitchFamily="2" charset="2"/>
            </a:endParaRPr>
          </a:p>
          <a:p>
            <a:r>
              <a:rPr lang="en-US" dirty="0" smtClean="0">
                <a:solidFill>
                  <a:srgbClr val="0033CC"/>
                </a:solidFill>
                <a:latin typeface="Arial" charset="0"/>
                <a:cs typeface="Arial" charset="0"/>
                <a:sym typeface="Wingdings" pitchFamily="2" charset="2"/>
              </a:rPr>
              <a:t>These questions should start</a:t>
            </a:r>
            <a:r>
              <a:rPr lang="en-US" baseline="0" dirty="0" smtClean="0">
                <a:solidFill>
                  <a:srgbClr val="0033CC"/>
                </a:solidFill>
                <a:latin typeface="Arial" charset="0"/>
                <a:cs typeface="Arial" charset="0"/>
                <a:sym typeface="Wingdings" pitchFamily="2" charset="2"/>
              </a:rPr>
              <a:t> with: Do you ensure…………………?</a:t>
            </a:r>
            <a:endParaRPr lang="en-US" dirty="0" smtClean="0">
              <a:latin typeface="Arial" charset="0"/>
              <a:cs typeface="Arial" charset="0"/>
            </a:endParaRPr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6B2BACC-5893-4478-93DA-688A131F8366}" type="slidenum">
              <a:rPr lang="en-US" smtClean="0"/>
              <a:pPr/>
              <a:t>2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537723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Confidential - Not to be shared outside of PDO/PDO contractors 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15B704AD-0DEC-4276-A217-14915B9EB7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78207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8077200" cy="68580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Confidential - Not to be shared outside of PDO/PDO contractors 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1A920DC4-FE34-4663-8FB7-16362F8E3E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47661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Confidential - Not to be shared outside of PDO/PDO contractors 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C085B925-3865-4333-AFCB-ABF9FE11EB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87737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Confidential - Not to be shared outside of PDO/PDO contractors 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CF1380D9-E0BB-484F-BE96-17EE036076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29092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r>
              <a:rPr lang="en-US"/>
              <a:t>Confidential - Not to be shared outside of PDO/PDO contractors 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10281B74-92C0-4899-8AEC-B63DF05B82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TextBox 6"/>
          <p:cNvSpPr txBox="1"/>
          <p:nvPr userDrawn="1"/>
        </p:nvSpPr>
        <p:spPr>
          <a:xfrm>
            <a:off x="762000" y="228600"/>
            <a:ext cx="7467600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000" b="1" i="1" kern="0" dirty="0">
                <a:solidFill>
                  <a:srgbClr val="CCCCFF"/>
                </a:solidFill>
                <a:latin typeface="Arial"/>
                <a:ea typeface="+mj-ea"/>
                <a:cs typeface="Arial"/>
              </a:rPr>
              <a:t>Main contractor name – LTI# - Date of incident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pic>
        <p:nvPicPr>
          <p:cNvPr id="1032" name="Content Placeholder 3" descr="PPT option1.jpg"/>
          <p:cNvPicPr>
            <a:picLocks noChangeAspect="1"/>
          </p:cNvPicPr>
          <p:nvPr userDrawn="1"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-11113" y="0"/>
            <a:ext cx="915511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3490099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  <p:sldLayoutId id="2147483693" r:id="rId2"/>
    <p:sldLayoutId id="2147483694" r:id="rId3"/>
    <p:sldLayoutId id="2147483695" r:id="rId4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4.jpeg"/><Relationship Id="rId4" Type="http://schemas.openxmlformats.org/officeDocument/2006/relationships/image" Target="../media/image3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152400" y="901700"/>
            <a:ext cx="5181600" cy="390876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14300" indent="-114300" algn="just">
              <a:defRPr/>
            </a:pPr>
            <a:r>
              <a:rPr lang="en-GB" sz="1200" b="1" dirty="0">
                <a:solidFill>
                  <a:srgbClr val="333399"/>
                </a:solidFill>
                <a:latin typeface="Tahoma" pitchFamily="34" charset="0"/>
              </a:rPr>
              <a:t>Date:</a:t>
            </a:r>
            <a:r>
              <a:rPr lang="en-US" sz="1200" b="1" dirty="0">
                <a:solidFill>
                  <a:srgbClr val="333399"/>
                </a:solidFill>
                <a:latin typeface="Tahoma" pitchFamily="34" charset="0"/>
              </a:rPr>
              <a:t> </a:t>
            </a:r>
            <a:r>
              <a:rPr lang="en-US" sz="1200" b="1" dirty="0" smtClean="0">
                <a:solidFill>
                  <a:srgbClr val="333399"/>
                </a:solidFill>
                <a:latin typeface="Tahoma" pitchFamily="34" charset="0"/>
              </a:rPr>
              <a:t>17</a:t>
            </a:r>
            <a:r>
              <a:rPr lang="en-US" sz="1200" b="1" baseline="30000" dirty="0" smtClean="0">
                <a:solidFill>
                  <a:srgbClr val="333399"/>
                </a:solidFill>
                <a:latin typeface="Tahoma" pitchFamily="34" charset="0"/>
              </a:rPr>
              <a:t>th</a:t>
            </a:r>
            <a:r>
              <a:rPr lang="en-US" sz="1200" b="1" dirty="0" smtClean="0">
                <a:solidFill>
                  <a:srgbClr val="333399"/>
                </a:solidFill>
                <a:latin typeface="Tahoma" pitchFamily="34" charset="0"/>
              </a:rPr>
              <a:t> October 2018      </a:t>
            </a:r>
            <a:r>
              <a:rPr lang="en-US" sz="1200" b="1" dirty="0">
                <a:solidFill>
                  <a:srgbClr val="333399"/>
                </a:solidFill>
                <a:latin typeface="Tahoma" pitchFamily="34" charset="0"/>
              </a:rPr>
              <a:t>Incident </a:t>
            </a:r>
            <a:r>
              <a:rPr lang="en-US" sz="1200" b="1" dirty="0" smtClean="0">
                <a:solidFill>
                  <a:srgbClr val="333399"/>
                </a:solidFill>
                <a:latin typeface="Tahoma" pitchFamily="34" charset="0"/>
              </a:rPr>
              <a:t>title: LTI #25</a:t>
            </a:r>
            <a:endParaRPr lang="en-US" sz="1200" b="1" dirty="0">
              <a:solidFill>
                <a:srgbClr val="333399"/>
              </a:solidFill>
              <a:latin typeface="Tahoma" pitchFamily="34" charset="0"/>
            </a:endParaRPr>
          </a:p>
          <a:p>
            <a:pPr marL="114300" indent="-114300" algn="just">
              <a:defRPr/>
            </a:pPr>
            <a:endParaRPr lang="en-US" sz="1300" b="1" dirty="0">
              <a:solidFill>
                <a:srgbClr val="FF0000"/>
              </a:solidFill>
              <a:latin typeface="Tahoma" pitchFamily="34" charset="0"/>
            </a:endParaRPr>
          </a:p>
          <a:p>
            <a:pPr marL="114300" indent="-114300" algn="just">
              <a:defRPr/>
            </a:pPr>
            <a:r>
              <a:rPr lang="en-US" sz="1600" b="1" dirty="0">
                <a:solidFill>
                  <a:srgbClr val="FF0000"/>
                </a:solidFill>
                <a:latin typeface="Tahoma" pitchFamily="34" charset="0"/>
              </a:rPr>
              <a:t>What happened?</a:t>
            </a:r>
            <a:endParaRPr lang="en-US" sz="1600" dirty="0">
              <a:solidFill>
                <a:srgbClr val="FF0000"/>
              </a:solidFill>
              <a:latin typeface="Tahoma" pitchFamily="34" charset="0"/>
            </a:endParaRPr>
          </a:p>
          <a:p>
            <a:pPr marL="342900" indent="-342900" eaLnBrk="1" hangingPunct="1">
              <a:defRPr/>
            </a:pPr>
            <a:endParaRPr lang="en-US" sz="1050" dirty="0">
              <a:solidFill>
                <a:srgbClr val="000000"/>
              </a:solidFill>
              <a:latin typeface="Arial" pitchFamily="34" charset="0"/>
            </a:endParaRPr>
          </a:p>
          <a:p>
            <a:pPr marL="114300" algn="just"/>
            <a:r>
              <a:rPr lang="en-GB" sz="1200" dirty="0">
                <a:latin typeface="+mj-lt"/>
              </a:rPr>
              <a:t>On 17th October 2018 at approximately 0915 Hrs </a:t>
            </a:r>
            <a:r>
              <a:rPr lang="en-GB" sz="1200" dirty="0" smtClean="0">
                <a:latin typeface="+mj-lt"/>
              </a:rPr>
              <a:t>a water </a:t>
            </a:r>
            <a:r>
              <a:rPr lang="en-GB" sz="1200" dirty="0">
                <a:latin typeface="+mj-lt"/>
              </a:rPr>
              <a:t>tanker was proceeding to the water delivery point to deliver water. Upon arriving to location, as there was no access </a:t>
            </a:r>
            <a:r>
              <a:rPr lang="en-GB" sz="1200" dirty="0" smtClean="0">
                <a:latin typeface="+mj-lt"/>
              </a:rPr>
              <a:t>control, the driver </a:t>
            </a:r>
            <a:r>
              <a:rPr lang="en-GB" sz="1200" dirty="0">
                <a:latin typeface="+mj-lt"/>
              </a:rPr>
              <a:t>drove through location and stopped at the </a:t>
            </a:r>
            <a:r>
              <a:rPr lang="en-GB" sz="1200" dirty="0" smtClean="0">
                <a:latin typeface="+mj-lt"/>
              </a:rPr>
              <a:t>office. </a:t>
            </a:r>
            <a:r>
              <a:rPr lang="en-GB" sz="1200" dirty="0">
                <a:latin typeface="+mj-lt"/>
              </a:rPr>
              <a:t>The </a:t>
            </a:r>
            <a:r>
              <a:rPr lang="en-GB" sz="1200" dirty="0" smtClean="0">
                <a:latin typeface="+mj-lt"/>
              </a:rPr>
              <a:t>driver’s helper </a:t>
            </a:r>
            <a:r>
              <a:rPr lang="en-GB" sz="1200" dirty="0">
                <a:latin typeface="+mj-lt"/>
              </a:rPr>
              <a:t>went to </a:t>
            </a:r>
            <a:r>
              <a:rPr lang="en-GB" sz="1200" dirty="0" smtClean="0">
                <a:latin typeface="+mj-lt"/>
              </a:rPr>
              <a:t>office </a:t>
            </a:r>
            <a:r>
              <a:rPr lang="en-GB" sz="1200" dirty="0">
                <a:latin typeface="+mj-lt"/>
              </a:rPr>
              <a:t>to check where to offload the water. After the helper received instructions and was between the </a:t>
            </a:r>
            <a:r>
              <a:rPr lang="en-GB" sz="1200" dirty="0" smtClean="0">
                <a:latin typeface="+mj-lt"/>
              </a:rPr>
              <a:t>office </a:t>
            </a:r>
            <a:r>
              <a:rPr lang="en-GB" sz="1200" dirty="0">
                <a:latin typeface="+mj-lt"/>
              </a:rPr>
              <a:t>and the </a:t>
            </a:r>
            <a:r>
              <a:rPr lang="en-GB" sz="1200" dirty="0" smtClean="0">
                <a:latin typeface="+mj-lt"/>
              </a:rPr>
              <a:t>truck</a:t>
            </a:r>
            <a:r>
              <a:rPr lang="en-GB" sz="1200" dirty="0">
                <a:latin typeface="+mj-lt"/>
              </a:rPr>
              <a:t>, the driver began to move the </a:t>
            </a:r>
            <a:r>
              <a:rPr lang="en-GB" sz="1200" dirty="0" smtClean="0">
                <a:latin typeface="+mj-lt"/>
              </a:rPr>
              <a:t>truck. When the trailer wheels rolled over the cable protector pipe  that has become dislodged, it struck </a:t>
            </a:r>
            <a:r>
              <a:rPr lang="en-GB" sz="1200" dirty="0">
                <a:latin typeface="+mj-lt"/>
              </a:rPr>
              <a:t>the </a:t>
            </a:r>
            <a:r>
              <a:rPr lang="en-GB" sz="1200" dirty="0" smtClean="0">
                <a:latin typeface="+mj-lt"/>
              </a:rPr>
              <a:t>helper </a:t>
            </a:r>
            <a:r>
              <a:rPr lang="en-GB" sz="1200" dirty="0">
                <a:latin typeface="+mj-lt"/>
              </a:rPr>
              <a:t>on the leg</a:t>
            </a:r>
            <a:r>
              <a:rPr lang="en-GB" sz="1400" dirty="0"/>
              <a:t>.</a:t>
            </a:r>
          </a:p>
          <a:p>
            <a:pPr marL="342900" indent="-342900" eaLnBrk="1" hangingPunct="1">
              <a:defRPr/>
            </a:pPr>
            <a:endParaRPr lang="en-US" sz="1050" dirty="0">
              <a:solidFill>
                <a:srgbClr val="000000"/>
              </a:solidFill>
              <a:latin typeface="Arial" pitchFamily="34" charset="0"/>
            </a:endParaRPr>
          </a:p>
          <a:p>
            <a:pPr marL="342900" indent="-342900" eaLnBrk="1" hangingPunct="1"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marL="114300" indent="-114300" algn="just">
              <a:defRPr/>
            </a:pPr>
            <a:r>
              <a:rPr lang="en-US" sz="1600" b="1" dirty="0">
                <a:solidFill>
                  <a:srgbClr val="333399"/>
                </a:solidFill>
                <a:latin typeface="Tahoma" pitchFamily="34" charset="0"/>
              </a:rPr>
              <a:t>Your learning from this incident..</a:t>
            </a:r>
          </a:p>
          <a:p>
            <a:pPr marL="114300" indent="-114300" algn="just"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marL="285750" indent="-285750" eaLnBrk="1" hangingPunct="1">
              <a:buFont typeface="Arial" panose="020B0604020202020204" pitchFamily="34" charset="0"/>
              <a:buChar char="•"/>
              <a:defRPr/>
            </a:pPr>
            <a:r>
              <a:rPr lang="en-US" sz="1200" dirty="0">
                <a:latin typeface="+mj-lt"/>
              </a:rPr>
              <a:t>Ensure you will assess your work environment for </a:t>
            </a:r>
            <a:r>
              <a:rPr lang="en-US" sz="1200" dirty="0" smtClean="0">
                <a:latin typeface="+mj-lt"/>
              </a:rPr>
              <a:t>moving hazards.</a:t>
            </a:r>
          </a:p>
          <a:p>
            <a:pPr marL="285750" indent="-285750" eaLnBrk="1" hangingPunct="1">
              <a:buFont typeface="Arial" panose="020B0604020202020204" pitchFamily="34" charset="0"/>
              <a:buChar char="•"/>
              <a:defRPr/>
            </a:pPr>
            <a:r>
              <a:rPr lang="en-US" sz="1200" dirty="0" smtClean="0">
                <a:latin typeface="+mj-lt"/>
              </a:rPr>
              <a:t>Understand that objects could move when driving over them.</a:t>
            </a:r>
          </a:p>
          <a:p>
            <a:pPr marL="285750" indent="-285750" eaLnBrk="1" hangingPunct="1">
              <a:buFont typeface="Arial" panose="020B0604020202020204" pitchFamily="34" charset="0"/>
              <a:buChar char="•"/>
              <a:defRPr/>
            </a:pPr>
            <a:r>
              <a:rPr lang="en-US" sz="1200" dirty="0" smtClean="0">
                <a:latin typeface="+mj-lt"/>
              </a:rPr>
              <a:t>Be always alert, do not put </a:t>
            </a:r>
            <a:r>
              <a:rPr lang="en-US" sz="1200" dirty="0">
                <a:latin typeface="+mj-lt"/>
              </a:rPr>
              <a:t>yourself in “ Line Of Fire</a:t>
            </a:r>
            <a:r>
              <a:rPr lang="en-US" sz="1200" dirty="0" smtClean="0">
                <a:latin typeface="+mj-lt"/>
              </a:rPr>
              <a:t>”</a:t>
            </a:r>
          </a:p>
          <a:p>
            <a:pPr marL="285750" indent="-285750" eaLnBrk="1" hangingPunct="1">
              <a:buFont typeface="Arial" panose="020B0604020202020204" pitchFamily="34" charset="0"/>
              <a:buChar char="•"/>
              <a:defRPr/>
            </a:pPr>
            <a:r>
              <a:rPr lang="en-US" sz="1200" dirty="0" smtClean="0">
                <a:latin typeface="+mj-lt"/>
              </a:rPr>
              <a:t>Stop </a:t>
            </a:r>
            <a:r>
              <a:rPr lang="en-US" sz="1200" dirty="0">
                <a:latin typeface="+mj-lt"/>
              </a:rPr>
              <a:t>if in doubt or incase unsafe condition appears</a:t>
            </a:r>
            <a:r>
              <a:rPr lang="en-US" sz="1200" dirty="0" smtClean="0">
                <a:latin typeface="+mj-lt"/>
              </a:rPr>
              <a:t>.</a:t>
            </a:r>
          </a:p>
          <a:p>
            <a:pPr marL="285750" indent="-285750" eaLnBrk="1" hangingPunct="1">
              <a:buFont typeface="Arial" panose="020B0604020202020204" pitchFamily="34" charset="0"/>
              <a:buChar char="•"/>
              <a:defRPr/>
            </a:pPr>
            <a:r>
              <a:rPr lang="en-US" sz="1200" dirty="0" smtClean="0">
                <a:latin typeface="+mj-lt"/>
              </a:rPr>
              <a:t>Stay in the view of Driver (Avoid Blind-spot)</a:t>
            </a:r>
            <a:endParaRPr lang="en-US" sz="1200" dirty="0">
              <a:latin typeface="+mj-lt"/>
            </a:endParaRPr>
          </a:p>
        </p:txBody>
      </p:sp>
      <p:sp>
        <p:nvSpPr>
          <p:cNvPr id="26627" name="Text Box 5"/>
          <p:cNvSpPr txBox="1">
            <a:spLocks noChangeArrowheads="1"/>
          </p:cNvSpPr>
          <p:nvPr/>
        </p:nvSpPr>
        <p:spPr bwMode="auto">
          <a:xfrm>
            <a:off x="5838825" y="1219200"/>
            <a:ext cx="16764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GB" sz="6000">
              <a:solidFill>
                <a:srgbClr val="FF0000"/>
              </a:solidFill>
              <a:sym typeface="Webdings" pitchFamily="18" charset="2"/>
            </a:endParaRPr>
          </a:p>
        </p:txBody>
      </p:sp>
      <p:sp>
        <p:nvSpPr>
          <p:cNvPr id="26628" name="TextBox 16"/>
          <p:cNvSpPr txBox="1">
            <a:spLocks noChangeArrowheads="1"/>
          </p:cNvSpPr>
          <p:nvPr/>
        </p:nvSpPr>
        <p:spPr bwMode="auto">
          <a:xfrm>
            <a:off x="304800" y="5562600"/>
            <a:ext cx="5181600" cy="584775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en-US" sz="1600" b="1" dirty="0" smtClean="0">
                <a:solidFill>
                  <a:srgbClr val="FFFF00"/>
                </a:solidFill>
                <a:latin typeface="Tahoma" pitchFamily="34" charset="0"/>
              </a:rPr>
              <a:t>Always assess your position and be away from “Line Of Fire”</a:t>
            </a:r>
            <a:endParaRPr lang="en-US" sz="1600" b="1" dirty="0">
              <a:solidFill>
                <a:srgbClr val="FFFF00"/>
              </a:solidFill>
              <a:latin typeface="Tahoma" pitchFamily="34" charset="0"/>
            </a:endParaRPr>
          </a:p>
        </p:txBody>
      </p:sp>
      <p:sp>
        <p:nvSpPr>
          <p:cNvPr id="16" name="Text Box 12"/>
          <p:cNvSpPr txBox="1">
            <a:spLocks noChangeArrowheads="1"/>
          </p:cNvSpPr>
          <p:nvPr/>
        </p:nvSpPr>
        <p:spPr bwMode="auto">
          <a:xfrm>
            <a:off x="1219200" y="0"/>
            <a:ext cx="7056438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GB" sz="3600" b="1" dirty="0">
                <a:latin typeface="+mj-lt"/>
              </a:rPr>
              <a:t>PDO Second Alert</a:t>
            </a:r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Confidential - Not to be shared outside of PDO/PDO contractors 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85B925-3865-4333-AFCB-ABF9FE11EB42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pic>
        <p:nvPicPr>
          <p:cNvPr id="20" name="Picture 2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551088" y="914400"/>
            <a:ext cx="3440512" cy="25251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" name="Picture 21"/>
          <p:cNvPicPr>
            <a:picLocks noChangeAspect="1"/>
          </p:cNvPicPr>
          <p:nvPr/>
        </p:nvPicPr>
        <p:blipFill rotWithShape="1">
          <a:blip r:embed="rId4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-1" r="5924"/>
          <a:stretch/>
        </p:blipFill>
        <p:spPr>
          <a:xfrm>
            <a:off x="8313741" y="1381659"/>
            <a:ext cx="525459" cy="795324"/>
          </a:xfrm>
          <a:prstGeom prst="rect">
            <a:avLst/>
          </a:prstGeom>
        </p:spPr>
      </p:pic>
      <p:sp>
        <p:nvSpPr>
          <p:cNvPr id="23" name="Explosion 1 22"/>
          <p:cNvSpPr/>
          <p:nvPr/>
        </p:nvSpPr>
        <p:spPr bwMode="auto">
          <a:xfrm>
            <a:off x="8114270" y="1890811"/>
            <a:ext cx="267730" cy="286172"/>
          </a:xfrm>
          <a:prstGeom prst="irregularSeal1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grpSp>
        <p:nvGrpSpPr>
          <p:cNvPr id="26633" name="Group 131"/>
          <p:cNvGrpSpPr>
            <a:grpSpLocks/>
          </p:cNvGrpSpPr>
          <p:nvPr/>
        </p:nvGrpSpPr>
        <p:grpSpPr bwMode="auto">
          <a:xfrm>
            <a:off x="8502650" y="2736154"/>
            <a:ext cx="336550" cy="544513"/>
            <a:chOff x="3504" y="544"/>
            <a:chExt cx="2287" cy="1855"/>
          </a:xfrm>
        </p:grpSpPr>
        <p:sp>
          <p:nvSpPr>
            <p:cNvPr id="26635" name="Line 129"/>
            <p:cNvSpPr>
              <a:spLocks noChangeShapeType="1"/>
            </p:cNvSpPr>
            <p:nvPr/>
          </p:nvSpPr>
          <p:spPr bwMode="auto">
            <a:xfrm>
              <a:off x="3504" y="568"/>
              <a:ext cx="2287" cy="1831"/>
            </a:xfrm>
            <a:prstGeom prst="line">
              <a:avLst/>
            </a:prstGeom>
            <a:noFill/>
            <a:ln w="1333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636" name="Line 130"/>
            <p:cNvSpPr>
              <a:spLocks noChangeShapeType="1"/>
            </p:cNvSpPr>
            <p:nvPr/>
          </p:nvSpPr>
          <p:spPr bwMode="auto">
            <a:xfrm flipV="1">
              <a:off x="3528" y="544"/>
              <a:ext cx="2144" cy="1807"/>
            </a:xfrm>
            <a:prstGeom prst="line">
              <a:avLst/>
            </a:prstGeom>
            <a:noFill/>
            <a:ln w="1333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pic>
        <p:nvPicPr>
          <p:cNvPr id="25" name="Picture 24"/>
          <p:cNvPicPr>
            <a:picLocks noChangeAspect="1"/>
          </p:cNvPicPr>
          <p:nvPr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511800" y="3581400"/>
            <a:ext cx="3592912" cy="2677567"/>
          </a:xfrm>
          <a:prstGeom prst="rect">
            <a:avLst/>
          </a:prstGeom>
        </p:spPr>
      </p:pic>
      <p:sp>
        <p:nvSpPr>
          <p:cNvPr id="26634" name="Freeform 132"/>
          <p:cNvSpPr>
            <a:spLocks/>
          </p:cNvSpPr>
          <p:nvPr/>
        </p:nvSpPr>
        <p:spPr bwMode="auto">
          <a:xfrm>
            <a:off x="8534400" y="5715575"/>
            <a:ext cx="457200" cy="457200"/>
          </a:xfrm>
          <a:custGeom>
            <a:avLst/>
            <a:gdLst>
              <a:gd name="T0" fmla="*/ 0 w 1336"/>
              <a:gd name="T1" fmla="*/ 2147483647 h 888"/>
              <a:gd name="T2" fmla="*/ 2147483647 w 1336"/>
              <a:gd name="T3" fmla="*/ 2147483647 h 888"/>
              <a:gd name="T4" fmla="*/ 2147483647 w 1336"/>
              <a:gd name="T5" fmla="*/ 0 h 888"/>
              <a:gd name="T6" fmla="*/ 0 60000 65536"/>
              <a:gd name="T7" fmla="*/ 0 60000 65536"/>
              <a:gd name="T8" fmla="*/ 0 60000 65536"/>
              <a:gd name="T9" fmla="*/ 0 w 1336"/>
              <a:gd name="T10" fmla="*/ 0 h 888"/>
              <a:gd name="T11" fmla="*/ 1336 w 1336"/>
              <a:gd name="T12" fmla="*/ 888 h 88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336" h="888">
                <a:moveTo>
                  <a:pt x="0" y="600"/>
                </a:moveTo>
                <a:lnTo>
                  <a:pt x="312" y="888"/>
                </a:lnTo>
                <a:lnTo>
                  <a:pt x="1336" y="0"/>
                </a:lnTo>
              </a:path>
            </a:pathLst>
          </a:custGeom>
          <a:noFill/>
          <a:ln w="133350">
            <a:solidFill>
              <a:srgbClr val="00FF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6747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323850" y="1125538"/>
            <a:ext cx="8351838" cy="5539978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1" hangingPunct="1">
              <a:spcBef>
                <a:spcPct val="50000"/>
              </a:spcBef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marL="173038" indent="-173038" eaLnBrk="1" hangingPunct="1"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marL="342900" indent="-342900" eaLnBrk="1" hangingPunct="1">
              <a:defRPr/>
            </a:pPr>
            <a:r>
              <a:rPr lang="en-US" sz="1600" b="1" dirty="0">
                <a:solidFill>
                  <a:srgbClr val="FF0000"/>
                </a:solidFill>
                <a:latin typeface="Tahoma" pitchFamily="34" charset="0"/>
              </a:rPr>
              <a:t>As a learning from this incident and ensure continual improvement all contract</a:t>
            </a:r>
          </a:p>
          <a:p>
            <a:pPr marL="342900" indent="-342900" eaLnBrk="1" hangingPunct="1">
              <a:defRPr/>
            </a:pPr>
            <a:r>
              <a:rPr lang="en-US" sz="1600" b="1" dirty="0">
                <a:solidFill>
                  <a:srgbClr val="FF0000"/>
                </a:solidFill>
                <a:latin typeface="Tahoma" pitchFamily="34" charset="0"/>
              </a:rPr>
              <a:t>managers must review their HSE HEMP against the questions asked below        </a:t>
            </a:r>
          </a:p>
          <a:p>
            <a:pPr marL="342900" indent="-342900" eaLnBrk="1" hangingPunct="1">
              <a:defRPr/>
            </a:pPr>
            <a:endParaRPr lang="en-US" sz="1600" b="1" dirty="0">
              <a:solidFill>
                <a:srgbClr val="FF0000"/>
              </a:solidFill>
              <a:latin typeface="Tahoma" pitchFamily="34" charset="0"/>
            </a:endParaRPr>
          </a:p>
          <a:p>
            <a:pPr marL="342900" indent="-342900" eaLnBrk="1" hangingPunct="1">
              <a:defRPr/>
            </a:pPr>
            <a:r>
              <a:rPr lang="en-US" sz="1600" b="1" dirty="0">
                <a:solidFill>
                  <a:srgbClr val="0000FF"/>
                </a:solidFill>
                <a:latin typeface="Tahoma" pitchFamily="34" charset="0"/>
              </a:rPr>
              <a:t>Confirm the following:</a:t>
            </a:r>
            <a:endParaRPr lang="en-US" sz="1600" dirty="0">
              <a:solidFill>
                <a:srgbClr val="0000FF"/>
              </a:solidFill>
              <a:latin typeface="Tahoma" pitchFamily="34" charset="0"/>
            </a:endParaRPr>
          </a:p>
          <a:p>
            <a:pPr eaLnBrk="1" hangingPunct="1">
              <a:defRPr/>
            </a:pPr>
            <a:endParaRPr lang="en-US" sz="1400" dirty="0">
              <a:solidFill>
                <a:srgbClr val="0033CC"/>
              </a:solidFill>
              <a:sym typeface="Wingdings" pitchFamily="2" charset="2"/>
            </a:endParaRPr>
          </a:p>
          <a:p>
            <a:pPr marL="342900" indent="-342900" eaLnBrk="1" hangingPunct="1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  <a:defRPr/>
            </a:pPr>
            <a:r>
              <a:rPr lang="en-US" sz="1400" dirty="0" smtClean="0">
                <a:solidFill>
                  <a:srgbClr val="0033CC"/>
                </a:solidFill>
                <a:latin typeface="+mj-lt"/>
                <a:sym typeface="Wingdings" pitchFamily="2" charset="2"/>
              </a:rPr>
              <a:t>Do you ensure that worksite inspection is properly carried out?</a:t>
            </a:r>
          </a:p>
          <a:p>
            <a:pPr marL="342900" indent="-342900" eaLnBrk="1" hangingPunct="1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  <a:defRPr/>
            </a:pPr>
            <a:r>
              <a:rPr lang="en-US" sz="1400" dirty="0" smtClean="0">
                <a:solidFill>
                  <a:srgbClr val="0033CC"/>
                </a:solidFill>
                <a:latin typeface="+mj-lt"/>
                <a:sym typeface="Wingdings" pitchFamily="2" charset="2"/>
              </a:rPr>
              <a:t>Do you ensure that 3</a:t>
            </a:r>
            <a:r>
              <a:rPr lang="en-US" sz="1400" baseline="30000" dirty="0" smtClean="0">
                <a:solidFill>
                  <a:srgbClr val="0033CC"/>
                </a:solidFill>
                <a:latin typeface="+mj-lt"/>
                <a:sym typeface="Wingdings" pitchFamily="2" charset="2"/>
              </a:rPr>
              <a:t>rd</a:t>
            </a:r>
            <a:r>
              <a:rPr lang="en-US" sz="1400" dirty="0" smtClean="0">
                <a:solidFill>
                  <a:srgbClr val="0033CC"/>
                </a:solidFill>
                <a:latin typeface="+mj-lt"/>
                <a:sym typeface="Wingdings" pitchFamily="2" charset="2"/>
              </a:rPr>
              <a:t> party personnel have the proper supervision needed to work on your location?</a:t>
            </a:r>
          </a:p>
          <a:p>
            <a:pPr marL="342900" indent="-342900" eaLnBrk="1" hangingPunct="1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  <a:defRPr/>
            </a:pPr>
            <a:r>
              <a:rPr lang="en-GB" sz="1400" dirty="0" smtClean="0">
                <a:solidFill>
                  <a:srgbClr val="0033CC"/>
                </a:solidFill>
                <a:latin typeface="+mj-lt"/>
                <a:sym typeface="Wingdings" pitchFamily="2" charset="2"/>
              </a:rPr>
              <a:t>Do you ensure the competency framework includes hazard identification and risk assessment.</a:t>
            </a:r>
          </a:p>
          <a:p>
            <a:pPr marL="342900" indent="-342900" eaLnBrk="1" hangingPunct="1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  <a:defRPr/>
            </a:pPr>
            <a:r>
              <a:rPr lang="en-GB" sz="1400" dirty="0" smtClean="0">
                <a:solidFill>
                  <a:srgbClr val="0033CC"/>
                </a:solidFill>
                <a:latin typeface="+mj-lt"/>
                <a:sym typeface="Wingdings" pitchFamily="2" charset="2"/>
              </a:rPr>
              <a:t>Do you control ingress  &amp; egress to your location?</a:t>
            </a:r>
          </a:p>
          <a:p>
            <a:pPr marL="342900" indent="-342900" eaLnBrk="1" hangingPunct="1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  <a:defRPr/>
            </a:pPr>
            <a:endParaRPr lang="en-US" sz="1000" i="1" dirty="0" smtClean="0">
              <a:solidFill>
                <a:srgbClr val="0033CC"/>
              </a:solidFill>
              <a:latin typeface="+mj-lt"/>
              <a:sym typeface="Wingdings" pitchFamily="2" charset="2"/>
            </a:endParaRPr>
          </a:p>
          <a:p>
            <a:pPr marL="342900" indent="-342900" eaLnBrk="1" hangingPunct="1">
              <a:defRPr/>
            </a:pPr>
            <a:endParaRPr lang="en-US" sz="1000" i="1" dirty="0" smtClean="0">
              <a:solidFill>
                <a:srgbClr val="0033CC"/>
              </a:solidFill>
              <a:latin typeface="+mj-lt"/>
              <a:sym typeface="Wingdings" pitchFamily="2" charset="2"/>
            </a:endParaRPr>
          </a:p>
          <a:p>
            <a:pPr marL="342900" indent="-342900" eaLnBrk="1" hangingPunct="1">
              <a:defRPr/>
            </a:pPr>
            <a:endParaRPr lang="en-US" sz="1000" i="1" dirty="0" smtClean="0">
              <a:solidFill>
                <a:srgbClr val="0033CC"/>
              </a:solidFill>
              <a:latin typeface="+mj-lt"/>
              <a:sym typeface="Wingdings" pitchFamily="2" charset="2"/>
            </a:endParaRPr>
          </a:p>
          <a:p>
            <a:pPr marL="342900" indent="-342900" eaLnBrk="1" hangingPunct="1">
              <a:defRPr/>
            </a:pPr>
            <a:endParaRPr lang="en-US" sz="1000" i="1" dirty="0" smtClean="0">
              <a:solidFill>
                <a:srgbClr val="0033CC"/>
              </a:solidFill>
              <a:latin typeface="+mj-lt"/>
              <a:sym typeface="Wingdings" pitchFamily="2" charset="2"/>
            </a:endParaRPr>
          </a:p>
          <a:p>
            <a:pPr marL="342900" indent="-342900" eaLnBrk="1" hangingPunct="1">
              <a:defRPr/>
            </a:pPr>
            <a:endParaRPr lang="en-US" sz="1000" i="1" dirty="0" smtClean="0">
              <a:solidFill>
                <a:srgbClr val="0033CC"/>
              </a:solidFill>
              <a:latin typeface="+mj-lt"/>
              <a:sym typeface="Wingdings" pitchFamily="2" charset="2"/>
            </a:endParaRPr>
          </a:p>
          <a:p>
            <a:pPr marL="342900" indent="-342900" eaLnBrk="1" hangingPunct="1">
              <a:defRPr/>
            </a:pPr>
            <a:endParaRPr lang="en-US" sz="1000" i="1" dirty="0" smtClean="0">
              <a:solidFill>
                <a:srgbClr val="0033CC"/>
              </a:solidFill>
              <a:latin typeface="+mj-lt"/>
              <a:sym typeface="Wingdings" pitchFamily="2" charset="2"/>
            </a:endParaRPr>
          </a:p>
          <a:p>
            <a:pPr marL="342900" indent="-342900" eaLnBrk="1" hangingPunct="1">
              <a:defRPr/>
            </a:pPr>
            <a:endParaRPr lang="en-US" sz="1000" i="1" dirty="0" smtClean="0">
              <a:solidFill>
                <a:srgbClr val="0033CC"/>
              </a:solidFill>
              <a:latin typeface="+mj-lt"/>
              <a:sym typeface="Wingdings" pitchFamily="2" charset="2"/>
            </a:endParaRPr>
          </a:p>
          <a:p>
            <a:pPr marL="342900" indent="-342900" eaLnBrk="1" hangingPunct="1">
              <a:defRPr/>
            </a:pPr>
            <a:r>
              <a:rPr lang="en-US" sz="1000" i="1" dirty="0" smtClean="0">
                <a:solidFill>
                  <a:srgbClr val="0033CC"/>
                </a:solidFill>
                <a:latin typeface="+mj-lt"/>
                <a:sym typeface="Wingdings" pitchFamily="2" charset="2"/>
              </a:rPr>
              <a:t>* If the answer is NO to any of the above questions please ensure you take action to correct this finding. </a:t>
            </a:r>
            <a:endParaRPr lang="en-US" sz="1000" i="1" dirty="0">
              <a:solidFill>
                <a:srgbClr val="0033CC"/>
              </a:solidFill>
              <a:latin typeface="+mj-lt"/>
              <a:sym typeface="Wingdings" pitchFamily="2" charset="2"/>
            </a:endParaRPr>
          </a:p>
          <a:p>
            <a:pPr marL="119063" indent="-119063" eaLnBrk="1" hangingPunct="1">
              <a:buFontTx/>
              <a:buChar char="•"/>
              <a:defRPr/>
            </a:pPr>
            <a:endParaRPr lang="en-US" sz="1400" dirty="0">
              <a:solidFill>
                <a:srgbClr val="0033CC"/>
              </a:solidFill>
              <a:latin typeface="+mj-lt"/>
              <a:sym typeface="Wingdings" pitchFamily="2" charset="2"/>
            </a:endParaRPr>
          </a:p>
          <a:p>
            <a:pPr marL="119063" indent="-119063" eaLnBrk="1" hangingPunct="1">
              <a:defRPr/>
            </a:pPr>
            <a:r>
              <a:rPr lang="en-US" sz="1400" dirty="0">
                <a:solidFill>
                  <a:srgbClr val="0033CC"/>
                </a:solidFill>
                <a:latin typeface="+mj-lt"/>
                <a:sym typeface="Wingdings" pitchFamily="2" charset="2"/>
              </a:rPr>
              <a:t>	</a:t>
            </a:r>
          </a:p>
          <a:p>
            <a:pPr marL="119063" indent="-119063" eaLnBrk="1" hangingPunct="1">
              <a:buFontTx/>
              <a:buChar char="•"/>
              <a:defRPr/>
            </a:pPr>
            <a:endParaRPr lang="en-US" sz="1400" dirty="0">
              <a:solidFill>
                <a:srgbClr val="000000"/>
              </a:solidFill>
              <a:latin typeface="Arial" charset="0"/>
            </a:endParaRPr>
          </a:p>
          <a:p>
            <a:pPr marL="119063" indent="-119063" eaLnBrk="1" hangingPunct="1">
              <a:defRPr/>
            </a:pPr>
            <a:endParaRPr lang="en-US" sz="1400" dirty="0">
              <a:solidFill>
                <a:srgbClr val="000000"/>
              </a:solidFill>
              <a:latin typeface="Arial" charset="0"/>
            </a:endParaRPr>
          </a:p>
          <a:p>
            <a:pPr marL="173038" indent="-173038" eaLnBrk="1" hangingPunct="1">
              <a:buFont typeface="Arial" pitchFamily="34" charset="0"/>
              <a:buChar char="•"/>
              <a:defRPr/>
            </a:pPr>
            <a:endParaRPr lang="en-US" sz="800" dirty="0">
              <a:solidFill>
                <a:srgbClr val="000000"/>
              </a:solidFill>
              <a:latin typeface="Arial" charset="0"/>
            </a:endParaRPr>
          </a:p>
        </p:txBody>
      </p:sp>
      <p:grpSp>
        <p:nvGrpSpPr>
          <p:cNvPr id="27651" name="Group 9"/>
          <p:cNvGrpSpPr>
            <a:grpSpLocks/>
          </p:cNvGrpSpPr>
          <p:nvPr/>
        </p:nvGrpSpPr>
        <p:grpSpPr bwMode="auto">
          <a:xfrm>
            <a:off x="12700" y="-228600"/>
            <a:ext cx="8920163" cy="990600"/>
            <a:chOff x="9" y="-144"/>
            <a:chExt cx="6087" cy="624"/>
          </a:xfrm>
        </p:grpSpPr>
        <p:sp>
          <p:nvSpPr>
            <p:cNvPr id="27654" name="Rectangle 8"/>
            <p:cNvSpPr>
              <a:spLocks noChangeArrowheads="1"/>
            </p:cNvSpPr>
            <p:nvPr/>
          </p:nvSpPr>
          <p:spPr bwMode="auto">
            <a:xfrm>
              <a:off x="288" y="144"/>
              <a:ext cx="5184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 eaLnBrk="1" hangingPunct="1"/>
              <a:endParaRPr lang="en-GB" sz="200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7414" name="Text Box 12"/>
            <p:cNvSpPr txBox="1">
              <a:spLocks noChangeArrowheads="1"/>
            </p:cNvSpPr>
            <p:nvPr/>
          </p:nvSpPr>
          <p:spPr bwMode="auto">
            <a:xfrm>
              <a:off x="676" y="0"/>
              <a:ext cx="4815" cy="4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GB" sz="3600" b="1" dirty="0">
                  <a:latin typeface="+mj-lt"/>
                </a:rPr>
                <a:t>Management self audit </a:t>
              </a:r>
            </a:p>
          </p:txBody>
        </p:sp>
        <p:sp>
          <p:nvSpPr>
            <p:cNvPr id="27656" name="Text Box 13"/>
            <p:cNvSpPr txBox="1">
              <a:spLocks noChangeArrowheads="1"/>
            </p:cNvSpPr>
            <p:nvPr/>
          </p:nvSpPr>
          <p:spPr bwMode="auto">
            <a:xfrm>
              <a:off x="9" y="0"/>
              <a:ext cx="1144" cy="17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10000"/>
                </a:spcBef>
              </a:pPr>
              <a:endParaRPr lang="en-GB" sz="1200" b="1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7657" name="WordArt 14"/>
            <p:cNvSpPr>
              <a:spLocks noChangeArrowheads="1" noChangeShapeType="1" noTextEdit="1"/>
            </p:cNvSpPr>
            <p:nvPr/>
          </p:nvSpPr>
          <p:spPr bwMode="auto">
            <a:xfrm>
              <a:off x="5448" y="-144"/>
              <a:ext cx="648" cy="576"/>
            </a:xfrm>
            <a:prstGeom prst="rect">
              <a:avLst/>
            </a:prstGeom>
          </p:spPr>
          <p:txBody>
            <a:bodyPr spcFirstLastPara="1" wrap="none" fromWordArt="1">
              <a:prstTxWarp prst="textArchDown">
                <a:avLst>
                  <a:gd name="adj" fmla="val 0"/>
                </a:avLst>
              </a:prstTxWarp>
            </a:bodyPr>
            <a:lstStyle/>
            <a:p>
              <a:pPr algn="ctr"/>
              <a:endPara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"/>
                <a:cs typeface="Arial"/>
              </a:endParaRPr>
            </a:p>
          </p:txBody>
        </p:sp>
      </p:grpSp>
      <p:sp>
        <p:nvSpPr>
          <p:cNvPr id="27653" name="Rectangle 8"/>
          <p:cNvSpPr>
            <a:spLocks noChangeArrowheads="1"/>
          </p:cNvSpPr>
          <p:nvPr/>
        </p:nvSpPr>
        <p:spPr bwMode="auto">
          <a:xfrm>
            <a:off x="397060" y="838200"/>
            <a:ext cx="470834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114300" indent="-114300" algn="just"/>
            <a:r>
              <a:rPr lang="en-GB" sz="1400" b="1" dirty="0">
                <a:solidFill>
                  <a:srgbClr val="333399"/>
                </a:solidFill>
                <a:latin typeface="Tahoma" pitchFamily="34" charset="0"/>
              </a:rPr>
              <a:t>Date:</a:t>
            </a:r>
            <a:r>
              <a:rPr lang="en-US" sz="1400" b="1" dirty="0">
                <a:solidFill>
                  <a:srgbClr val="333399"/>
                </a:solidFill>
                <a:latin typeface="Tahoma" pitchFamily="34" charset="0"/>
              </a:rPr>
              <a:t>  </a:t>
            </a:r>
            <a:r>
              <a:rPr lang="en-US" sz="1400" b="1" dirty="0" smtClean="0">
                <a:solidFill>
                  <a:srgbClr val="333399"/>
                </a:solidFill>
                <a:latin typeface="Tahoma" pitchFamily="34" charset="0"/>
              </a:rPr>
              <a:t>17</a:t>
            </a:r>
            <a:r>
              <a:rPr lang="en-US" sz="1400" b="1" baseline="30000" dirty="0" smtClean="0">
                <a:solidFill>
                  <a:srgbClr val="333399"/>
                </a:solidFill>
                <a:latin typeface="Tahoma" pitchFamily="34" charset="0"/>
              </a:rPr>
              <a:t>th</a:t>
            </a:r>
            <a:r>
              <a:rPr lang="en-US" sz="1400" b="1" dirty="0" smtClean="0">
                <a:solidFill>
                  <a:srgbClr val="333399"/>
                </a:solidFill>
                <a:latin typeface="Tahoma" pitchFamily="34" charset="0"/>
              </a:rPr>
              <a:t> October 2018     </a:t>
            </a:r>
            <a:r>
              <a:rPr lang="en-US" sz="1400" b="1" dirty="0">
                <a:solidFill>
                  <a:srgbClr val="333399"/>
                </a:solidFill>
                <a:latin typeface="Tahoma" pitchFamily="34" charset="0"/>
              </a:rPr>
              <a:t>Incident </a:t>
            </a:r>
            <a:r>
              <a:rPr lang="en-US" sz="1400" b="1" dirty="0" smtClean="0">
                <a:solidFill>
                  <a:srgbClr val="333399"/>
                </a:solidFill>
                <a:latin typeface="Tahoma" pitchFamily="34" charset="0"/>
              </a:rPr>
              <a:t>title: LTI #25</a:t>
            </a:r>
            <a:endParaRPr lang="en-US" sz="1400" b="1" dirty="0">
              <a:solidFill>
                <a:srgbClr val="333399"/>
              </a:solidFill>
              <a:latin typeface="Tahoma" pitchFamily="34" charset="0"/>
            </a:endParaRP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Confidential - Not to be shared outside of PDO/PDO contractors </a:t>
            </a:r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85B925-3865-4333-AFCB-ABF9FE11EB42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4292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Arial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Image" ma:contentTypeID="0x0101009148F5A04DDD49CBA7127AADA5FB792B00AADE34325A8B49CDA8BB4DB53328F214009C4067D375EDA046866D1CFD34BA6725" ma:contentTypeVersion="4" ma:contentTypeDescription="Upload an image." ma:contentTypeScope="" ma:versionID="5568808217e8896a20d35b78a187a54b">
  <xsd:schema xmlns:xsd="http://www.w3.org/2001/XMLSchema" xmlns:xs="http://www.w3.org/2001/XMLSchema" xmlns:p="http://schemas.microsoft.com/office/2006/metadata/properties" xmlns:ns1="http://schemas.microsoft.com/sharepoint/v3" xmlns:ns2="4880E4F8-4B7D-4BDD-91E3-E10D47036ECA" xmlns:ns3="http://schemas.microsoft.com/sharepoint/v3/fields" xmlns:ns4="4880e4f8-4b7d-4bdd-91e3-e10d47036eca" xmlns:ns5="9d51eac6-a7d5-47f5-a119-63d146adb134" targetNamespace="http://schemas.microsoft.com/office/2006/metadata/properties" ma:root="true" ma:fieldsID="95b9b289a8e8f4d106e4c69b136198e4" ns1:_="" ns2:_="" ns3:_="" ns4:_="" ns5:_="">
    <xsd:import namespace="http://schemas.microsoft.com/sharepoint/v3"/>
    <xsd:import namespace="4880E4F8-4B7D-4BDD-91E3-E10D47036ECA"/>
    <xsd:import namespace="http://schemas.microsoft.com/sharepoint/v3/fields"/>
    <xsd:import namespace="4880e4f8-4b7d-4bdd-91e3-e10d47036eca"/>
    <xsd:import namespace="9d51eac6-a7d5-47f5-a119-63d146adb134"/>
    <xsd:element name="properties">
      <xsd:complexType>
        <xsd:sequence>
          <xsd:element name="documentManagement">
            <xsd:complexType>
              <xsd:all>
                <xsd:element ref="ns1:FileRef" minOccurs="0"/>
                <xsd:element ref="ns1:File_x0020_Type" minOccurs="0"/>
                <xsd:element ref="ns1:HTML_x0020_File_x0020_Type" minOccurs="0"/>
                <xsd:element ref="ns1:FSObjType" minOccurs="0"/>
                <xsd:element ref="ns2:ThumbnailExists" minOccurs="0"/>
                <xsd:element ref="ns2:PreviewExists" minOccurs="0"/>
                <xsd:element ref="ns2:ImageWidth" minOccurs="0"/>
                <xsd:element ref="ns2:ImageHeight" minOccurs="0"/>
                <xsd:element ref="ns2:ImageCreateDate" minOccurs="0"/>
                <xsd:element ref="ns3:wic_System_Copyright" minOccurs="0"/>
                <xsd:element ref="ns4:Language" minOccurs="0"/>
                <xsd:element ref="ns4:DocId" minOccurs="0"/>
                <xsd:element ref="ns5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FileRef" ma:index="8" nillable="true" ma:displayName="URL Path" ma:hidden="true" ma:list="Docs" ma:internalName="FileRef" ma:readOnly="true" ma:showField="FullUrl">
      <xsd:simpleType>
        <xsd:restriction base="dms:Lookup"/>
      </xsd:simpleType>
    </xsd:element>
    <xsd:element name="File_x0020_Type" ma:index="9" nillable="true" ma:displayName="File Type" ma:hidden="true" ma:internalName="File_x0020_Type" ma:readOnly="true">
      <xsd:simpleType>
        <xsd:restriction base="dms:Text"/>
      </xsd:simpleType>
    </xsd:element>
    <xsd:element name="HTML_x0020_File_x0020_Type" ma:index="10" nillable="true" ma:displayName="HTML File Type" ma:hidden="true" ma:internalName="HTML_x0020_File_x0020_Type" ma:readOnly="true">
      <xsd:simpleType>
        <xsd:restriction base="dms:Text"/>
      </xsd:simpleType>
    </xsd:element>
    <xsd:element name="FSObjType" ma:index="11" nillable="true" ma:displayName="Item Type" ma:hidden="true" ma:list="Docs" ma:internalName="FSObjType" ma:readOnly="true" ma:showField="FSType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ThumbnailExists" ma:index="18" nillable="true" ma:displayName="Thumbnail Exists" ma:default="FALSE" ma:hidden="true" ma:internalName="ThumbnailExists" ma:readOnly="true">
      <xsd:simpleType>
        <xsd:restriction base="dms:Boolean"/>
      </xsd:simpleType>
    </xsd:element>
    <xsd:element name="PreviewExists" ma:index="19" nillable="true" ma:displayName="Preview Exists" ma:default="FALSE" ma:hidden="true" ma:internalName="PreviewExists" ma:readOnly="true">
      <xsd:simpleType>
        <xsd:restriction base="dms:Boolean"/>
      </xsd:simpleType>
    </xsd:element>
    <xsd:element name="ImageWidth" ma:index="20" nillable="true" ma:displayName="Width" ma:internalName="ImageWidth" ma:readOnly="true">
      <xsd:simpleType>
        <xsd:restriction base="dms:Unknown"/>
      </xsd:simpleType>
    </xsd:element>
    <xsd:element name="ImageHeight" ma:index="22" nillable="true" ma:displayName="Height" ma:internalName="ImageHeight" ma:readOnly="true">
      <xsd:simpleType>
        <xsd:restriction base="dms:Unknown"/>
      </xsd:simpleType>
    </xsd:element>
    <xsd:element name="ImageCreateDate" ma:index="25" nillable="true" ma:displayName="Date Picture Taken" ma:format="DateTime" ma:hidden="true" ma:internalName="ImageCreate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wic_System_Copyright" ma:index="26" nillable="true" ma:displayName="Copyright" ma:internalName="wic_System_Copyright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Language" ma:index="27" nillable="true" ma:displayName="Language" ma:default="English 1" ma:format="Dropdown" ma:internalName="Language">
      <xsd:simpleType>
        <xsd:restriction base="dms:Choice">
          <xsd:enumeration value="English"/>
          <xsd:enumeration value="Arabic"/>
          <xsd:enumeration value="Hindi"/>
          <xsd:enumeration value="English 1"/>
          <xsd:enumeration value="English 2"/>
          <xsd:enumeration value="Arabic 1"/>
          <xsd:enumeration value="Arabic 2"/>
          <xsd:enumeration value="Hindi 1"/>
          <xsd:enumeration value="Hindi 2"/>
          <xsd:enumeration value="Malayalam 1"/>
          <xsd:enumeration value="Malayalam 2"/>
        </xsd:restriction>
      </xsd:simpleType>
    </xsd:element>
    <xsd:element name="DocId" ma:index="28" nillable="true" ma:displayName="DocId" ma:list="{9de017a3-70b4-41a0-b3a1-4f7a098545da}" ma:internalName="DocId" ma:showField="ID" ma:web="9d51eac6-a7d5-47f5-a119-63d146adb134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51eac6-a7d5-47f5-a119-63d146adb134" elementFormDefault="qualified">
    <xsd:import namespace="http://schemas.microsoft.com/office/2006/documentManagement/types"/>
    <xsd:import namespace="http://schemas.microsoft.com/office/infopath/2007/PartnerControls"/>
    <xsd:element name="SharedWithUsers" ma:index="2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24" ma:displayName="Author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 ma:index="23" ma:displayName="Comments"/>
        <xsd:element name="keywords" minOccurs="0" maxOccurs="1" type="xsd:string" ma:index="14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anguage xmlns="4880e4f8-4b7d-4bdd-91e3-e10d47036eca">English 1</Language>
    <DocId xmlns="4880e4f8-4b7d-4bdd-91e3-e10d47036eca">92115</DocId>
    <ImageCreateDate xmlns="4880E4F8-4B7D-4BDD-91E3-E10D47036ECA" xsi:nil="true"/>
    <wic_System_Copyright xmlns="http://schemas.microsoft.com/sharepoint/v3/fields" xsi:nil="true"/>
  </documentManagement>
</p:properties>
</file>

<file path=customXml/itemProps1.xml><?xml version="1.0" encoding="utf-8"?>
<ds:datastoreItem xmlns:ds="http://schemas.openxmlformats.org/officeDocument/2006/customXml" ds:itemID="{0E36287F-8487-4A1A-9F5D-2A34D506C05B}"/>
</file>

<file path=customXml/itemProps2.xml><?xml version="1.0" encoding="utf-8"?>
<ds:datastoreItem xmlns:ds="http://schemas.openxmlformats.org/officeDocument/2006/customXml" ds:itemID="{C35A0706-4311-438E-BB56-C22B828721CE}"/>
</file>

<file path=customXml/itemProps3.xml><?xml version="1.0" encoding="utf-8"?>
<ds:datastoreItem xmlns:ds="http://schemas.openxmlformats.org/officeDocument/2006/customXml" ds:itemID="{149C71B3-73C2-47B1-86DC-E46DA88AA1DA}"/>
</file>

<file path=docProps/app.xml><?xml version="1.0" encoding="utf-8"?>
<Properties xmlns="http://schemas.openxmlformats.org/officeDocument/2006/extended-properties" xmlns:vt="http://schemas.openxmlformats.org/officeDocument/2006/docPropsVTypes">
  <TotalTime>237</TotalTime>
  <Words>540</Words>
  <Application>Microsoft Office PowerPoint</Application>
  <PresentationFormat>On-screen Show (4:3)</PresentationFormat>
  <Paragraphs>62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Calibri</vt:lpstr>
      <vt:lpstr>Tahoma</vt:lpstr>
      <vt:lpstr>Times New Roman</vt:lpstr>
      <vt:lpstr>Webdings</vt:lpstr>
      <vt:lpstr>Wingdings</vt:lpstr>
      <vt:lpstr>1_Default Design</vt:lpstr>
      <vt:lpstr>PowerPoint Presentation</vt:lpstr>
      <vt:lpstr>PowerPoint Presentation</vt:lpstr>
    </vt:vector>
  </TitlesOfParts>
  <Company>PDO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MU61323</dc:creator>
  <cp:lastModifiedBy>Masroori, Ahmed UWZ11H</cp:lastModifiedBy>
  <cp:revision>40</cp:revision>
  <dcterms:created xsi:type="dcterms:W3CDTF">2016-03-28T05:48:29Z</dcterms:created>
  <dcterms:modified xsi:type="dcterms:W3CDTF">2019-04-17T11:16:58Z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0x0101009148F5A04DDD49CBA7127AADA5FB792B00AADE34325A8B49CDA8BB4DB53328F214009C4067D375EDA046866D1CFD34BA6725</vt:lpwstr>
  </property>
</Properties>
</file>