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7"/>
  </p:notesMasterIdLst>
  <p:sldIdLst>
    <p:sldId id="333" r:id="rId5"/>
    <p:sldId id="33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 varScale="1">
        <p:scale>
          <a:sx n="107" d="100"/>
          <a:sy n="107" d="100"/>
        </p:scale>
        <p:origin x="165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28/04/2019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57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0880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4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6758" y="791068"/>
            <a:ext cx="5044634" cy="47320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29.12.2018        Incident: Property Damage</a:t>
            </a:r>
          </a:p>
          <a:p>
            <a:pPr marL="114300" indent="-114300" algn="just">
              <a:defRPr/>
            </a:pPr>
            <a:endParaRPr lang="en-US" sz="1300" b="1" dirty="0"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latin typeface="Arial" pitchFamily="34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alibri" panose="020F0502020204030204" pitchFamily="34" charset="0"/>
              </a:rPr>
              <a:t>On the 29th December 2018 at around 14:35 </a:t>
            </a:r>
            <a:r>
              <a:rPr lang="en-US" sz="1200" dirty="0" smtClean="0">
                <a:latin typeface="Calibri" panose="020F0502020204030204" pitchFamily="34" charset="0"/>
              </a:rPr>
              <a:t>a water well injection company requested </a:t>
            </a:r>
            <a:r>
              <a:rPr lang="en-US" sz="1200" dirty="0">
                <a:latin typeface="Calibri" panose="020F0502020204030204" pitchFamily="34" charset="0"/>
              </a:rPr>
              <a:t>support from </a:t>
            </a:r>
            <a:r>
              <a:rPr lang="en-US" sz="1200" dirty="0" smtClean="0">
                <a:latin typeface="Calibri" panose="020F0502020204030204" pitchFamily="34" charset="0"/>
              </a:rPr>
              <a:t>a welding </a:t>
            </a:r>
            <a:r>
              <a:rPr lang="en-US" sz="1200" dirty="0">
                <a:latin typeface="Calibri" panose="020F0502020204030204" pitchFamily="34" charset="0"/>
              </a:rPr>
              <a:t>workshop (through </a:t>
            </a:r>
            <a:r>
              <a:rPr lang="en-US" sz="1200" dirty="0" smtClean="0">
                <a:latin typeface="Calibri" panose="020F0502020204030204" pitchFamily="34" charset="0"/>
              </a:rPr>
              <a:t>site </a:t>
            </a:r>
            <a:r>
              <a:rPr lang="en-US" sz="1200" dirty="0">
                <a:latin typeface="Calibri" panose="020F0502020204030204" pitchFamily="34" charset="0"/>
              </a:rPr>
              <a:t>in charge) in a welding repair to a tanker. The tanker arrived at the workshop at 15:45 where 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latin typeface="Calibri" panose="020F0502020204030204" pitchFamily="34" charset="0"/>
              </a:rPr>
              <a:t>welder</a:t>
            </a:r>
            <a:r>
              <a:rPr lang="en-US" sz="1200" dirty="0">
                <a:latin typeface="Calibri" panose="020F0502020204030204" pitchFamily="34" charset="0"/>
              </a:rPr>
              <a:t>, </a:t>
            </a:r>
            <a:r>
              <a:rPr lang="en-US" sz="1200" dirty="0" smtClean="0">
                <a:latin typeface="Calibri" panose="020F0502020204030204" pitchFamily="34" charset="0"/>
              </a:rPr>
              <a:t>began </a:t>
            </a:r>
            <a:r>
              <a:rPr lang="en-US" sz="1200" dirty="0">
                <a:latin typeface="Calibri" panose="020F0502020204030204" pitchFamily="34" charset="0"/>
              </a:rPr>
              <a:t>the welding repair of the rear outlet valve. During this activity the unknown substances inside the tanker </a:t>
            </a:r>
            <a:r>
              <a:rPr lang="en-US" sz="1200" dirty="0" smtClean="0">
                <a:latin typeface="Calibri" panose="020F0502020204030204" pitchFamily="34" charset="0"/>
              </a:rPr>
              <a:t>ignited, resulting in an </a:t>
            </a:r>
            <a:r>
              <a:rPr lang="en-US" sz="1200" dirty="0">
                <a:latin typeface="Calibri" panose="020F0502020204030204" pitchFamily="34" charset="0"/>
              </a:rPr>
              <a:t>explosion ripping through the front portion of the tank and drivers </a:t>
            </a:r>
            <a:r>
              <a:rPr lang="en-US" sz="1200" dirty="0" smtClean="0">
                <a:latin typeface="Calibri" panose="020F0502020204030204" pitchFamily="34" charset="0"/>
              </a:rPr>
              <a:t>cab as well as the workshop roof. </a:t>
            </a:r>
            <a:endParaRPr lang="en-US" sz="1200" dirty="0"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alibri" panose="020F0502020204030204" pitchFamily="34" charset="0"/>
              </a:rPr>
              <a:t>As the blast wave went forward there were no injuries to staff with only the tanker and workshop roof being damaged.  </a:t>
            </a:r>
          </a:p>
          <a:p>
            <a:pPr eaLnBrk="1" hangingPunct="1">
              <a:defRPr/>
            </a:pPr>
            <a:r>
              <a:rPr lang="en-US" sz="1200" dirty="0">
                <a:latin typeface="Calibri" panose="020F0502020204030204" pitchFamily="34" charset="0"/>
              </a:rPr>
              <a:t>The PDO emergency CCR was activated by the site manager. </a:t>
            </a:r>
          </a:p>
          <a:p>
            <a:pPr algn="just" eaLnBrk="1" hangingPunct="1">
              <a:defRPr/>
            </a:pPr>
            <a:r>
              <a:rPr lang="en-GB" sz="1200" b="1" dirty="0" smtClean="0"/>
              <a:t> </a:t>
            </a:r>
            <a:endParaRPr lang="en-US" sz="1200" dirty="0"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.</a:t>
            </a:r>
            <a:endParaRPr lang="en-US" sz="1600" b="1" dirty="0">
              <a:solidFill>
                <a:schemeClr val="accent2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perform a gas test when working with tanks or confined space type jobs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use the right tools and or vessels for the job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Always </a:t>
            </a:r>
            <a:r>
              <a:rPr lang="en-US" sz="1200" dirty="0">
                <a:latin typeface="Arial" charset="0"/>
                <a:cs typeface="Tahoma" pitchFamily="34" charset="0"/>
              </a:rPr>
              <a:t>do a risk assessment before starting a new type of </a:t>
            </a:r>
            <a:r>
              <a:rPr lang="en-US" sz="1200" dirty="0" smtClean="0">
                <a:latin typeface="Arial" charset="0"/>
                <a:cs typeface="Tahoma" pitchFamily="34" charset="0"/>
              </a:rPr>
              <a:t>job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Tahoma" pitchFamily="34" charset="0"/>
              </a:rPr>
              <a:t>Always have appropriate ventilation system when welding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Tahoma" pitchFamily="34" charset="0"/>
              </a:rPr>
              <a:t>Always make sure to check content before </a:t>
            </a:r>
            <a:r>
              <a:rPr lang="en-US" sz="1200" dirty="0" smtClean="0">
                <a:latin typeface="Tahoma" pitchFamily="34" charset="0"/>
              </a:rPr>
              <a:t>welding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ALL tanks should be treated as if they contained explosive gas or liquid materials. 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16758" y="5791200"/>
            <a:ext cx="4817269" cy="30777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400" b="1" dirty="0" smtClean="0">
                <a:solidFill>
                  <a:srgbClr val="FFFF00"/>
                </a:solidFill>
                <a:latin typeface="Tahoma" pitchFamily="34" charset="0"/>
              </a:rPr>
              <a:t>Gas test before welding </a:t>
            </a:r>
            <a:endParaRPr lang="en-US" sz="14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4923" y="1016183"/>
            <a:ext cx="3733800" cy="2800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6764" y="2895600"/>
            <a:ext cx="463336" cy="67671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2471" y="5178915"/>
            <a:ext cx="552719" cy="54563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5276195" y="3979614"/>
            <a:ext cx="3762527" cy="1659185"/>
            <a:chOff x="5276196" y="3979615"/>
            <a:chExt cx="3728288" cy="1602740"/>
          </a:xfrm>
        </p:grpSpPr>
        <p:pic>
          <p:nvPicPr>
            <p:cNvPr id="10" name="Picture 2" descr="C:\Users\mu54394\AppData\Local\Temp\wz236c\work-permit-(PDO).jpg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5428145" y="3979615"/>
              <a:ext cx="586005" cy="563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" descr="C:\Users\mu54394\AppData\Local\Temp\wz4703\confined-space-(PDO).jpg"/>
            <p:cNvPicPr>
              <a:picLocks noChangeAspect="1" noChangeArrowheads="1"/>
            </p:cNvPicPr>
            <p:nvPr/>
          </p:nvPicPr>
          <p:blipFill>
            <a:blip r:embed="rId7" cstate="email"/>
            <a:srcRect/>
            <a:stretch>
              <a:fillRect/>
            </a:stretch>
          </p:blipFill>
          <p:spPr bwMode="auto">
            <a:xfrm>
              <a:off x="6707187" y="4020288"/>
              <a:ext cx="606425" cy="557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" descr="C:\Users\mu54394\AppData\Local\Temp\wz784f\gas-testing-(PDO).jpg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8036218" y="3988303"/>
              <a:ext cx="582613" cy="557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TextBox 2"/>
            <p:cNvSpPr txBox="1"/>
            <p:nvPr/>
          </p:nvSpPr>
          <p:spPr>
            <a:xfrm>
              <a:off x="5276196" y="4659025"/>
              <a:ext cx="37282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Risk assess, confined space access and gas testing to be completed prior to tanker welding activities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6934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2316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and to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 follow procedure before performing a new task?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Gas testing is done before performing confined space activity?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this job is part of the companies contract?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 are following the correct approved standards when performing jobs?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 are using the right tool of equipment for the job?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that you have all controls in place before commencing any activity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that tank repairs are not carried out without HSE and Engineering involvement.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17761"/>
            <a:ext cx="46875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29.12.2018      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Incident: Property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Damage</a:t>
            </a:r>
          </a:p>
        </p:txBody>
      </p:sp>
    </p:spTree>
    <p:extLst>
      <p:ext uri="{BB962C8B-B14F-4D97-AF65-F5344CB8AC3E}">
        <p14:creationId xmlns:p14="http://schemas.microsoft.com/office/powerpoint/2010/main" val="41982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92164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F6B2AA-5A82-4452-BC2C-A8AA70EE4461}">
  <ds:schemaRefs>
    <ds:schemaRef ds:uri="http://purl.org/dc/terms/"/>
    <ds:schemaRef ds:uri="http://schemas.microsoft.com/office/2006/documentManagement/types"/>
    <ds:schemaRef ds:uri="http://purl.org/dc/elements/1.1/"/>
    <ds:schemaRef ds:uri="4880E4F8-4B7D-4BDD-91E3-E10D47036ECA"/>
    <ds:schemaRef ds:uri="http://schemas.microsoft.com/office/2006/metadata/properties"/>
    <ds:schemaRef ds:uri="http://purl.org/dc/dcmitype/"/>
    <ds:schemaRef ds:uri="http://www.w3.org/XML/1998/namespace"/>
    <ds:schemaRef ds:uri="4880e4f8-4b7d-4bdd-91e3-e10d47036eca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CF6647C-C003-43DC-B774-2E3F500437C4}"/>
</file>

<file path=customXml/itemProps3.xml><?xml version="1.0" encoding="utf-8"?>
<ds:datastoreItem xmlns:ds="http://schemas.openxmlformats.org/officeDocument/2006/customXml" ds:itemID="{1F13665F-B6D9-4E81-BF0C-1AD2DB79DD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368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Hinai, Younis MSE5</cp:lastModifiedBy>
  <cp:revision>66</cp:revision>
  <dcterms:created xsi:type="dcterms:W3CDTF">2016-03-28T05:48:29Z</dcterms:created>
  <dcterms:modified xsi:type="dcterms:W3CDTF">2019-04-28T09:56:30Z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