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4"/>
  </p:notesMasterIdLst>
  <p:sldIdLst>
    <p:sldId id="300" r:id="rId2"/>
    <p:sldId id="301"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4" d="100"/>
          <a:sy n="114" d="100"/>
        </p:scale>
        <p:origin x="152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5/18/2019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smtClean="0"/>
              <a:t>Ensure all dates and titles are input </a:t>
            </a:r>
          </a:p>
          <a:p>
            <a:endParaRPr lang="en-US" dirty="0" smtClean="0"/>
          </a:p>
          <a:p>
            <a:r>
              <a:rPr lang="en-US" dirty="0" smtClean="0"/>
              <a:t>A short description should be provided without mentioning names of contractors or</a:t>
            </a:r>
            <a:r>
              <a:rPr lang="en-US" baseline="0" dirty="0" smtClean="0"/>
              <a:t> individuals.  You should include, what happened, to who (by job title) and what injuries this resulted in.  Nothing more!</a:t>
            </a:r>
          </a:p>
          <a:p>
            <a:endParaRPr lang="en-US" baseline="0" dirty="0" smtClean="0"/>
          </a:p>
          <a:p>
            <a:r>
              <a:rPr lang="en-US" baseline="0" dirty="0" smtClean="0"/>
              <a:t>Four to five bullet points highlighting the main findings from the investigation.  Remember the target audience is the front line staff so this should be written in simple terms in a way that everyone can understand.</a:t>
            </a:r>
          </a:p>
          <a:p>
            <a:endParaRPr lang="en-US" baseline="0" dirty="0" smtClean="0"/>
          </a:p>
          <a:p>
            <a:r>
              <a:rPr lang="en-US" baseline="0" dirty="0" smtClean="0"/>
              <a:t>The strap line should be the main point you want to get across</a:t>
            </a:r>
          </a:p>
          <a:p>
            <a:endParaRPr lang="en-US" baseline="0" dirty="0" smtClean="0"/>
          </a:p>
          <a:p>
            <a:r>
              <a:rPr lang="en-US" baseline="0" dirty="0" smtClean="0"/>
              <a:t>The images should be self explanatory, what went wrong (if you create a reconstruction please ensure you do not put people at risk) and below how it should be done.   </a:t>
            </a:r>
            <a:endParaRPr lang="en-US" dirty="0" smtClean="0"/>
          </a:p>
        </p:txBody>
      </p:sp>
      <p:sp>
        <p:nvSpPr>
          <p:cNvPr id="5" name="Header Placeholder 4"/>
          <p:cNvSpPr>
            <a:spLocks noGrp="1"/>
          </p:cNvSpPr>
          <p:nvPr>
            <p:ph type="hdr" sz="quarter" idx="10"/>
          </p:nvPr>
        </p:nvSpPr>
        <p:spPr/>
        <p:txBody>
          <a:bodyPr/>
          <a:lstStyle/>
          <a:p>
            <a:pPr>
              <a:defRPr/>
            </a:pPr>
            <a:r>
              <a:rPr lang="en-US" smtClean="0"/>
              <a:t>Carillion Alawi LLC, Incident Type LTI No, 16/12/18</a:t>
            </a:r>
            <a:endParaRPr lang="en-US"/>
          </a:p>
        </p:txBody>
      </p:sp>
    </p:spTree>
    <p:extLst>
      <p:ext uri="{BB962C8B-B14F-4D97-AF65-F5344CB8AC3E}">
        <p14:creationId xmlns:p14="http://schemas.microsoft.com/office/powerpoint/2010/main" val="2559418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Ensure all dates and titles are input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Imagine you have to audit other companies to see if they could have the same issues.</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These questions should start</a:t>
            </a:r>
            <a:r>
              <a:rPr lang="en-US" baseline="0" dirty="0" smtClean="0">
                <a:solidFill>
                  <a:srgbClr val="0033CC"/>
                </a:solidFill>
                <a:latin typeface="Arial" charset="0"/>
                <a:cs typeface="Arial" charset="0"/>
                <a:sym typeface="Wingdings" pitchFamily="2" charset="2"/>
              </a:rPr>
              <a:t> with: Do you ensure…………………?</a:t>
            </a:r>
            <a:endParaRPr lang="en-US" dirty="0" smtClean="0">
              <a:latin typeface="Arial" charset="0"/>
              <a:cs typeface="Arial" charset="0"/>
            </a:endParaRPr>
          </a:p>
        </p:txBody>
      </p:sp>
      <p:sp>
        <p:nvSpPr>
          <p:cNvPr id="5" name="Header Placeholder 4"/>
          <p:cNvSpPr>
            <a:spLocks noGrp="1"/>
          </p:cNvSpPr>
          <p:nvPr>
            <p:ph type="hdr" sz="quarter" idx="10"/>
          </p:nvPr>
        </p:nvSpPr>
        <p:spPr/>
        <p:txBody>
          <a:bodyPr/>
          <a:lstStyle/>
          <a:p>
            <a:pPr>
              <a:defRPr/>
            </a:pPr>
            <a:r>
              <a:rPr lang="en-US" smtClean="0"/>
              <a:t>Carillion Alawi LLC, Incident Type LTI No, 16/12/18</a:t>
            </a:r>
            <a:endParaRPr lang="en-US"/>
          </a:p>
        </p:txBody>
      </p:sp>
    </p:spTree>
    <p:extLst>
      <p:ext uri="{BB962C8B-B14F-4D97-AF65-F5344CB8AC3E}">
        <p14:creationId xmlns:p14="http://schemas.microsoft.com/office/powerpoint/2010/main" val="3126592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3477820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3354766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3388773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25729092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3349009962"/>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400" y="838200"/>
            <a:ext cx="6096000" cy="3978012"/>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 16/12/18</a:t>
            </a:r>
            <a:r>
              <a:rPr lang="en-GB" sz="1200" b="1" dirty="0" smtClean="0">
                <a:solidFill>
                  <a:srgbClr val="333399"/>
                </a:solidFill>
                <a:latin typeface="Tahoma" pitchFamily="34" charset="0"/>
              </a:rPr>
              <a:t>:</a:t>
            </a:r>
            <a:r>
              <a:rPr lang="en-US" sz="1200" b="1" dirty="0" smtClean="0">
                <a:solidFill>
                  <a:srgbClr val="333399"/>
                </a:solidFill>
                <a:latin typeface="Tahoma" pitchFamily="34" charset="0"/>
              </a:rPr>
              <a:t>                                         Incident: LTI</a:t>
            </a:r>
            <a:endParaRPr lang="en-US" sz="1200"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a:lnSpc>
                <a:spcPct val="90000"/>
              </a:lnSpc>
              <a:spcBef>
                <a:spcPct val="50000"/>
              </a:spcBef>
            </a:pPr>
            <a:r>
              <a:rPr lang="en-GB" altLang="en-US" sz="1200" dirty="0" smtClean="0">
                <a:latin typeface="Calibri" panose="020F0502020204030204" pitchFamily="34" charset="0"/>
              </a:rPr>
              <a:t>After completing his work the electrician collected his tools from the step ladder tool tray that was located on top of a manhole slab. On collection of his tools his simultaneously stepped backwards off the manhole slab, his foot catching the angled side of the manhole slab causing him to lose balance and fall to the ground, his left hand impacting the ground causing a fracture to his </a:t>
            </a:r>
            <a:r>
              <a:rPr lang="en-GB" altLang="en-US" sz="1200" dirty="0" smtClean="0">
                <a:latin typeface="Calibri" panose="020F0502020204030204" pitchFamily="34" charset="0"/>
              </a:rPr>
              <a:t>wrist.</a:t>
            </a:r>
            <a:endParaRPr lang="en-GB" altLang="en-US" sz="1200" dirty="0" smtClean="0">
              <a:latin typeface="Calibri" panose="020F0502020204030204" pitchFamily="34" charset="0"/>
            </a:endParaRP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1050" dirty="0">
              <a:solidFill>
                <a:srgbClr val="000000"/>
              </a:solidFill>
              <a:latin typeface="Arial" pitchFamily="34" charset="0"/>
            </a:endParaRPr>
          </a:p>
          <a:p>
            <a:pPr marL="114300" indent="-114300" algn="just">
              <a:defRPr/>
            </a:pPr>
            <a:r>
              <a:rPr lang="en-US" sz="1600" b="1" dirty="0" smtClean="0">
                <a:solidFill>
                  <a:srgbClr val="333399"/>
                </a:solidFill>
                <a:latin typeface="Tahoma" pitchFamily="34" charset="0"/>
              </a:rPr>
              <a:t>Your </a:t>
            </a:r>
            <a:r>
              <a:rPr lang="en-US" sz="1600" b="1" dirty="0">
                <a:solidFill>
                  <a:srgbClr val="333399"/>
                </a:solidFill>
                <a:latin typeface="Tahoma" pitchFamily="34" charset="0"/>
              </a:rPr>
              <a:t>learning from this incident..</a:t>
            </a:r>
          </a:p>
          <a:p>
            <a:pPr marL="114300" indent="-114300" algn="just">
              <a:defRPr/>
            </a:pPr>
            <a:endParaRPr lang="en-US" sz="600" dirty="0">
              <a:solidFill>
                <a:srgbClr val="000000"/>
              </a:solidFill>
              <a:latin typeface="Arial" charset="0"/>
            </a:endParaRPr>
          </a:p>
          <a:p>
            <a:pPr marL="171450" indent="-171450" eaLnBrk="1" hangingPunct="1">
              <a:buFont typeface="Arial" panose="020B0604020202020204" pitchFamily="34" charset="0"/>
              <a:buChar char="•"/>
              <a:defRPr/>
            </a:pPr>
            <a:r>
              <a:rPr lang="en-US" sz="1200" dirty="0" smtClean="0">
                <a:latin typeface="Calibri" panose="020F0502020204030204" pitchFamily="34" charset="0"/>
                <a:cs typeface="Tahoma" pitchFamily="34" charset="0"/>
              </a:rPr>
              <a:t>Always pay attention to your footing and take note of your Spatial  awareness when working on uneven surfaces </a:t>
            </a:r>
          </a:p>
          <a:p>
            <a:pPr marL="171450" indent="-171450" eaLnBrk="1" hangingPunct="1">
              <a:buFont typeface="Arial" panose="020B0604020202020204" pitchFamily="34" charset="0"/>
              <a:buChar char="•"/>
              <a:defRPr/>
            </a:pPr>
            <a:r>
              <a:rPr lang="en-US" sz="1200" dirty="0" smtClean="0">
                <a:latin typeface="Calibri" panose="020F0502020204030204" pitchFamily="34" charset="0"/>
                <a:cs typeface="Tahoma" pitchFamily="34" charset="0"/>
              </a:rPr>
              <a:t>Always identify Hazards even on routine tasks prior to starting work, </a:t>
            </a:r>
          </a:p>
          <a:p>
            <a:pPr marL="171450" indent="-171450" eaLnBrk="1" hangingPunct="1">
              <a:buFont typeface="Arial" panose="020B0604020202020204" pitchFamily="34" charset="0"/>
              <a:buChar char="•"/>
              <a:defRPr/>
            </a:pPr>
            <a:r>
              <a:rPr lang="en-US" sz="1200" dirty="0" smtClean="0">
                <a:latin typeface="Calibri" panose="020F0502020204030204" pitchFamily="34" charset="0"/>
                <a:cs typeface="Tahoma" pitchFamily="34" charset="0"/>
              </a:rPr>
              <a:t>Always ensure that safe access and egress to assets is available before Installation of any new equipment  </a:t>
            </a:r>
          </a:p>
          <a:p>
            <a:pPr marL="171450" indent="-171450" eaLnBrk="1" hangingPunct="1">
              <a:buFont typeface="Arial" panose="020B0604020202020204" pitchFamily="34" charset="0"/>
              <a:buChar char="•"/>
              <a:defRPr/>
            </a:pPr>
            <a:r>
              <a:rPr lang="en-US" sz="1200" dirty="0" smtClean="0">
                <a:latin typeface="Calibri" panose="020F0502020204030204" pitchFamily="34" charset="0"/>
                <a:cs typeface="Tahoma" pitchFamily="34" charset="0"/>
              </a:rPr>
              <a:t>Always engage with local Safety Advisors prior to the maintenance  of any asset  with restricted access and egress  to ensure risk is as low as reasonably practicable </a:t>
            </a:r>
          </a:p>
          <a:p>
            <a:pPr marL="171450" indent="-171450" eaLnBrk="1" hangingPunct="1">
              <a:buFont typeface="Arial" panose="020B0604020202020204" pitchFamily="34" charset="0"/>
              <a:buChar char="•"/>
              <a:defRPr/>
            </a:pPr>
            <a:r>
              <a:rPr lang="en-US" sz="1200" dirty="0" smtClean="0">
                <a:latin typeface="Calibri" panose="020F0502020204030204" pitchFamily="34" charset="0"/>
                <a:cs typeface="Tahoma" pitchFamily="34" charset="0"/>
              </a:rPr>
              <a:t>Always ensure that work is correctly planned before commencement of the job </a:t>
            </a:r>
            <a:endParaRPr lang="en-US" sz="1200" dirty="0">
              <a:latin typeface="Calibri" panose="020F0502020204030204" pitchFamily="34" charset="0"/>
              <a:cs typeface="Tahoma" pitchFamily="34" charset="0"/>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307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r="15477"/>
          <a:stretch/>
        </p:blipFill>
        <p:spPr bwMode="auto">
          <a:xfrm>
            <a:off x="6400800" y="1476028"/>
            <a:ext cx="2225358" cy="199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descr="D:\sha56s48\AppData\Local\Microsoft\Windows\Temporary Internet Files\Content.IE5\O8Y6WAOA\S43Qy[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00537" y="2799368"/>
            <a:ext cx="670560" cy="67056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518" y="5025776"/>
            <a:ext cx="5211763" cy="427038"/>
          </a:xfrm>
          <a:prstGeom prst="rect">
            <a:avLst/>
          </a:prstGeom>
          <a:solidFill>
            <a:srgbClr val="0000FF"/>
          </a:solidFill>
          <a:ln w="38100">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5400000">
            <a:off x="6431139" y="3779661"/>
            <a:ext cx="2164680" cy="2225358"/>
          </a:xfrm>
          <a:prstGeom prst="rect">
            <a:avLst/>
          </a:prstGeom>
        </p:spPr>
      </p:pic>
      <p:sp>
        <p:nvSpPr>
          <p:cNvPr id="26634" name="Freeform 132"/>
          <p:cNvSpPr>
            <a:spLocks/>
          </p:cNvSpPr>
          <p:nvPr/>
        </p:nvSpPr>
        <p:spPr bwMode="auto">
          <a:xfrm>
            <a:off x="7929112" y="5400972"/>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extLst>
      <p:ext uri="{BB962C8B-B14F-4D97-AF65-F5344CB8AC3E}">
        <p14:creationId xmlns:p14="http://schemas.microsoft.com/office/powerpoint/2010/main" val="39633983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399" y="1295400"/>
            <a:ext cx="8780463" cy="3293209"/>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t>
            </a:r>
            <a:r>
              <a:rPr lang="en-US" sz="1600" b="1" dirty="0" smtClean="0">
                <a:solidFill>
                  <a:srgbClr val="FF0000"/>
                </a:solidFill>
                <a:latin typeface="Tahoma" pitchFamily="34" charset="0"/>
              </a:rPr>
              <a:t>and to </a:t>
            </a:r>
            <a:r>
              <a:rPr lang="en-US" sz="1600" b="1" dirty="0">
                <a:solidFill>
                  <a:srgbClr val="FF0000"/>
                </a:solidFill>
                <a:latin typeface="Tahoma" pitchFamily="34" charset="0"/>
              </a:rPr>
              <a:t>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buFont typeface="+mj-lt"/>
              <a:buAutoNum type="arabicPeriod"/>
              <a:defRPr/>
            </a:pPr>
            <a:endParaRPr lang="en-US" sz="1400" dirty="0" smtClean="0">
              <a:solidFill>
                <a:srgbClr val="0033CC"/>
              </a:solidFill>
              <a:latin typeface="+mj-lt"/>
              <a:sym typeface="Wingdings" pitchFamily="2" charset="2"/>
            </a:endParaRPr>
          </a:p>
          <a:p>
            <a:pPr eaLnBrk="1" hangingPunct="1">
              <a:defRPr/>
            </a:pPr>
            <a:endParaRPr lang="en-US" sz="1400" dirty="0" smtClean="0">
              <a:solidFill>
                <a:srgbClr val="0033CC"/>
              </a:solidFill>
              <a:latin typeface="+mj-lt"/>
              <a:sym typeface="Wingdings" pitchFamily="2" charset="2"/>
            </a:endParaRPr>
          </a:p>
          <a:p>
            <a:pPr marL="342900" indent="-342900" eaLnBrk="1" hangingPunct="1">
              <a:buFont typeface="+mj-lt"/>
              <a:buAutoNum type="arabicPeriod"/>
              <a:defRPr/>
            </a:pPr>
            <a:r>
              <a:rPr lang="en-US" sz="1400" dirty="0" smtClean="0">
                <a:solidFill>
                  <a:srgbClr val="0000FF"/>
                </a:solidFill>
                <a:latin typeface="Calibri" panose="020F0502020204030204" pitchFamily="34" charset="0"/>
                <a:sym typeface="Wingdings" pitchFamily="2" charset="2"/>
              </a:rPr>
              <a:t>Do you ensure that </a:t>
            </a:r>
            <a:r>
              <a:rPr lang="en-US" sz="1400" dirty="0">
                <a:solidFill>
                  <a:srgbClr val="0000FF"/>
                </a:solidFill>
                <a:latin typeface="Calibri" panose="020F0502020204030204" pitchFamily="34" charset="0"/>
                <a:sym typeface="Wingdings" pitchFamily="2" charset="2"/>
              </a:rPr>
              <a:t>your employees </a:t>
            </a:r>
            <a:r>
              <a:rPr lang="en-US" sz="1400" dirty="0" smtClean="0">
                <a:solidFill>
                  <a:srgbClr val="0000FF"/>
                </a:solidFill>
                <a:latin typeface="Calibri" panose="020F0502020204030204" pitchFamily="34" charset="0"/>
                <a:sym typeface="Wingdings" pitchFamily="2" charset="2"/>
              </a:rPr>
              <a:t>identify all hazards have been identified before work commences and reduce risk ALARP?</a:t>
            </a:r>
          </a:p>
          <a:p>
            <a:pPr marL="342900" indent="-342900" eaLnBrk="1" hangingPunct="1">
              <a:buFont typeface="+mj-lt"/>
              <a:buAutoNum type="arabicPeriod"/>
              <a:defRPr/>
            </a:pPr>
            <a:r>
              <a:rPr lang="en-US" sz="1400" dirty="0" smtClean="0">
                <a:solidFill>
                  <a:srgbClr val="0000FF"/>
                </a:solidFill>
                <a:latin typeface="Calibri" panose="020F0502020204030204" pitchFamily="34" charset="0"/>
                <a:sym typeface="Wingdings" pitchFamily="2" charset="2"/>
              </a:rPr>
              <a:t>Do you ensure that assets are easily assessable for maintenance</a:t>
            </a:r>
            <a:r>
              <a:rPr lang="en-US" sz="1400" dirty="0">
                <a:solidFill>
                  <a:srgbClr val="0000FF"/>
                </a:solidFill>
                <a:latin typeface="Calibri" panose="020F0502020204030204" pitchFamily="34" charset="0"/>
                <a:sym typeface="Wingdings" pitchFamily="2" charset="2"/>
              </a:rPr>
              <a:t> </a:t>
            </a:r>
            <a:r>
              <a:rPr lang="en-US" sz="1400" dirty="0" smtClean="0">
                <a:solidFill>
                  <a:srgbClr val="0000FF"/>
                </a:solidFill>
                <a:latin typeface="Calibri" panose="020F0502020204030204" pitchFamily="34" charset="0"/>
                <a:sym typeface="Wingdings" pitchFamily="2" charset="2"/>
              </a:rPr>
              <a:t>by your employees or subcontractors?</a:t>
            </a:r>
          </a:p>
          <a:p>
            <a:pPr marL="342900" indent="-342900" eaLnBrk="1" hangingPunct="1">
              <a:buFont typeface="+mj-lt"/>
              <a:buAutoNum type="arabicPeriod"/>
              <a:defRPr/>
            </a:pPr>
            <a:r>
              <a:rPr lang="en-US" sz="1400" dirty="0" smtClean="0">
                <a:solidFill>
                  <a:srgbClr val="0000FF"/>
                </a:solidFill>
                <a:latin typeface="Calibri" panose="020F0502020204030204" pitchFamily="34" charset="0"/>
                <a:sym typeface="Wingdings" pitchFamily="2" charset="2"/>
              </a:rPr>
              <a:t>Do you ensure that your employees correctly planned work before before work commences</a:t>
            </a:r>
            <a:r>
              <a:rPr lang="en-US" sz="1400" dirty="0">
                <a:solidFill>
                  <a:srgbClr val="0000FF"/>
                </a:solidFill>
                <a:latin typeface="Calibri" panose="020F0502020204030204" pitchFamily="34" charset="0"/>
                <a:sym typeface="Wingdings" pitchFamily="2" charset="2"/>
              </a:rPr>
              <a:t>? </a:t>
            </a:r>
            <a:endParaRPr lang="en-US" sz="1400" dirty="0" smtClean="0">
              <a:solidFill>
                <a:srgbClr val="0000FF"/>
              </a:solidFill>
              <a:latin typeface="Calibri" panose="020F0502020204030204" pitchFamily="34" charset="0"/>
              <a:sym typeface="Wingdings" pitchFamily="2" charset="2"/>
            </a:endParaRPr>
          </a:p>
          <a:p>
            <a:pPr marL="342900" indent="-342900" eaLnBrk="1" hangingPunct="1">
              <a:buFont typeface="+mj-lt"/>
              <a:buAutoNum type="arabicPeriod"/>
              <a:defRPr/>
            </a:pPr>
            <a:r>
              <a:rPr lang="en-US" sz="1400" dirty="0" smtClean="0">
                <a:solidFill>
                  <a:srgbClr val="0000FF"/>
                </a:solidFill>
                <a:latin typeface="Calibri" panose="020F0502020204030204" pitchFamily="34" charset="0"/>
                <a:sym typeface="Wingdings" pitchFamily="2" charset="2"/>
              </a:rPr>
              <a:t>Do you ensure that the working are layout is safe before commencing work?</a:t>
            </a:r>
          </a:p>
          <a:p>
            <a:pPr marL="342900" indent="-342900" eaLnBrk="1" hangingPunct="1">
              <a:buFont typeface="+mj-lt"/>
              <a:buAutoNum type="arabicPeriod"/>
              <a:defRPr/>
            </a:pPr>
            <a:r>
              <a:rPr lang="en-US" sz="1400" dirty="0" smtClean="0">
                <a:solidFill>
                  <a:srgbClr val="0000FF"/>
                </a:solidFill>
                <a:latin typeface="Calibri" panose="020F0502020204030204" pitchFamily="34" charset="0"/>
                <a:sym typeface="Wingdings" pitchFamily="2" charset="2"/>
              </a:rPr>
              <a:t>Do you ensure that audits identify all hazards in the work place ?</a:t>
            </a:r>
          </a:p>
          <a:p>
            <a:pPr marL="342900" indent="-342900" eaLnBrk="1" hangingPunct="1">
              <a:buFont typeface="+mj-lt"/>
              <a:buAutoNum type="arabicPeriod"/>
              <a:defRPr/>
            </a:pPr>
            <a:endParaRPr lang="en-US" sz="1000" i="1" dirty="0" smtClean="0">
              <a:solidFill>
                <a:srgbClr val="0033CC"/>
              </a:solidFill>
              <a:latin typeface="+mj-lt"/>
              <a:sym typeface="Wingdings" pitchFamily="2" charset="2"/>
            </a:endParaRPr>
          </a:p>
          <a:p>
            <a:pPr marL="342900" indent="-342900" eaLnBrk="1" hangingPunct="1">
              <a:defRPr/>
            </a:pPr>
            <a:r>
              <a:rPr lang="en-US" sz="1000" i="1" dirty="0" smtClean="0">
                <a:solidFill>
                  <a:srgbClr val="0033CC"/>
                </a:solidFill>
                <a:latin typeface="+mj-lt"/>
                <a:sym typeface="Wingdings" pitchFamily="2" charset="2"/>
              </a:rPr>
              <a:t>* If the answer is NO to any of the above questions please ensure you take action to correct this finding. </a:t>
            </a:r>
            <a:endParaRPr lang="en-US" sz="1000" i="1" dirty="0">
              <a:solidFill>
                <a:srgbClr val="0033CC"/>
              </a:solidFill>
              <a:latin typeface="+mj-lt"/>
              <a:sym typeface="Wingdings" pitchFamily="2" charset="2"/>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12700" y="866775"/>
            <a:ext cx="6540500" cy="276999"/>
          </a:xfrm>
          <a:prstGeom prst="rect">
            <a:avLst/>
          </a:prstGeom>
          <a:noFill/>
          <a:ln w="9525">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 16/12/18:</a:t>
            </a:r>
            <a:r>
              <a:rPr lang="en-US" sz="1200" b="1" dirty="0">
                <a:solidFill>
                  <a:srgbClr val="333399"/>
                </a:solidFill>
                <a:latin typeface="Tahoma" pitchFamily="34" charset="0"/>
              </a:rPr>
              <a:t>                                 </a:t>
            </a:r>
            <a:r>
              <a:rPr lang="en-US" sz="1200" b="1" dirty="0" smtClean="0">
                <a:solidFill>
                  <a:srgbClr val="333399"/>
                </a:solidFill>
                <a:latin typeface="Tahoma" pitchFamily="34" charset="0"/>
              </a:rPr>
              <a:t>                                  </a:t>
            </a:r>
            <a:r>
              <a:rPr lang="en-US" sz="1200" b="1" dirty="0">
                <a:solidFill>
                  <a:srgbClr val="333399"/>
                </a:solidFill>
                <a:latin typeface="Tahoma" pitchFamily="34" charset="0"/>
              </a:rPr>
              <a:t>Incident: LTI</a:t>
            </a:r>
          </a:p>
        </p:txBody>
      </p:sp>
    </p:spTree>
    <p:extLst>
      <p:ext uri="{BB962C8B-B14F-4D97-AF65-F5344CB8AC3E}">
        <p14:creationId xmlns:p14="http://schemas.microsoft.com/office/powerpoint/2010/main" val="128679308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92168</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CAA6CD2B-70F2-47BD-B02E-583030691760}"/>
</file>

<file path=customXml/itemProps2.xml><?xml version="1.0" encoding="utf-8"?>
<ds:datastoreItem xmlns:ds="http://schemas.openxmlformats.org/officeDocument/2006/customXml" ds:itemID="{BBC0F24B-D7FC-4785-9A3C-A5A895EACD54}"/>
</file>

<file path=customXml/itemProps3.xml><?xml version="1.0" encoding="utf-8"?>
<ds:datastoreItem xmlns:ds="http://schemas.openxmlformats.org/officeDocument/2006/customXml" ds:itemID="{EA30D36A-48EB-46D9-B85A-A6332BF90577}"/>
</file>

<file path=docProps/app.xml><?xml version="1.0" encoding="utf-8"?>
<Properties xmlns="http://schemas.openxmlformats.org/officeDocument/2006/extended-properties" xmlns:vt="http://schemas.openxmlformats.org/officeDocument/2006/docPropsVTypes">
  <TotalTime>231</TotalTime>
  <Words>541</Words>
  <Application>Microsoft Office PowerPoint</Application>
  <PresentationFormat>On-screen Show (4:3)</PresentationFormat>
  <Paragraphs>50</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Times New Roman</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39</cp:revision>
  <dcterms:created xsi:type="dcterms:W3CDTF">2016-03-28T05:48:29Z</dcterms:created>
  <dcterms:modified xsi:type="dcterms:W3CDTF">2019-05-18T07:32:02Z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