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0" r:id="rId2"/>
    <p:sldId id="30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 name="Header Placeholder 4"/>
          <p:cNvSpPr>
            <a:spLocks noGrp="1"/>
          </p:cNvSpPr>
          <p:nvPr>
            <p:ph type="hdr" sz="quarter" idx="10"/>
          </p:nvPr>
        </p:nvSpPr>
        <p:spPr/>
        <p:txBody>
          <a:bodyPr/>
          <a:lstStyle/>
          <a:p>
            <a:pPr>
              <a:defRPr/>
            </a:pPr>
            <a:r>
              <a:rPr lang="en-US" smtClean="0"/>
              <a:t>Carillion Alawi LLC, Incident Type LTI No, 16/12/18</a:t>
            </a:r>
            <a:endParaRPr lang="en-US"/>
          </a:p>
        </p:txBody>
      </p:sp>
    </p:spTree>
    <p:extLst>
      <p:ext uri="{BB962C8B-B14F-4D97-AF65-F5344CB8AC3E}">
        <p14:creationId xmlns:p14="http://schemas.microsoft.com/office/powerpoint/2010/main" val="2559418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 name="Header Placeholder 4"/>
          <p:cNvSpPr>
            <a:spLocks noGrp="1"/>
          </p:cNvSpPr>
          <p:nvPr>
            <p:ph type="hdr" sz="quarter" idx="10"/>
          </p:nvPr>
        </p:nvSpPr>
        <p:spPr/>
        <p:txBody>
          <a:bodyPr/>
          <a:lstStyle/>
          <a:p>
            <a:pPr>
              <a:defRPr/>
            </a:pPr>
            <a:r>
              <a:rPr lang="en-US" smtClean="0"/>
              <a:t>Carillion Alawi LLC, Incident Type LTI No, 16/12/18</a:t>
            </a:r>
            <a:endParaRPr lang="en-US"/>
          </a:p>
        </p:txBody>
      </p:sp>
    </p:spTree>
    <p:extLst>
      <p:ext uri="{BB962C8B-B14F-4D97-AF65-F5344CB8AC3E}">
        <p14:creationId xmlns:p14="http://schemas.microsoft.com/office/powerpoint/2010/main" val="312659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6096000" cy="397801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16/12/18</a:t>
            </a:r>
            <a:r>
              <a:rPr lang="en-GB" sz="1200" b="1" dirty="0" smtClean="0">
                <a:solidFill>
                  <a:srgbClr val="333399"/>
                </a:solidFill>
                <a:latin typeface="Tahoma" pitchFamily="34" charset="0"/>
              </a:rPr>
              <a:t>:</a:t>
            </a:r>
            <a:r>
              <a:rPr lang="en-US" sz="1200" b="1" dirty="0" smtClean="0">
                <a:solidFill>
                  <a:srgbClr val="333399"/>
                </a:solidFill>
                <a:latin typeface="Tahoma" pitchFamily="34" charset="0"/>
              </a:rPr>
              <a:t>                                         Incident: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nSpc>
                <a:spcPct val="90000"/>
              </a:lnSpc>
              <a:spcBef>
                <a:spcPct val="50000"/>
              </a:spcBef>
            </a:pPr>
            <a:r>
              <a:rPr lang="en-GB" altLang="en-US" sz="1200" dirty="0" smtClean="0">
                <a:latin typeface="Calibri" panose="020F0502020204030204" pitchFamily="34" charset="0"/>
              </a:rPr>
              <a:t>After completing his work the electrician collected his tools from the step ladder tool tray that was located on top of a manhole slab. On collection of his tools his simultaneously stepped backwards off the manhole slab, his foot catching the angled side of the manhole slab causing him to lose balance and fall to the ground, his left hand impacting the ground causing a fracture to his </a:t>
            </a:r>
            <a:r>
              <a:rPr lang="en-GB" altLang="en-US" sz="1200" dirty="0" smtClean="0">
                <a:latin typeface="Calibri" panose="020F0502020204030204" pitchFamily="34" charset="0"/>
              </a:rPr>
              <a:t>wrist.</a:t>
            </a:r>
            <a:endParaRPr lang="en-GB" altLang="en-US" sz="1200" dirty="0" smtClean="0">
              <a:latin typeface="Calibri" panose="020F0502020204030204"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pay attention to your footing and take note of your Spatial  awareness when working on uneven surfaces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identify Hazards even on routine tasks prior to starting work,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ensure that safe access and egress to assets is available before Installation of any new equipment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engage with local Safety Advisors prior to the maintenance  of any asset  with restricted access and egress  to ensure risk is as low as reasonably practicable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ensure that work is correctly planned before commencement of the job </a:t>
            </a:r>
            <a:endParaRPr lang="en-US" sz="1200" dirty="0">
              <a:latin typeface="Calibri" panose="020F0502020204030204" pitchFamily="34" charset="0"/>
              <a:cs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5477"/>
          <a:stretch/>
        </p:blipFill>
        <p:spPr bwMode="auto">
          <a:xfrm>
            <a:off x="6400800" y="1476028"/>
            <a:ext cx="2225358"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D:\sha56s48\AppData\Local\Microsoft\Windows\Temporary Internet Files\Content.IE5\O8Y6WAOA\S43Qy[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0537" y="2799368"/>
            <a:ext cx="670560" cy="6705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518" y="5025776"/>
            <a:ext cx="5211763" cy="427038"/>
          </a:xfrm>
          <a:prstGeom prst="rect">
            <a:avLst/>
          </a:prstGeom>
          <a:solidFill>
            <a:srgbClr val="0000FF"/>
          </a:solidFill>
          <a:ln w="38100">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6431139" y="3779661"/>
            <a:ext cx="2164680" cy="2225358"/>
          </a:xfrm>
          <a:prstGeom prst="rect">
            <a:avLst/>
          </a:prstGeom>
        </p:spPr>
      </p:pic>
      <p:sp>
        <p:nvSpPr>
          <p:cNvPr id="26634" name="Freeform 132"/>
          <p:cNvSpPr>
            <a:spLocks/>
          </p:cNvSpPr>
          <p:nvPr/>
        </p:nvSpPr>
        <p:spPr bwMode="auto">
          <a:xfrm>
            <a:off x="7929112" y="540097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963398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295400"/>
            <a:ext cx="8780463" cy="329320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eaLnBrk="1" hangingPunct="1">
              <a:defRPr/>
            </a:pPr>
            <a:endParaRPr lang="en-US" sz="1400" dirty="0" smtClean="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t>
            </a:r>
            <a:r>
              <a:rPr lang="en-US" sz="1400" dirty="0">
                <a:solidFill>
                  <a:srgbClr val="0000FF"/>
                </a:solidFill>
                <a:latin typeface="Calibri" panose="020F0502020204030204" pitchFamily="34" charset="0"/>
                <a:sym typeface="Wingdings" pitchFamily="2" charset="2"/>
              </a:rPr>
              <a:t>your employees </a:t>
            </a:r>
            <a:r>
              <a:rPr lang="en-US" sz="1400" dirty="0" smtClean="0">
                <a:solidFill>
                  <a:srgbClr val="0000FF"/>
                </a:solidFill>
                <a:latin typeface="Calibri" panose="020F0502020204030204" pitchFamily="34" charset="0"/>
                <a:sym typeface="Wingdings" pitchFamily="2" charset="2"/>
              </a:rPr>
              <a:t>identify all hazards have been identified before work commences and reduce risk ALARP?</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assets are easily assessable for maintenance</a:t>
            </a:r>
            <a:r>
              <a:rPr lang="en-US" sz="1400" dirty="0">
                <a:solidFill>
                  <a:srgbClr val="0000FF"/>
                </a:solidFill>
                <a:latin typeface="Calibri" panose="020F0502020204030204" pitchFamily="34" charset="0"/>
                <a:sym typeface="Wingdings" pitchFamily="2" charset="2"/>
              </a:rPr>
              <a:t> </a:t>
            </a:r>
            <a:r>
              <a:rPr lang="en-US" sz="1400" dirty="0" smtClean="0">
                <a:solidFill>
                  <a:srgbClr val="0000FF"/>
                </a:solidFill>
                <a:latin typeface="Calibri" panose="020F0502020204030204" pitchFamily="34" charset="0"/>
                <a:sym typeface="Wingdings" pitchFamily="2" charset="2"/>
              </a:rPr>
              <a:t>by your employees or subcontractors?</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your employees correctly planned work before before work commences</a:t>
            </a:r>
            <a:r>
              <a:rPr lang="en-US" sz="1400" dirty="0">
                <a:solidFill>
                  <a:srgbClr val="0000FF"/>
                </a:solidFill>
                <a:latin typeface="Calibri" panose="020F0502020204030204" pitchFamily="34" charset="0"/>
                <a:sym typeface="Wingdings" pitchFamily="2" charset="2"/>
              </a:rPr>
              <a:t>? </a:t>
            </a:r>
            <a:endParaRPr lang="en-US" sz="1400" dirty="0" smtClean="0">
              <a:solidFill>
                <a:srgbClr val="0000FF"/>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the working are layout is safe before commencing work?</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audits identify all hazards in the work place ?</a:t>
            </a:r>
          </a:p>
          <a:p>
            <a:pPr marL="342900" indent="-342900" eaLnBrk="1" hangingPunct="1">
              <a:buFont typeface="+mj-lt"/>
              <a:buAutoNum type="arabicPeriod"/>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66775"/>
            <a:ext cx="6540500" cy="276999"/>
          </a:xfrm>
          <a:prstGeom prst="rect">
            <a:avLst/>
          </a:prstGeom>
          <a:noFill/>
          <a:ln w="9525">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16/12/18:</a:t>
            </a:r>
            <a:r>
              <a:rPr lang="en-US" sz="1200" b="1" dirty="0">
                <a:solidFill>
                  <a:srgbClr val="333399"/>
                </a:solidFill>
                <a:latin typeface="Tahoma" pitchFamily="34" charset="0"/>
              </a:rPr>
              <a:t>                                 </a:t>
            </a:r>
            <a:r>
              <a:rPr lang="en-US" sz="1200" b="1" dirty="0" smtClean="0">
                <a:solidFill>
                  <a:srgbClr val="333399"/>
                </a:solidFill>
                <a:latin typeface="Tahoma" pitchFamily="34" charset="0"/>
              </a:rPr>
              <a:t>                                  </a:t>
            </a:r>
            <a:r>
              <a:rPr lang="en-US" sz="1200" b="1" dirty="0">
                <a:solidFill>
                  <a:srgbClr val="333399"/>
                </a:solidFill>
                <a:latin typeface="Tahoma" pitchFamily="34" charset="0"/>
              </a:rPr>
              <a:t>Incident: LTI</a:t>
            </a:r>
          </a:p>
        </p:txBody>
      </p:sp>
    </p:spTree>
    <p:extLst>
      <p:ext uri="{BB962C8B-B14F-4D97-AF65-F5344CB8AC3E}">
        <p14:creationId xmlns:p14="http://schemas.microsoft.com/office/powerpoint/2010/main" val="128679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AA6CD2B-70F2-47BD-B02E-583030691760}"/>
</file>

<file path=customXml/itemProps2.xml><?xml version="1.0" encoding="utf-8"?>
<ds:datastoreItem xmlns:ds="http://schemas.openxmlformats.org/officeDocument/2006/customXml" ds:itemID="{BBC0F24B-D7FC-4785-9A3C-A5A895EACD54}"/>
</file>

<file path=customXml/itemProps3.xml><?xml version="1.0" encoding="utf-8"?>
<ds:datastoreItem xmlns:ds="http://schemas.openxmlformats.org/officeDocument/2006/customXml" ds:itemID="{EA30D36A-48EB-46D9-B85A-A6332BF90577}"/>
</file>

<file path=docProps/app.xml><?xml version="1.0" encoding="utf-8"?>
<Properties xmlns="http://schemas.openxmlformats.org/officeDocument/2006/extended-properties" xmlns:vt="http://schemas.openxmlformats.org/officeDocument/2006/docPropsVTypes">
  <TotalTime>231</TotalTime>
  <Words>541</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39</cp:revision>
  <dcterms:created xsi:type="dcterms:W3CDTF">2016-03-28T05:48:29Z</dcterms:created>
  <dcterms:modified xsi:type="dcterms:W3CDTF">2019-05-18T07:32:02Z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