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4"/>
  </p:notesMasterIdLst>
  <p:sldIdLst>
    <p:sldId id="308" r:id="rId2"/>
    <p:sldId id="309"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A1B4E3-1F76-4E61-B254-1A7031AA599B}" type="datetimeFigureOut">
              <a:rPr lang="en-US" smtClean="0"/>
              <a:pPr/>
              <a:t>3/31/2019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D55988-80E2-4333-8473-6782ED1C013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r>
              <a:rPr lang="en-US" dirty="0"/>
              <a:t>Ensure all dates and titles are input </a:t>
            </a:r>
          </a:p>
          <a:p>
            <a:endParaRPr lang="en-US" dirty="0"/>
          </a:p>
          <a:p>
            <a:r>
              <a:rPr lang="en-US" dirty="0"/>
              <a:t>A short description should be provided without mentioning names of contractors or</a:t>
            </a:r>
            <a:r>
              <a:rPr lang="en-US" baseline="0" dirty="0"/>
              <a:t> individuals.  You should include, what happened, to who (by job title) and what injuries this resulted in.  Nothing more!</a:t>
            </a:r>
          </a:p>
          <a:p>
            <a:endParaRPr lang="en-US" baseline="0" dirty="0"/>
          </a:p>
          <a:p>
            <a:r>
              <a:rPr lang="en-US" baseline="0" dirty="0"/>
              <a:t>Four to five bullet points highlighting the main findings from the investigation.  Remember the target audience is the front line staff so this should be written in simple terms in a way that everyone can understand.</a:t>
            </a:r>
          </a:p>
          <a:p>
            <a:endParaRPr lang="en-US" baseline="0" dirty="0"/>
          </a:p>
          <a:p>
            <a:r>
              <a:rPr lang="en-US" baseline="0" dirty="0"/>
              <a:t>The strap line should be the main point you want to get across</a:t>
            </a:r>
          </a:p>
          <a:p>
            <a:endParaRPr lang="en-US" baseline="0" dirty="0"/>
          </a:p>
          <a:p>
            <a:r>
              <a:rPr lang="en-US" baseline="0" dirty="0"/>
              <a:t>The images should be self explanatory, what went wrong (if you create a reconstruction please ensure you do not put people at risk) and below how it should be done.   </a:t>
            </a:r>
            <a:endParaRPr lang="en-US" dirty="0"/>
          </a:p>
        </p:txBody>
      </p:sp>
      <p:sp>
        <p:nvSpPr>
          <p:cNvPr id="51204" name="Slide Number Placeholder 3"/>
          <p:cNvSpPr>
            <a:spLocks noGrp="1"/>
          </p:cNvSpPr>
          <p:nvPr>
            <p:ph type="sldNum" sz="quarter" idx="5"/>
          </p:nvPr>
        </p:nvSpPr>
        <p:spPr>
          <a:noFill/>
        </p:spPr>
        <p:txBody>
          <a:bodyPr/>
          <a:lstStyle/>
          <a:p>
            <a:fld id="{D5138CA7-92E6-41FD-A1B7-5ABDE6F17714}" type="slidenum">
              <a:rPr lang="en-US" smtClean="0"/>
              <a:pPr/>
              <a:t>1</a:t>
            </a:fld>
            <a:endParaRPr lang="en-US"/>
          </a:p>
        </p:txBody>
      </p:sp>
    </p:spTree>
    <p:extLst>
      <p:ext uri="{BB962C8B-B14F-4D97-AF65-F5344CB8AC3E}">
        <p14:creationId xmlns:p14="http://schemas.microsoft.com/office/powerpoint/2010/main" val="14578474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Ensure all dates and titles are input </a:t>
            </a:r>
          </a:p>
          <a:p>
            <a:endParaRPr lang="en-US" dirty="0">
              <a:solidFill>
                <a:srgbClr val="0033CC"/>
              </a:solidFill>
              <a:latin typeface="Arial" charset="0"/>
              <a:cs typeface="Arial" charset="0"/>
              <a:sym typeface="Wingdings" pitchFamily="2" charset="2"/>
            </a:endParaRPr>
          </a:p>
          <a:p>
            <a:r>
              <a:rPr lang="en-US" dirty="0">
                <a:solidFill>
                  <a:srgbClr val="0033CC"/>
                </a:solidFill>
                <a:latin typeface="Arial" charset="0"/>
                <a:cs typeface="Arial" charset="0"/>
                <a:sym typeface="Wingdings" pitchFamily="2" charset="2"/>
              </a:rPr>
              <a:t>Make a list of closed questions (only ‘yes’ or ‘no’ as an answer) to ask others if they have the same issues based on the management or HSE-MS failings or shortfalls identified in the investigation. </a:t>
            </a:r>
          </a:p>
          <a:p>
            <a:endParaRPr lang="en-US" dirty="0">
              <a:solidFill>
                <a:srgbClr val="0033CC"/>
              </a:solidFill>
              <a:latin typeface="Arial" charset="0"/>
              <a:cs typeface="Arial" charset="0"/>
              <a:sym typeface="Wingdings" pitchFamily="2" charset="2"/>
            </a:endParaRPr>
          </a:p>
          <a:p>
            <a:r>
              <a:rPr lang="en-US" dirty="0">
                <a:solidFill>
                  <a:srgbClr val="0033CC"/>
                </a:solidFill>
                <a:latin typeface="Arial" charset="0"/>
                <a:cs typeface="Arial" charset="0"/>
                <a:sym typeface="Wingdings" pitchFamily="2" charset="2"/>
              </a:rPr>
              <a:t>Imagine you have to audit other companies to see if they could have the same issues.</a:t>
            </a:r>
          </a:p>
          <a:p>
            <a:endParaRPr lang="en-US" dirty="0">
              <a:solidFill>
                <a:srgbClr val="0033CC"/>
              </a:solidFill>
              <a:latin typeface="Arial" charset="0"/>
              <a:cs typeface="Arial" charset="0"/>
              <a:sym typeface="Wingdings" pitchFamily="2" charset="2"/>
            </a:endParaRPr>
          </a:p>
          <a:p>
            <a:r>
              <a:rPr lang="en-US" dirty="0">
                <a:solidFill>
                  <a:srgbClr val="0033CC"/>
                </a:solidFill>
                <a:latin typeface="Arial" charset="0"/>
                <a:cs typeface="Arial" charset="0"/>
                <a:sym typeface="Wingdings" pitchFamily="2" charset="2"/>
              </a:rPr>
              <a:t>These questions should start</a:t>
            </a:r>
            <a:r>
              <a:rPr lang="en-US" baseline="0" dirty="0">
                <a:solidFill>
                  <a:srgbClr val="0033CC"/>
                </a:solidFill>
                <a:latin typeface="Arial" charset="0"/>
                <a:cs typeface="Arial" charset="0"/>
                <a:sym typeface="Wingdings" pitchFamily="2" charset="2"/>
              </a:rPr>
              <a:t> with: Do you ensure…………………?</a:t>
            </a:r>
            <a:endParaRPr lang="en-US" dirty="0">
              <a:latin typeface="Arial" charset="0"/>
              <a:cs typeface="Arial" charset="0"/>
            </a:endParaRPr>
          </a:p>
        </p:txBody>
      </p:sp>
      <p:sp>
        <p:nvSpPr>
          <p:cNvPr id="52228" name="Slide Number Placeholder 3"/>
          <p:cNvSpPr>
            <a:spLocks noGrp="1"/>
          </p:cNvSpPr>
          <p:nvPr>
            <p:ph type="sldNum" sz="quarter" idx="5"/>
          </p:nvPr>
        </p:nvSpPr>
        <p:spPr>
          <a:noFill/>
        </p:spPr>
        <p:txBody>
          <a:bodyPr/>
          <a:lstStyle/>
          <a:p>
            <a:fld id="{E6B2BACC-5893-4478-93DA-688A131F8366}" type="slidenum">
              <a:rPr lang="en-US" smtClean="0"/>
              <a:pPr/>
              <a:t>2</a:t>
            </a:fld>
            <a:endParaRPr lang="en-US"/>
          </a:p>
        </p:txBody>
      </p:sp>
    </p:spTree>
    <p:extLst>
      <p:ext uri="{BB962C8B-B14F-4D97-AF65-F5344CB8AC3E}">
        <p14:creationId xmlns:p14="http://schemas.microsoft.com/office/powerpoint/2010/main" val="26931683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7" name="Rectangle 6"/>
          <p:cNvSpPr>
            <a:spLocks noGrp="1" noChangeArrowheads="1"/>
          </p:cNvSpPr>
          <p:nvPr>
            <p:ph type="sldNum" sz="quarter" idx="12"/>
          </p:nvPr>
        </p:nvSpPr>
        <p:spPr/>
        <p:txBody>
          <a:bodyPr/>
          <a:lstStyle>
            <a:lvl1pPr algn="ctr">
              <a:defRPr/>
            </a:lvl1pPr>
          </a:lstStyle>
          <a:p>
            <a:pPr>
              <a:defRPr/>
            </a:pPr>
            <a:fld id="{15B704AD-0DEC-4276-A217-14915B9EB7EF}" type="slidenum">
              <a:rPr lang="en-US"/>
              <a:pPr>
                <a:defRPr/>
              </a:pPr>
              <a:t>‹#›</a:t>
            </a:fld>
            <a:endParaRPr lang="en-US"/>
          </a:p>
        </p:txBody>
      </p:sp>
    </p:spTree>
    <p:extLst>
      <p:ext uri="{BB962C8B-B14F-4D97-AF65-F5344CB8AC3E}">
        <p14:creationId xmlns:p14="http://schemas.microsoft.com/office/powerpoint/2010/main" val="3477820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077200" cy="685800"/>
          </a:xfrm>
          <a:prstGeom prst="rect">
            <a:avLst/>
          </a:prstGeom>
        </p:spPr>
        <p:txBody>
          <a:bodyPr/>
          <a:lstStyle>
            <a:lvl1pPr>
              <a:defRPr sz="2000"/>
            </a:lvl1pPr>
          </a:lstStyle>
          <a:p>
            <a:r>
              <a:rPr lang="en-US"/>
              <a:t>Click to edit Master title style</a:t>
            </a:r>
            <a:endParaRPr lang="en-US" dirty="0"/>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5" name="Rectangle 6"/>
          <p:cNvSpPr>
            <a:spLocks noGrp="1" noChangeArrowheads="1"/>
          </p:cNvSpPr>
          <p:nvPr>
            <p:ph type="sldNum" sz="quarter" idx="12"/>
          </p:nvPr>
        </p:nvSpPr>
        <p:spPr/>
        <p:txBody>
          <a:bodyPr/>
          <a:lstStyle>
            <a:lvl1pPr algn="ctr">
              <a:defRPr/>
            </a:lvl1pPr>
          </a:lstStyle>
          <a:p>
            <a:pPr>
              <a:defRPr/>
            </a:pPr>
            <a:fld id="{1A920DC4-FE34-4663-8FB7-16362F8E3E28}" type="slidenum">
              <a:rPr lang="en-US"/>
              <a:pPr>
                <a:defRPr/>
              </a:pPr>
              <a:t>‹#›</a:t>
            </a:fld>
            <a:endParaRPr lang="en-US"/>
          </a:p>
        </p:txBody>
      </p:sp>
    </p:spTree>
    <p:extLst>
      <p:ext uri="{BB962C8B-B14F-4D97-AF65-F5344CB8AC3E}">
        <p14:creationId xmlns:p14="http://schemas.microsoft.com/office/powerpoint/2010/main" val="3354766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4" name="Rectangle 6"/>
          <p:cNvSpPr>
            <a:spLocks noGrp="1" noChangeArrowheads="1"/>
          </p:cNvSpPr>
          <p:nvPr>
            <p:ph type="sldNum" sz="quarter" idx="12"/>
          </p:nvPr>
        </p:nvSpPr>
        <p:spPr/>
        <p:txBody>
          <a:bodyPr/>
          <a:lstStyle>
            <a:lvl1pPr algn="ctr">
              <a:defRPr/>
            </a:lvl1pPr>
          </a:lstStyle>
          <a:p>
            <a:pPr>
              <a:defRPr/>
            </a:pPr>
            <a:fld id="{C085B925-3865-4333-AFCB-ABF9FE11EB42}" type="slidenum">
              <a:rPr lang="en-US"/>
              <a:pPr>
                <a:defRPr/>
              </a:pPr>
              <a:t>‹#›</a:t>
            </a:fld>
            <a:endParaRPr lang="en-US"/>
          </a:p>
        </p:txBody>
      </p:sp>
    </p:spTree>
    <p:extLst>
      <p:ext uri="{BB962C8B-B14F-4D97-AF65-F5344CB8AC3E}">
        <p14:creationId xmlns:p14="http://schemas.microsoft.com/office/powerpoint/2010/main" val="3388773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6" name="Rectangle 6"/>
          <p:cNvSpPr>
            <a:spLocks noGrp="1" noChangeArrowheads="1"/>
          </p:cNvSpPr>
          <p:nvPr>
            <p:ph type="sldNum" sz="quarter" idx="12"/>
          </p:nvPr>
        </p:nvSpPr>
        <p:spPr/>
        <p:txBody>
          <a:bodyPr/>
          <a:lstStyle>
            <a:lvl1pPr algn="ctr">
              <a:defRPr/>
            </a:lvl1pPr>
          </a:lstStyle>
          <a:p>
            <a:pPr>
              <a:defRPr/>
            </a:pPr>
            <a:fld id="{CF1380D9-E0BB-484F-BE96-17EE0360769A}" type="slidenum">
              <a:rPr lang="en-US"/>
              <a:pPr>
                <a:defRPr/>
              </a:pPr>
              <a:t>‹#›</a:t>
            </a:fld>
            <a:endParaRPr lang="en-US"/>
          </a:p>
        </p:txBody>
      </p:sp>
    </p:spTree>
    <p:extLst>
      <p:ext uri="{BB962C8B-B14F-4D97-AF65-F5344CB8AC3E}">
        <p14:creationId xmlns:p14="http://schemas.microsoft.com/office/powerpoint/2010/main" val="257290926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en-US"/>
              <a:t>Confidential - Not to be shared outside of PDO/PDO contractors </a:t>
            </a:r>
          </a:p>
        </p:txBody>
      </p:sp>
      <p:sp>
        <p:nvSpPr>
          <p:cNvPr id="1030" name="Rectangle 6"/>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10281B74-92C0-4899-8AEC-B63DF05B8251}" type="slidenum">
              <a:rPr lang="en-US"/>
              <a:pPr>
                <a:defRPr/>
              </a:pPr>
              <a:t>‹#›</a:t>
            </a:fld>
            <a:endParaRPr lang="en-US"/>
          </a:p>
        </p:txBody>
      </p:sp>
      <p:sp>
        <p:nvSpPr>
          <p:cNvPr id="7" name="TextBox 6"/>
          <p:cNvSpPr txBox="1"/>
          <p:nvPr userDrawn="1"/>
        </p:nvSpPr>
        <p:spPr>
          <a:xfrm>
            <a:off x="762000" y="228600"/>
            <a:ext cx="7467600" cy="400050"/>
          </a:xfrm>
          <a:prstGeom prst="rect">
            <a:avLst/>
          </a:prstGeom>
          <a:noFill/>
        </p:spPr>
        <p:txBody>
          <a:bodyPr>
            <a:spAutoFit/>
          </a:bodyPr>
          <a:lstStyle/>
          <a:p>
            <a:pPr>
              <a:defRPr/>
            </a:pPr>
            <a:r>
              <a:rPr lang="en-US" sz="2000" b="1" i="1" kern="0" dirty="0">
                <a:solidFill>
                  <a:srgbClr val="CCCCFF"/>
                </a:solidFill>
                <a:latin typeface="Arial"/>
                <a:ea typeface="+mj-ea"/>
                <a:cs typeface="Arial"/>
              </a:rPr>
              <a:t>Main contractor name – LTI# - Date of incident</a:t>
            </a:r>
            <a:endParaRPr lang="en-US" dirty="0"/>
          </a:p>
        </p:txBody>
      </p:sp>
      <p:sp>
        <p:nvSpPr>
          <p:cNvPr id="8" name="Rectangle 7"/>
          <p:cNvSpPr/>
          <p:nvPr userDrawn="1"/>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a:lstStyle/>
          <a:p>
            <a:pPr>
              <a:defRPr/>
            </a:pPr>
            <a:endParaRPr lang="en-US"/>
          </a:p>
        </p:txBody>
      </p:sp>
      <p:pic>
        <p:nvPicPr>
          <p:cNvPr id="1032" name="Content Placeholder 3" descr="PPT option1.jpg"/>
          <p:cNvPicPr>
            <a:picLocks noChangeAspect="1"/>
          </p:cNvPicPr>
          <p:nvPr userDrawn="1"/>
        </p:nvPicPr>
        <p:blipFill>
          <a:blip r:embed="rId6" cstate="email">
            <a:extLst>
              <a:ext uri="{28A0092B-C50C-407E-A947-70E740481C1C}">
                <a14:useLocalDpi xmlns:a14="http://schemas.microsoft.com/office/drawing/2010/main"/>
              </a:ext>
            </a:extLst>
          </a:blip>
          <a:srcRect/>
          <a:stretch>
            <a:fillRect/>
          </a:stretch>
        </p:blipFill>
        <p:spPr bwMode="auto">
          <a:xfrm>
            <a:off x="-11113" y="0"/>
            <a:ext cx="9155113" cy="6858000"/>
          </a:xfrm>
          <a:prstGeom prst="rect">
            <a:avLst/>
          </a:prstGeom>
          <a:noFill/>
          <a:ln w="9525">
            <a:noFill/>
            <a:miter lim="800000"/>
            <a:headEnd/>
            <a:tailEnd/>
          </a:ln>
        </p:spPr>
      </p:pic>
    </p:spTree>
    <p:extLst>
      <p:ext uri="{BB962C8B-B14F-4D97-AF65-F5344CB8AC3E}">
        <p14:creationId xmlns:p14="http://schemas.microsoft.com/office/powerpoint/2010/main" val="3349009962"/>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Lst>
  <p:hf hdr="0" ftr="0" dt="0"/>
  <p:txStyles>
    <p:titleStyle>
      <a:lvl1pPr algn="ctr" rtl="0" eaLnBrk="0" fontAlgn="base" hangingPunct="0">
        <a:spcBef>
          <a:spcPct val="0"/>
        </a:spcBef>
        <a:spcAft>
          <a:spcPct val="0"/>
        </a:spcAft>
        <a:defRPr sz="2000" i="1">
          <a:solidFill>
            <a:schemeClr val="hlink"/>
          </a:solidFill>
          <a:latin typeface="+mj-lt"/>
          <a:ea typeface="+mj-ea"/>
          <a:cs typeface="+mj-cs"/>
        </a:defRPr>
      </a:lvl1pPr>
      <a:lvl2pPr algn="ctr" rtl="0" eaLnBrk="0" fontAlgn="base" hangingPunct="0">
        <a:spcBef>
          <a:spcPct val="0"/>
        </a:spcBef>
        <a:spcAft>
          <a:spcPct val="0"/>
        </a:spcAft>
        <a:defRPr sz="2000" i="1">
          <a:solidFill>
            <a:schemeClr val="hlink"/>
          </a:solidFill>
          <a:latin typeface="Arial" charset="0"/>
          <a:cs typeface="Arial" charset="0"/>
        </a:defRPr>
      </a:lvl2pPr>
      <a:lvl3pPr algn="ctr" rtl="0" eaLnBrk="0" fontAlgn="base" hangingPunct="0">
        <a:spcBef>
          <a:spcPct val="0"/>
        </a:spcBef>
        <a:spcAft>
          <a:spcPct val="0"/>
        </a:spcAft>
        <a:defRPr sz="2000" i="1">
          <a:solidFill>
            <a:schemeClr val="hlink"/>
          </a:solidFill>
          <a:latin typeface="Arial" charset="0"/>
          <a:cs typeface="Arial" charset="0"/>
        </a:defRPr>
      </a:lvl3pPr>
      <a:lvl4pPr algn="ctr" rtl="0" eaLnBrk="0" fontAlgn="base" hangingPunct="0">
        <a:spcBef>
          <a:spcPct val="0"/>
        </a:spcBef>
        <a:spcAft>
          <a:spcPct val="0"/>
        </a:spcAft>
        <a:defRPr sz="2000" i="1">
          <a:solidFill>
            <a:schemeClr val="hlink"/>
          </a:solidFill>
          <a:latin typeface="Arial" charset="0"/>
          <a:cs typeface="Arial" charset="0"/>
        </a:defRPr>
      </a:lvl4pPr>
      <a:lvl5pPr algn="ctr" rtl="0" eaLnBrk="0" fontAlgn="base" hangingPunct="0">
        <a:spcBef>
          <a:spcPct val="0"/>
        </a:spcBef>
        <a:spcAft>
          <a:spcPct val="0"/>
        </a:spcAft>
        <a:defRPr sz="2000" i="1">
          <a:solidFill>
            <a:schemeClr val="hlink"/>
          </a:solidFill>
          <a:latin typeface="Arial" charset="0"/>
          <a:cs typeface="Arial" charset="0"/>
        </a:defRPr>
      </a:lvl5pPr>
      <a:lvl6pPr marL="457200" algn="ctr" rtl="0" eaLnBrk="0" fontAlgn="base" hangingPunct="0">
        <a:spcBef>
          <a:spcPct val="0"/>
        </a:spcBef>
        <a:spcAft>
          <a:spcPct val="0"/>
        </a:spcAft>
        <a:defRPr sz="2800">
          <a:solidFill>
            <a:schemeClr val="hlink"/>
          </a:solidFill>
          <a:latin typeface="Arial" charset="0"/>
          <a:cs typeface="Arial" charset="0"/>
        </a:defRPr>
      </a:lvl6pPr>
      <a:lvl7pPr marL="914400" algn="ctr" rtl="0" eaLnBrk="0" fontAlgn="base" hangingPunct="0">
        <a:spcBef>
          <a:spcPct val="0"/>
        </a:spcBef>
        <a:spcAft>
          <a:spcPct val="0"/>
        </a:spcAft>
        <a:defRPr sz="2800">
          <a:solidFill>
            <a:schemeClr val="hlink"/>
          </a:solidFill>
          <a:latin typeface="Arial" charset="0"/>
          <a:cs typeface="Arial" charset="0"/>
        </a:defRPr>
      </a:lvl7pPr>
      <a:lvl8pPr marL="1371600" algn="ctr" rtl="0" eaLnBrk="0" fontAlgn="base" hangingPunct="0">
        <a:spcBef>
          <a:spcPct val="0"/>
        </a:spcBef>
        <a:spcAft>
          <a:spcPct val="0"/>
        </a:spcAft>
        <a:defRPr sz="2800">
          <a:solidFill>
            <a:schemeClr val="hlink"/>
          </a:solidFill>
          <a:latin typeface="Arial" charset="0"/>
          <a:cs typeface="Arial" charset="0"/>
        </a:defRPr>
      </a:lvl8pPr>
      <a:lvl9pPr marL="1828800" algn="ctr" rtl="0" eaLnBrk="0" fontAlgn="base" hangingPunct="0">
        <a:spcBef>
          <a:spcPct val="0"/>
        </a:spcBef>
        <a:spcAft>
          <a:spcPct val="0"/>
        </a:spcAft>
        <a:defRPr sz="2800">
          <a:solidFill>
            <a:schemeClr val="hlink"/>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
          <p:cNvSpPr txBox="1">
            <a:spLocks noChangeArrowheads="1"/>
          </p:cNvSpPr>
          <p:nvPr/>
        </p:nvSpPr>
        <p:spPr bwMode="auto">
          <a:xfrm>
            <a:off x="76200" y="838200"/>
            <a:ext cx="5806982" cy="4639732"/>
          </a:xfrm>
          <a:prstGeom prst="rect">
            <a:avLst/>
          </a:prstGeom>
          <a:noFill/>
          <a:ln w="19050">
            <a:noFill/>
            <a:miter lim="800000"/>
            <a:headEnd/>
            <a:tailEnd/>
          </a:ln>
        </p:spPr>
        <p:txBody>
          <a:bodyPr wrap="square">
            <a:spAutoFit/>
          </a:bodyPr>
          <a:lstStyle/>
          <a:p>
            <a:pPr marL="114300" indent="-114300" algn="just">
              <a:defRPr/>
            </a:pPr>
            <a:r>
              <a:rPr lang="en-GB" sz="1200" b="1" dirty="0">
                <a:solidFill>
                  <a:srgbClr val="333399"/>
                </a:solidFill>
                <a:latin typeface="Tahoma" pitchFamily="34" charset="0"/>
              </a:rPr>
              <a:t>Date:</a:t>
            </a:r>
            <a:r>
              <a:rPr lang="en-US" sz="1200" b="1" dirty="0">
                <a:solidFill>
                  <a:srgbClr val="333399"/>
                </a:solidFill>
                <a:latin typeface="Tahoma" pitchFamily="34" charset="0"/>
              </a:rPr>
              <a:t>  18/12/2018     Incident title Fall from Height</a:t>
            </a:r>
          </a:p>
          <a:p>
            <a:pPr marL="114300" indent="-114300" algn="just">
              <a:defRPr/>
            </a:pPr>
            <a:endParaRPr lang="en-US" sz="1300" b="1" dirty="0">
              <a:solidFill>
                <a:srgbClr val="FF0000"/>
              </a:solidFill>
              <a:latin typeface="Tahoma" pitchFamily="34" charset="0"/>
            </a:endParaRPr>
          </a:p>
          <a:p>
            <a:pPr marL="114300" indent="-114300" algn="just">
              <a:defRPr/>
            </a:pPr>
            <a:r>
              <a:rPr lang="en-US" sz="1600" b="1" dirty="0">
                <a:solidFill>
                  <a:srgbClr val="FF0000"/>
                </a:solidFill>
                <a:latin typeface="Tahoma" pitchFamily="34" charset="0"/>
              </a:rPr>
              <a:t>What happened?</a:t>
            </a:r>
            <a:endParaRPr lang="en-US" sz="1600" dirty="0">
              <a:solidFill>
                <a:srgbClr val="FF0000"/>
              </a:solidFill>
              <a:latin typeface="Tahoma" pitchFamily="34" charset="0"/>
            </a:endParaRPr>
          </a:p>
          <a:p>
            <a:pPr marL="114300" indent="-114300">
              <a:defRPr/>
            </a:pPr>
            <a:r>
              <a:rPr lang="en-US" sz="1600" dirty="0">
                <a:latin typeface="Calibri" panose="020F0502020204030204" pitchFamily="34" charset="0"/>
                <a:cs typeface="Arial" charset="0"/>
              </a:rPr>
              <a:t>The tool specialist was on the slickline unit deck adjacent to the outrigger and speaking to the PDO site supervisor. Suddenly, the tool specialist fell from the slickline unit deck to ground (concrete pad) injuring his wrist and chin and became unconscious. </a:t>
            </a:r>
          </a:p>
          <a:p>
            <a:pPr marL="342900" indent="-342900" eaLnBrk="1" hangingPunct="1">
              <a:defRPr/>
            </a:pPr>
            <a:endParaRPr lang="en-US" sz="1050" dirty="0">
              <a:solidFill>
                <a:srgbClr val="000000"/>
              </a:solidFill>
              <a:latin typeface="Arial" pitchFamily="34" charset="0"/>
            </a:endParaRPr>
          </a:p>
          <a:p>
            <a:pPr marL="342900" indent="-342900" eaLnBrk="1" hangingPunct="1">
              <a:defRPr/>
            </a:pPr>
            <a:endParaRPr lang="en-US" sz="1050" dirty="0">
              <a:solidFill>
                <a:srgbClr val="000000"/>
              </a:solidFill>
              <a:latin typeface="Arial" pitchFamily="34" charset="0"/>
            </a:endParaRPr>
          </a:p>
          <a:p>
            <a:pPr marL="342900" indent="-342900" eaLnBrk="1" hangingPunct="1">
              <a:defRPr/>
            </a:pPr>
            <a:endParaRPr lang="en-US" sz="600" dirty="0">
              <a:solidFill>
                <a:srgbClr val="000000"/>
              </a:solidFill>
              <a:latin typeface="Arial" charset="0"/>
            </a:endParaRPr>
          </a:p>
          <a:p>
            <a:pPr marL="114300" indent="-114300" algn="just">
              <a:defRPr/>
            </a:pPr>
            <a:r>
              <a:rPr lang="en-US" sz="1600" b="1" dirty="0">
                <a:solidFill>
                  <a:srgbClr val="333399"/>
                </a:solidFill>
                <a:latin typeface="Tahoma" pitchFamily="34" charset="0"/>
              </a:rPr>
              <a:t>Your learning from this incident..</a:t>
            </a:r>
          </a:p>
          <a:p>
            <a:pPr marL="114300" indent="-114300" algn="just">
              <a:defRPr/>
            </a:pPr>
            <a:endParaRPr lang="en-US" sz="600" dirty="0">
              <a:solidFill>
                <a:srgbClr val="000000"/>
              </a:solidFill>
              <a:latin typeface="Arial" charset="0"/>
            </a:endParaRPr>
          </a:p>
          <a:p>
            <a:pPr marL="114300" indent="-114300">
              <a:defRPr/>
            </a:pPr>
            <a:endParaRPr lang="en-US" sz="1050" dirty="0">
              <a:latin typeface="Arial" charset="0"/>
              <a:cs typeface="Tahoma" pitchFamily="34" charset="0"/>
            </a:endParaRPr>
          </a:p>
          <a:p>
            <a:pPr marL="171450" indent="-171450">
              <a:buFont typeface="Arial" panose="020B0604020202020204" pitchFamily="34" charset="0"/>
              <a:buChar char="•"/>
              <a:defRPr/>
            </a:pPr>
            <a:r>
              <a:rPr lang="en-US" sz="1600" dirty="0">
                <a:latin typeface="Calibri" panose="020F0502020204030204" pitchFamily="34" charset="0"/>
                <a:cs typeface="Arial" charset="0"/>
              </a:rPr>
              <a:t>Always make sure you that you are physically fit to perform your task.</a:t>
            </a:r>
          </a:p>
          <a:p>
            <a:pPr marL="171450" indent="-171450">
              <a:buFont typeface="Arial" panose="020B0604020202020204" pitchFamily="34" charset="0"/>
              <a:buChar char="•"/>
              <a:defRPr/>
            </a:pPr>
            <a:r>
              <a:rPr lang="en-US" sz="1600" dirty="0">
                <a:latin typeface="Calibri" panose="020F0502020204030204" pitchFamily="34" charset="0"/>
                <a:cs typeface="Arial" charset="0"/>
              </a:rPr>
              <a:t>Always stop work if you feel that you or your coworkers  are tired.</a:t>
            </a:r>
          </a:p>
          <a:p>
            <a:pPr marL="171450" indent="-171450">
              <a:buFont typeface="Arial" panose="020B0604020202020204" pitchFamily="34" charset="0"/>
              <a:buChar char="•"/>
              <a:defRPr/>
            </a:pPr>
            <a:r>
              <a:rPr lang="en-US" sz="1600" dirty="0">
                <a:latin typeface="Calibri" panose="020F0502020204030204" pitchFamily="34" charset="0"/>
                <a:cs typeface="Arial" charset="0"/>
              </a:rPr>
              <a:t>Always make sure that are you protected while working at height.</a:t>
            </a:r>
          </a:p>
          <a:p>
            <a:pPr marL="171450" indent="-171450">
              <a:buFont typeface="Arial" panose="020B0604020202020204" pitchFamily="34" charset="0"/>
              <a:buChar char="•"/>
              <a:defRPr/>
            </a:pPr>
            <a:r>
              <a:rPr lang="en-US" sz="1600" dirty="0">
                <a:latin typeface="Calibri" panose="020F0502020204030204" pitchFamily="34" charset="0"/>
                <a:cs typeface="Arial" charset="0"/>
              </a:rPr>
              <a:t>Ensure that you are working in an authorised equipment and position. </a:t>
            </a:r>
          </a:p>
          <a:p>
            <a:pPr eaLnBrk="1" hangingPunct="1">
              <a:buFont typeface="Arial" pitchFamily="34" charset="0"/>
              <a:buChar char="•"/>
              <a:defRPr/>
            </a:pPr>
            <a:endParaRPr lang="en-US" sz="1050" dirty="0">
              <a:solidFill>
                <a:srgbClr val="FF0000"/>
              </a:solidFill>
              <a:latin typeface="Arial" charset="0"/>
              <a:cs typeface="Tahoma" pitchFamily="34" charset="0"/>
            </a:endParaRPr>
          </a:p>
          <a:p>
            <a:pPr eaLnBrk="1" hangingPunct="1">
              <a:defRPr/>
            </a:pPr>
            <a:endParaRPr lang="en-US" sz="1050" dirty="0">
              <a:solidFill>
                <a:srgbClr val="FF0000"/>
              </a:solidFill>
              <a:latin typeface="Arial" charset="0"/>
              <a:cs typeface="Tahoma" pitchFamily="34" charset="0"/>
            </a:endParaRPr>
          </a:p>
          <a:p>
            <a:pPr marL="119063" indent="-119063" eaLnBrk="1" hangingPunct="1">
              <a:defRPr/>
            </a:pPr>
            <a:endParaRPr lang="en-US" sz="1400" dirty="0">
              <a:solidFill>
                <a:srgbClr val="000000"/>
              </a:solidFill>
              <a:latin typeface="Arial" charset="0"/>
            </a:endParaRPr>
          </a:p>
        </p:txBody>
      </p:sp>
      <p:sp>
        <p:nvSpPr>
          <p:cNvPr id="26627" name="Text Box 5"/>
          <p:cNvSpPr txBox="1">
            <a:spLocks noChangeArrowheads="1"/>
          </p:cNvSpPr>
          <p:nvPr/>
        </p:nvSpPr>
        <p:spPr bwMode="auto">
          <a:xfrm>
            <a:off x="5838825" y="1219200"/>
            <a:ext cx="1676400" cy="1006475"/>
          </a:xfrm>
          <a:prstGeom prst="rect">
            <a:avLst/>
          </a:prstGeom>
          <a:noFill/>
          <a:ln w="9525">
            <a:noFill/>
            <a:miter lim="800000"/>
            <a:headEnd/>
            <a:tailEnd/>
          </a:ln>
        </p:spPr>
        <p:txBody>
          <a:bodyPr>
            <a:spAutoFit/>
          </a:bodyPr>
          <a:lstStyle/>
          <a:p>
            <a:pPr>
              <a:spcBef>
                <a:spcPct val="50000"/>
              </a:spcBef>
            </a:pPr>
            <a:endParaRPr lang="en-GB" sz="6000">
              <a:solidFill>
                <a:srgbClr val="FF0000"/>
              </a:solidFill>
              <a:sym typeface="Webdings" pitchFamily="18" charset="2"/>
            </a:endParaRPr>
          </a:p>
        </p:txBody>
      </p:sp>
      <p:sp>
        <p:nvSpPr>
          <p:cNvPr id="26628" name="TextBox 16"/>
          <p:cNvSpPr txBox="1">
            <a:spLocks noChangeArrowheads="1"/>
          </p:cNvSpPr>
          <p:nvPr/>
        </p:nvSpPr>
        <p:spPr bwMode="auto">
          <a:xfrm>
            <a:off x="304799" y="5253427"/>
            <a:ext cx="5696495" cy="369332"/>
          </a:xfrm>
          <a:prstGeom prst="rect">
            <a:avLst/>
          </a:prstGeom>
          <a:solidFill>
            <a:schemeClr val="accent2"/>
          </a:solidFill>
          <a:ln w="9525">
            <a:noFill/>
            <a:miter lim="800000"/>
            <a:headEnd/>
            <a:tailEnd/>
          </a:ln>
        </p:spPr>
        <p:txBody>
          <a:bodyPr wrap="square">
            <a:spAutoFit/>
          </a:bodyPr>
          <a:lstStyle/>
          <a:p>
            <a:pPr eaLnBrk="1" hangingPunct="1"/>
            <a:r>
              <a:rPr lang="en-US" sz="1800" b="1" dirty="0">
                <a:solidFill>
                  <a:srgbClr val="FFFF00"/>
                </a:solidFill>
                <a:latin typeface="Tahoma" pitchFamily="34" charset="0"/>
              </a:rPr>
              <a:t>If you feel you are unfit  for work, </a:t>
            </a:r>
            <a:r>
              <a:rPr lang="en-US" sz="1800" b="1" dirty="0" smtClean="0">
                <a:solidFill>
                  <a:srgbClr val="FFFF00"/>
                </a:solidFill>
                <a:latin typeface="Tahoma" pitchFamily="34" charset="0"/>
              </a:rPr>
              <a:t>STOP.</a:t>
            </a:r>
            <a:endParaRPr lang="en-US" sz="1800" b="1" dirty="0">
              <a:solidFill>
                <a:srgbClr val="FFFF00"/>
              </a:solidFill>
              <a:latin typeface="Tahoma" pitchFamily="34" charset="0"/>
            </a:endParaRPr>
          </a:p>
        </p:txBody>
      </p:sp>
      <p:sp>
        <p:nvSpPr>
          <p:cNvPr id="16" name="Text Box 12"/>
          <p:cNvSpPr txBox="1">
            <a:spLocks noChangeArrowheads="1"/>
          </p:cNvSpPr>
          <p:nvPr/>
        </p:nvSpPr>
        <p:spPr bwMode="auto">
          <a:xfrm>
            <a:off x="1219200" y="0"/>
            <a:ext cx="7056438" cy="646113"/>
          </a:xfrm>
          <a:prstGeom prst="rect">
            <a:avLst/>
          </a:prstGeom>
          <a:noFill/>
          <a:ln w="9525">
            <a:noFill/>
            <a:miter lim="800000"/>
            <a:headEnd/>
            <a:tailEnd/>
          </a:ln>
        </p:spPr>
        <p:txBody>
          <a:bodyPr>
            <a:spAutoFit/>
          </a:bodyPr>
          <a:lstStyle/>
          <a:p>
            <a:pPr algn="ctr">
              <a:defRPr/>
            </a:pPr>
            <a:r>
              <a:rPr lang="en-GB" sz="3600" b="1" dirty="0">
                <a:latin typeface="+mj-lt"/>
              </a:rPr>
              <a:t>PDO Second Alert</a:t>
            </a:r>
          </a:p>
        </p:txBody>
      </p:sp>
      <p:sp>
        <p:nvSpPr>
          <p:cNvPr id="13" name="Footer Placeholder 12"/>
          <p:cNvSpPr>
            <a:spLocks noGrp="1"/>
          </p:cNvSpPr>
          <p:nvPr>
            <p:ph type="ftr" sz="quarter" idx="11"/>
          </p:nvPr>
        </p:nvSpPr>
        <p:spPr/>
        <p:txBody>
          <a:bodyPr/>
          <a:lstStyle/>
          <a:p>
            <a:pPr>
              <a:defRPr/>
            </a:pPr>
            <a:r>
              <a:rPr lang="en-US"/>
              <a:t>Confidential - Not to be shared outside of PDO/PDO contractors </a:t>
            </a:r>
          </a:p>
        </p:txBody>
      </p:sp>
      <p:pic>
        <p:nvPicPr>
          <p:cNvPr id="4" name="Picture 3">
            <a:extLst>
              <a:ext uri="{FF2B5EF4-FFF2-40B4-BE49-F238E27FC236}">
                <a16:creationId xmlns:a16="http://schemas.microsoft.com/office/drawing/2014/main" id="{24210D19-5EA4-450A-9CAD-679A279B3B6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001295" y="792812"/>
            <a:ext cx="2990305" cy="2712388"/>
          </a:xfrm>
          <a:prstGeom prst="rect">
            <a:avLst/>
          </a:prstGeom>
        </p:spPr>
      </p:pic>
      <p:grpSp>
        <p:nvGrpSpPr>
          <p:cNvPr id="26633" name="Group 131"/>
          <p:cNvGrpSpPr>
            <a:grpSpLocks/>
          </p:cNvGrpSpPr>
          <p:nvPr/>
        </p:nvGrpSpPr>
        <p:grpSpPr bwMode="auto">
          <a:xfrm>
            <a:off x="8366125" y="828143"/>
            <a:ext cx="336550" cy="544513"/>
            <a:chOff x="3504" y="544"/>
            <a:chExt cx="2287" cy="1855"/>
          </a:xfrm>
        </p:grpSpPr>
        <p:sp>
          <p:nvSpPr>
            <p:cNvPr id="26635" name="Line 129"/>
            <p:cNvSpPr>
              <a:spLocks noChangeShapeType="1"/>
            </p:cNvSpPr>
            <p:nvPr/>
          </p:nvSpPr>
          <p:spPr bwMode="auto">
            <a:xfrm>
              <a:off x="3504" y="568"/>
              <a:ext cx="2287" cy="1831"/>
            </a:xfrm>
            <a:prstGeom prst="line">
              <a:avLst/>
            </a:prstGeom>
            <a:noFill/>
            <a:ln w="133350">
              <a:solidFill>
                <a:srgbClr val="FF0000"/>
              </a:solidFill>
              <a:round/>
              <a:headEnd/>
              <a:tailEnd/>
            </a:ln>
          </p:spPr>
          <p:txBody>
            <a:bodyPr/>
            <a:lstStyle/>
            <a:p>
              <a:endParaRPr lang="en-US"/>
            </a:p>
          </p:txBody>
        </p:sp>
        <p:sp>
          <p:nvSpPr>
            <p:cNvPr id="26636" name="Line 130"/>
            <p:cNvSpPr>
              <a:spLocks noChangeShapeType="1"/>
            </p:cNvSpPr>
            <p:nvPr/>
          </p:nvSpPr>
          <p:spPr bwMode="auto">
            <a:xfrm flipV="1">
              <a:off x="3528" y="544"/>
              <a:ext cx="2144" cy="1807"/>
            </a:xfrm>
            <a:prstGeom prst="line">
              <a:avLst/>
            </a:prstGeom>
            <a:noFill/>
            <a:ln w="133350">
              <a:solidFill>
                <a:srgbClr val="FF0000"/>
              </a:solidFill>
              <a:round/>
              <a:headEnd/>
              <a:tailEnd/>
            </a:ln>
          </p:spPr>
          <p:txBody>
            <a:bodyPr/>
            <a:lstStyle/>
            <a:p>
              <a:endParaRPr lang="en-US"/>
            </a:p>
          </p:txBody>
        </p:sp>
      </p:grpSp>
      <p:pic>
        <p:nvPicPr>
          <p:cNvPr id="6" name="Picture 5">
            <a:extLst>
              <a:ext uri="{FF2B5EF4-FFF2-40B4-BE49-F238E27FC236}">
                <a16:creationId xmlns:a16="http://schemas.microsoft.com/office/drawing/2014/main" id="{D9C46F86-CAC8-408D-8EF0-17FF925D36E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019800" y="3651085"/>
            <a:ext cx="3012076" cy="2451430"/>
          </a:xfrm>
          <a:prstGeom prst="rect">
            <a:avLst/>
          </a:prstGeom>
        </p:spPr>
      </p:pic>
      <p:sp>
        <p:nvSpPr>
          <p:cNvPr id="26634" name="Freeform 132"/>
          <p:cNvSpPr>
            <a:spLocks/>
          </p:cNvSpPr>
          <p:nvPr/>
        </p:nvSpPr>
        <p:spPr bwMode="auto">
          <a:xfrm>
            <a:off x="8456563" y="5442558"/>
            <a:ext cx="457200" cy="457200"/>
          </a:xfrm>
          <a:custGeom>
            <a:avLst/>
            <a:gdLst>
              <a:gd name="T0" fmla="*/ 0 w 1336"/>
              <a:gd name="T1" fmla="*/ 2147483647 h 888"/>
              <a:gd name="T2" fmla="*/ 2147483647 w 1336"/>
              <a:gd name="T3" fmla="*/ 2147483647 h 888"/>
              <a:gd name="T4" fmla="*/ 2147483647 w 1336"/>
              <a:gd name="T5" fmla="*/ 0 h 888"/>
              <a:gd name="T6" fmla="*/ 0 60000 65536"/>
              <a:gd name="T7" fmla="*/ 0 60000 65536"/>
              <a:gd name="T8" fmla="*/ 0 60000 65536"/>
              <a:gd name="T9" fmla="*/ 0 w 1336"/>
              <a:gd name="T10" fmla="*/ 0 h 888"/>
              <a:gd name="T11" fmla="*/ 1336 w 1336"/>
              <a:gd name="T12" fmla="*/ 888 h 888"/>
            </a:gdLst>
            <a:ahLst/>
            <a:cxnLst>
              <a:cxn ang="T6">
                <a:pos x="T0" y="T1"/>
              </a:cxn>
              <a:cxn ang="T7">
                <a:pos x="T2" y="T3"/>
              </a:cxn>
              <a:cxn ang="T8">
                <a:pos x="T4" y="T5"/>
              </a:cxn>
            </a:cxnLst>
            <a:rect l="T9" t="T10" r="T11" b="T12"/>
            <a:pathLst>
              <a:path w="1336" h="888">
                <a:moveTo>
                  <a:pt x="0" y="600"/>
                </a:moveTo>
                <a:lnTo>
                  <a:pt x="312" y="888"/>
                </a:lnTo>
                <a:lnTo>
                  <a:pt x="1336" y="0"/>
                </a:lnTo>
              </a:path>
            </a:pathLst>
          </a:custGeom>
          <a:noFill/>
          <a:ln w="133350">
            <a:solidFill>
              <a:srgbClr val="00FF00"/>
            </a:solidFill>
            <a:round/>
            <a:headEnd/>
            <a:tailEnd/>
          </a:ln>
        </p:spPr>
        <p:txBody>
          <a:bodyPr/>
          <a:lstStyle/>
          <a:p>
            <a:endParaRPr lang="en-US"/>
          </a:p>
        </p:txBody>
      </p:sp>
    </p:spTree>
    <p:extLst>
      <p:ext uri="{BB962C8B-B14F-4D97-AF65-F5344CB8AC3E}">
        <p14:creationId xmlns:p14="http://schemas.microsoft.com/office/powerpoint/2010/main" val="920371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
          <p:cNvSpPr txBox="1">
            <a:spLocks noChangeArrowheads="1"/>
          </p:cNvSpPr>
          <p:nvPr/>
        </p:nvSpPr>
        <p:spPr bwMode="auto">
          <a:xfrm>
            <a:off x="323850" y="1125538"/>
            <a:ext cx="8351838" cy="5940088"/>
          </a:xfrm>
          <a:prstGeom prst="rect">
            <a:avLst/>
          </a:prstGeom>
          <a:noFill/>
          <a:ln w="19050">
            <a:noFill/>
            <a:miter lim="800000"/>
            <a:headEnd/>
            <a:tailEnd/>
          </a:ln>
        </p:spPr>
        <p:txBody>
          <a:bodyPr>
            <a:spAutoFit/>
          </a:bodyPr>
          <a:lstStyle/>
          <a:p>
            <a:pPr algn="just" eaLnBrk="1" hangingPunct="1">
              <a:spcBef>
                <a:spcPct val="50000"/>
              </a:spcBef>
              <a:defRPr/>
            </a:pPr>
            <a:endParaRPr lang="en-US" sz="600" dirty="0">
              <a:solidFill>
                <a:srgbClr val="000000"/>
              </a:solidFill>
              <a:latin typeface="Arial" charset="0"/>
            </a:endParaRPr>
          </a:p>
          <a:p>
            <a:pPr marL="173038" indent="-173038" eaLnBrk="1" hangingPunct="1">
              <a:defRPr/>
            </a:pPr>
            <a:endParaRPr lang="en-US" sz="600" dirty="0">
              <a:solidFill>
                <a:srgbClr val="000000"/>
              </a:solidFill>
              <a:latin typeface="Arial" charset="0"/>
            </a:endParaRPr>
          </a:p>
          <a:p>
            <a:pPr marL="342900" indent="-342900" eaLnBrk="1" hangingPunct="1">
              <a:defRPr/>
            </a:pPr>
            <a:r>
              <a:rPr lang="en-US" sz="1600" b="1" dirty="0">
                <a:solidFill>
                  <a:srgbClr val="FF0000"/>
                </a:solidFill>
                <a:latin typeface="Tahoma" pitchFamily="34" charset="0"/>
              </a:rPr>
              <a:t>As a learning from this incident and ensure continual improvement all contract</a:t>
            </a:r>
          </a:p>
          <a:p>
            <a:pPr marL="342900" indent="-342900" eaLnBrk="1" hangingPunct="1">
              <a:defRPr/>
            </a:pPr>
            <a:r>
              <a:rPr lang="en-US" sz="1600" b="1" dirty="0">
                <a:solidFill>
                  <a:srgbClr val="FF0000"/>
                </a:solidFill>
                <a:latin typeface="Tahoma" pitchFamily="34" charset="0"/>
              </a:rPr>
              <a:t>managers must review their HSE HEMP against the questions asked below        </a:t>
            </a:r>
          </a:p>
          <a:p>
            <a:pPr marL="342900" indent="-342900" eaLnBrk="1" hangingPunct="1">
              <a:defRPr/>
            </a:pPr>
            <a:endParaRPr lang="en-US" sz="1600" b="1" dirty="0">
              <a:solidFill>
                <a:srgbClr val="FF0000"/>
              </a:solidFill>
              <a:latin typeface="Tahoma" pitchFamily="34" charset="0"/>
            </a:endParaRPr>
          </a:p>
          <a:p>
            <a:pPr marL="342900" indent="-342900" eaLnBrk="1" hangingPunct="1">
              <a:defRPr/>
            </a:pPr>
            <a:r>
              <a:rPr lang="en-US" sz="1600" b="1" dirty="0">
                <a:solidFill>
                  <a:srgbClr val="0000FF"/>
                </a:solidFill>
                <a:latin typeface="Tahoma" pitchFamily="34" charset="0"/>
              </a:rPr>
              <a:t>Confirm the following:</a:t>
            </a:r>
            <a:endParaRPr lang="en-US" sz="1600" dirty="0">
              <a:solidFill>
                <a:srgbClr val="0000FF"/>
              </a:solidFill>
              <a:latin typeface="Tahoma" pitchFamily="34" charset="0"/>
            </a:endParaRPr>
          </a:p>
          <a:p>
            <a:pPr marL="342900" indent="-342900" eaLnBrk="1" hangingPunct="1">
              <a:defRPr/>
            </a:pPr>
            <a:endParaRPr lang="en-US" sz="1400" dirty="0">
              <a:solidFill>
                <a:srgbClr val="000000"/>
              </a:solidFill>
              <a:latin typeface="Arial" charset="0"/>
            </a:endParaRPr>
          </a:p>
          <a:p>
            <a:pPr marL="342900" indent="-342900" eaLnBrk="1" hangingPunct="1">
              <a:buFont typeface="+mj-lt"/>
              <a:buAutoNum type="arabicPeriod"/>
              <a:defRPr/>
            </a:pPr>
            <a:r>
              <a:rPr lang="en-US" sz="1400" dirty="0">
                <a:solidFill>
                  <a:srgbClr val="0033CC"/>
                </a:solidFill>
                <a:latin typeface="+mj-lt"/>
                <a:sym typeface="Wingdings" pitchFamily="2" charset="2"/>
              </a:rPr>
              <a:t>Do you ensure that you personnel are fit for work before they go to worksite?</a:t>
            </a:r>
          </a:p>
          <a:p>
            <a:pPr marL="342900" indent="-342900" eaLnBrk="1" hangingPunct="1">
              <a:buFont typeface="+mj-lt"/>
              <a:buAutoNum type="arabicPeriod"/>
              <a:defRPr/>
            </a:pPr>
            <a:r>
              <a:rPr lang="en-US" sz="1400" dirty="0">
                <a:solidFill>
                  <a:srgbClr val="0033CC"/>
                </a:solidFill>
                <a:latin typeface="+mj-lt"/>
                <a:sym typeface="Wingdings" pitchFamily="2" charset="2"/>
              </a:rPr>
              <a:t>Do you ensure that your personnel are protected from falling from height?</a:t>
            </a:r>
          </a:p>
          <a:p>
            <a:pPr marL="342900" indent="-342900" eaLnBrk="1" hangingPunct="1">
              <a:buFont typeface="+mj-lt"/>
              <a:buAutoNum type="arabicPeriod"/>
              <a:defRPr/>
            </a:pPr>
            <a:r>
              <a:rPr lang="en-US" sz="1400" dirty="0">
                <a:solidFill>
                  <a:srgbClr val="0033CC"/>
                </a:solidFill>
                <a:latin typeface="+mj-lt"/>
                <a:sym typeface="Wingdings" pitchFamily="2" charset="2"/>
              </a:rPr>
              <a:t>Do you ensure that you personnel are empowered to stop work in case they see either unsafe acts or unsafe conditions</a:t>
            </a:r>
          </a:p>
          <a:p>
            <a:pPr marL="342900" indent="-342900" eaLnBrk="1" hangingPunct="1">
              <a:buFont typeface="+mj-lt"/>
              <a:buAutoNum type="arabicPeriod"/>
              <a:defRPr/>
            </a:pPr>
            <a:r>
              <a:rPr lang="en-US" sz="1400" dirty="0">
                <a:solidFill>
                  <a:srgbClr val="0033CC"/>
                </a:solidFill>
                <a:latin typeface="+mj-lt"/>
                <a:sym typeface="Wingdings" pitchFamily="2" charset="2"/>
              </a:rPr>
              <a:t>Do you make sure that contractors /third party who are involved in your operations are safely managed?</a:t>
            </a:r>
          </a:p>
          <a:p>
            <a:pPr eaLnBrk="1" hangingPunct="1">
              <a:defRPr/>
            </a:pPr>
            <a:endParaRPr lang="en-US" sz="1400" dirty="0">
              <a:solidFill>
                <a:srgbClr val="0033CC"/>
              </a:solidFill>
              <a:latin typeface="+mj-lt"/>
              <a:sym typeface="Wingdings" pitchFamily="2" charset="2"/>
            </a:endParaRPr>
          </a:p>
          <a:p>
            <a:pPr marL="342900" indent="-342900" eaLnBrk="1" hangingPunct="1">
              <a:buFont typeface="+mj-lt"/>
              <a:buAutoNum type="arabicPeriod"/>
              <a:defRPr/>
            </a:pPr>
            <a:endParaRPr lang="en-US" sz="1400" dirty="0">
              <a:solidFill>
                <a:srgbClr val="0033CC"/>
              </a:solidFill>
              <a:latin typeface="+mj-lt"/>
              <a:sym typeface="Wingdings" pitchFamily="2" charset="2"/>
            </a:endParaRPr>
          </a:p>
          <a:p>
            <a:pPr marL="342900" indent="-342900" eaLnBrk="1" hangingPunct="1">
              <a:buFont typeface="+mj-lt"/>
              <a:buAutoNum type="arabicPeriod"/>
              <a:defRPr/>
            </a:pPr>
            <a:endParaRPr lang="en-US" sz="1400" dirty="0">
              <a:solidFill>
                <a:srgbClr val="0033CC"/>
              </a:solidFill>
              <a:latin typeface="+mj-lt"/>
              <a:sym typeface="Wingdings" pitchFamily="2" charset="2"/>
            </a:endParaRPr>
          </a:p>
          <a:p>
            <a:pPr marL="342900" indent="-342900" eaLnBrk="1" hangingPunct="1">
              <a:defRPr/>
            </a:pPr>
            <a:endParaRPr lang="en-US" sz="1000" i="1" dirty="0">
              <a:solidFill>
                <a:srgbClr val="0033CC"/>
              </a:solidFill>
              <a:latin typeface="+mj-lt"/>
              <a:sym typeface="Wingdings" pitchFamily="2" charset="2"/>
            </a:endParaRPr>
          </a:p>
          <a:p>
            <a:pPr marL="342900" indent="-342900" eaLnBrk="1" hangingPunct="1">
              <a:defRPr/>
            </a:pPr>
            <a:endParaRPr lang="en-US" sz="1000" i="1" dirty="0">
              <a:solidFill>
                <a:srgbClr val="0033CC"/>
              </a:solidFill>
              <a:latin typeface="+mj-lt"/>
              <a:sym typeface="Wingdings" pitchFamily="2" charset="2"/>
            </a:endParaRPr>
          </a:p>
          <a:p>
            <a:pPr marL="342900" indent="-342900" eaLnBrk="1" hangingPunct="1">
              <a:defRPr/>
            </a:pPr>
            <a:endParaRPr lang="en-US" sz="1000" i="1" dirty="0">
              <a:solidFill>
                <a:srgbClr val="0033CC"/>
              </a:solidFill>
              <a:latin typeface="+mj-lt"/>
              <a:sym typeface="Wingdings" pitchFamily="2" charset="2"/>
            </a:endParaRPr>
          </a:p>
          <a:p>
            <a:pPr marL="342900" indent="-342900" eaLnBrk="1" hangingPunct="1">
              <a:defRPr/>
            </a:pPr>
            <a:endParaRPr lang="en-US" sz="1000" i="1" dirty="0">
              <a:solidFill>
                <a:srgbClr val="0033CC"/>
              </a:solidFill>
              <a:latin typeface="+mj-lt"/>
              <a:sym typeface="Wingdings" pitchFamily="2" charset="2"/>
            </a:endParaRPr>
          </a:p>
          <a:p>
            <a:pPr marL="342900" indent="-342900" eaLnBrk="1" hangingPunct="1">
              <a:defRPr/>
            </a:pPr>
            <a:endParaRPr lang="en-US" sz="1000" i="1" dirty="0">
              <a:solidFill>
                <a:srgbClr val="0033CC"/>
              </a:solidFill>
              <a:latin typeface="+mj-lt"/>
              <a:sym typeface="Wingdings" pitchFamily="2" charset="2"/>
            </a:endParaRPr>
          </a:p>
          <a:p>
            <a:pPr marL="342900" indent="-342900" eaLnBrk="1" hangingPunct="1">
              <a:defRPr/>
            </a:pPr>
            <a:endParaRPr lang="en-US" sz="1000" i="1" dirty="0">
              <a:solidFill>
                <a:srgbClr val="0033CC"/>
              </a:solidFill>
              <a:latin typeface="+mj-lt"/>
              <a:sym typeface="Wingdings" pitchFamily="2" charset="2"/>
            </a:endParaRPr>
          </a:p>
          <a:p>
            <a:pPr marL="342900" indent="-342900" eaLnBrk="1" hangingPunct="1">
              <a:defRPr/>
            </a:pPr>
            <a:endParaRPr lang="en-US" sz="1000" i="1" dirty="0">
              <a:solidFill>
                <a:srgbClr val="0033CC"/>
              </a:solidFill>
              <a:latin typeface="+mj-lt"/>
              <a:sym typeface="Wingdings" pitchFamily="2" charset="2"/>
            </a:endParaRPr>
          </a:p>
          <a:p>
            <a:pPr marL="342900" indent="-342900" eaLnBrk="1" hangingPunct="1">
              <a:defRPr/>
            </a:pPr>
            <a:endParaRPr lang="en-US" sz="1000" i="1" dirty="0">
              <a:solidFill>
                <a:srgbClr val="0033CC"/>
              </a:solidFill>
              <a:latin typeface="+mj-lt"/>
              <a:sym typeface="Wingdings" pitchFamily="2" charset="2"/>
            </a:endParaRPr>
          </a:p>
          <a:p>
            <a:pPr marL="342900" indent="-342900" eaLnBrk="1" hangingPunct="1">
              <a:defRPr/>
            </a:pPr>
            <a:endParaRPr lang="en-US" sz="1000" i="1" dirty="0">
              <a:solidFill>
                <a:srgbClr val="0033CC"/>
              </a:solidFill>
              <a:latin typeface="+mj-lt"/>
              <a:sym typeface="Wingdings" pitchFamily="2" charset="2"/>
            </a:endParaRPr>
          </a:p>
          <a:p>
            <a:pPr marL="342900" indent="-342900" eaLnBrk="1" hangingPunct="1">
              <a:defRPr/>
            </a:pPr>
            <a:r>
              <a:rPr lang="en-US" sz="1000" i="1" dirty="0">
                <a:solidFill>
                  <a:srgbClr val="0033CC"/>
                </a:solidFill>
                <a:latin typeface="+mj-lt"/>
                <a:sym typeface="Wingdings" pitchFamily="2" charset="2"/>
              </a:rPr>
              <a:t>* If the answer is NO to any of the above questions please ensure you take action to correct this finding. </a:t>
            </a:r>
          </a:p>
          <a:p>
            <a:pPr marL="119063" indent="-119063" eaLnBrk="1" hangingPunct="1">
              <a:buFontTx/>
              <a:buChar char="•"/>
              <a:defRPr/>
            </a:pPr>
            <a:endParaRPr lang="en-US" sz="1400" dirty="0">
              <a:solidFill>
                <a:srgbClr val="0033CC"/>
              </a:solidFill>
              <a:latin typeface="+mj-lt"/>
              <a:sym typeface="Wingdings" pitchFamily="2" charset="2"/>
            </a:endParaRPr>
          </a:p>
          <a:p>
            <a:pPr marL="119063" indent="-119063" eaLnBrk="1" hangingPunct="1">
              <a:defRPr/>
            </a:pPr>
            <a:r>
              <a:rPr lang="en-US" sz="1400" dirty="0">
                <a:solidFill>
                  <a:srgbClr val="0033CC"/>
                </a:solidFill>
                <a:latin typeface="+mj-lt"/>
                <a:sym typeface="Wingdings" pitchFamily="2" charset="2"/>
              </a:rPr>
              <a:t>	</a:t>
            </a:r>
          </a:p>
          <a:p>
            <a:pPr marL="119063" indent="-119063" eaLnBrk="1" hangingPunct="1">
              <a:buFontTx/>
              <a:buChar char="•"/>
              <a:defRPr/>
            </a:pPr>
            <a:endParaRPr lang="en-US" sz="1400" dirty="0">
              <a:solidFill>
                <a:srgbClr val="000000"/>
              </a:solidFill>
              <a:latin typeface="Arial" charset="0"/>
            </a:endParaRPr>
          </a:p>
          <a:p>
            <a:pPr marL="119063" indent="-119063" eaLnBrk="1" hangingPunct="1">
              <a:defRPr/>
            </a:pPr>
            <a:endParaRPr lang="en-US" sz="1400" dirty="0">
              <a:solidFill>
                <a:srgbClr val="000000"/>
              </a:solidFill>
              <a:latin typeface="Arial" charset="0"/>
            </a:endParaRPr>
          </a:p>
          <a:p>
            <a:pPr marL="173038" indent="-173038" eaLnBrk="1" hangingPunct="1">
              <a:buFont typeface="Arial" pitchFamily="34" charset="0"/>
              <a:buChar char="•"/>
              <a:defRPr/>
            </a:pPr>
            <a:endParaRPr lang="en-US" sz="800" dirty="0">
              <a:solidFill>
                <a:srgbClr val="000000"/>
              </a:solidFill>
              <a:latin typeface="Arial" charset="0"/>
            </a:endParaRPr>
          </a:p>
        </p:txBody>
      </p:sp>
      <p:grpSp>
        <p:nvGrpSpPr>
          <p:cNvPr id="27651" name="Group 9"/>
          <p:cNvGrpSpPr>
            <a:grpSpLocks/>
          </p:cNvGrpSpPr>
          <p:nvPr/>
        </p:nvGrpSpPr>
        <p:grpSpPr bwMode="auto">
          <a:xfrm>
            <a:off x="12700" y="-228600"/>
            <a:ext cx="8920163" cy="990600"/>
            <a:chOff x="9" y="-144"/>
            <a:chExt cx="6087" cy="624"/>
          </a:xfrm>
        </p:grpSpPr>
        <p:sp>
          <p:nvSpPr>
            <p:cNvPr id="27654" name="Rectangle 8"/>
            <p:cNvSpPr>
              <a:spLocks noChangeArrowheads="1"/>
            </p:cNvSpPr>
            <p:nvPr/>
          </p:nvSpPr>
          <p:spPr bwMode="auto">
            <a:xfrm>
              <a:off x="288" y="144"/>
              <a:ext cx="5184" cy="336"/>
            </a:xfrm>
            <a:prstGeom prst="rect">
              <a:avLst/>
            </a:prstGeom>
            <a:noFill/>
            <a:ln w="9525">
              <a:noFill/>
              <a:miter lim="800000"/>
              <a:headEnd/>
              <a:tailEnd/>
            </a:ln>
          </p:spPr>
          <p:txBody>
            <a:bodyPr anchor="ctr"/>
            <a:lstStyle/>
            <a:p>
              <a:pPr algn="ctr" eaLnBrk="1" hangingPunct="1"/>
              <a:endParaRPr lang="en-GB" sz="2000">
                <a:solidFill>
                  <a:srgbClr val="000000"/>
                </a:solidFill>
                <a:latin typeface="Arial" charset="0"/>
              </a:endParaRPr>
            </a:p>
          </p:txBody>
        </p:sp>
        <p:sp>
          <p:nvSpPr>
            <p:cNvPr id="17414" name="Text Box 12"/>
            <p:cNvSpPr txBox="1">
              <a:spLocks noChangeArrowheads="1"/>
            </p:cNvSpPr>
            <p:nvPr/>
          </p:nvSpPr>
          <p:spPr bwMode="auto">
            <a:xfrm>
              <a:off x="676" y="0"/>
              <a:ext cx="4815" cy="407"/>
            </a:xfrm>
            <a:prstGeom prst="rect">
              <a:avLst/>
            </a:prstGeom>
            <a:noFill/>
            <a:ln w="9525">
              <a:noFill/>
              <a:miter lim="800000"/>
              <a:headEnd/>
              <a:tailEnd/>
            </a:ln>
          </p:spPr>
          <p:txBody>
            <a:bodyPr>
              <a:spAutoFit/>
            </a:bodyPr>
            <a:lstStyle/>
            <a:p>
              <a:pPr algn="ctr">
                <a:defRPr/>
              </a:pPr>
              <a:r>
                <a:rPr lang="en-GB" sz="3600" b="1" dirty="0">
                  <a:latin typeface="+mj-lt"/>
                </a:rPr>
                <a:t>Management self audit </a:t>
              </a:r>
            </a:p>
          </p:txBody>
        </p:sp>
        <p:sp>
          <p:nvSpPr>
            <p:cNvPr id="27656" name="Text Box 13"/>
            <p:cNvSpPr txBox="1">
              <a:spLocks noChangeArrowheads="1"/>
            </p:cNvSpPr>
            <p:nvPr/>
          </p:nvSpPr>
          <p:spPr bwMode="auto">
            <a:xfrm>
              <a:off x="9" y="0"/>
              <a:ext cx="1144" cy="174"/>
            </a:xfrm>
            <a:prstGeom prst="rect">
              <a:avLst/>
            </a:prstGeom>
            <a:noFill/>
            <a:ln w="19050">
              <a:noFill/>
              <a:miter lim="800000"/>
              <a:headEnd/>
              <a:tailEnd/>
            </a:ln>
          </p:spPr>
          <p:txBody>
            <a:bodyPr>
              <a:spAutoFit/>
            </a:bodyPr>
            <a:lstStyle/>
            <a:p>
              <a:pPr algn="ctr">
                <a:spcBef>
                  <a:spcPct val="10000"/>
                </a:spcBef>
              </a:pPr>
              <a:endParaRPr lang="en-GB" sz="1200" b="1">
                <a:solidFill>
                  <a:srgbClr val="000000"/>
                </a:solidFill>
                <a:latin typeface="Arial" charset="0"/>
              </a:endParaRPr>
            </a:p>
          </p:txBody>
        </p:sp>
        <p:sp>
          <p:nvSpPr>
            <p:cNvPr id="27657" name="WordArt 14"/>
            <p:cNvSpPr>
              <a:spLocks noChangeArrowheads="1" noChangeShapeType="1" noTextEdit="1"/>
            </p:cNvSpPr>
            <p:nvPr/>
          </p:nvSpPr>
          <p:spPr bwMode="auto">
            <a:xfrm>
              <a:off x="5448" y="-144"/>
              <a:ext cx="648" cy="576"/>
            </a:xfrm>
            <a:prstGeom prst="rect">
              <a:avLst/>
            </a:prstGeom>
          </p:spPr>
          <p:txBody>
            <a:bodyPr spcFirstLastPara="1" wrap="none" fromWordArt="1">
              <a:prstTxWarp prst="textArchDown">
                <a:avLst>
                  <a:gd name="adj" fmla="val 0"/>
                </a:avLst>
              </a:prstTxWarp>
            </a:bodyPr>
            <a:lstStyle/>
            <a:p>
              <a:pPr algn="ctr"/>
              <a:endParaRPr lang="en-US" sz="3600" kern="10">
                <a:ln w="9525">
                  <a:solidFill>
                    <a:srgbClr val="000000"/>
                  </a:solidFill>
                  <a:round/>
                  <a:headEnd/>
                  <a:tailEnd/>
                </a:ln>
                <a:solidFill>
                  <a:srgbClr val="000000"/>
                </a:solidFill>
                <a:latin typeface="Arial"/>
                <a:cs typeface="Arial"/>
              </a:endParaRPr>
            </a:p>
          </p:txBody>
        </p:sp>
      </p:grpSp>
      <p:sp>
        <p:nvSpPr>
          <p:cNvPr id="27653" name="Rectangle 8"/>
          <p:cNvSpPr>
            <a:spLocks noChangeArrowheads="1"/>
          </p:cNvSpPr>
          <p:nvPr/>
        </p:nvSpPr>
        <p:spPr bwMode="auto">
          <a:xfrm>
            <a:off x="1271470" y="836711"/>
            <a:ext cx="5211683" cy="307777"/>
          </a:xfrm>
          <a:prstGeom prst="rect">
            <a:avLst/>
          </a:prstGeom>
          <a:noFill/>
          <a:ln w="9525">
            <a:noFill/>
            <a:miter lim="800000"/>
            <a:headEnd/>
            <a:tailEnd/>
          </a:ln>
        </p:spPr>
        <p:txBody>
          <a:bodyPr wrap="none">
            <a:spAutoFit/>
          </a:bodyPr>
          <a:lstStyle/>
          <a:p>
            <a:pPr marL="114300" indent="-114300" algn="just"/>
            <a:r>
              <a:rPr lang="en-GB" sz="1400" b="1" dirty="0">
                <a:solidFill>
                  <a:srgbClr val="333399"/>
                </a:solidFill>
                <a:latin typeface="Tahoma" pitchFamily="34" charset="0"/>
              </a:rPr>
              <a:t>Date:</a:t>
            </a:r>
            <a:r>
              <a:rPr lang="en-US" sz="1400" b="1" dirty="0">
                <a:solidFill>
                  <a:srgbClr val="333399"/>
                </a:solidFill>
                <a:latin typeface="Tahoma" pitchFamily="34" charset="0"/>
              </a:rPr>
              <a:t>   18/12/2018    Incident title Fall from Height LTI</a:t>
            </a:r>
          </a:p>
        </p:txBody>
      </p:sp>
      <p:sp>
        <p:nvSpPr>
          <p:cNvPr id="10" name="Footer Placeholder 9"/>
          <p:cNvSpPr>
            <a:spLocks noGrp="1"/>
          </p:cNvSpPr>
          <p:nvPr>
            <p:ph type="ftr" sz="quarter" idx="11"/>
          </p:nvPr>
        </p:nvSpPr>
        <p:spPr/>
        <p:txBody>
          <a:bodyPr/>
          <a:lstStyle/>
          <a:p>
            <a:pPr>
              <a:defRPr/>
            </a:pPr>
            <a:r>
              <a:rPr lang="en-US"/>
              <a:t>Confidential - Not to be shared outside of PDO/PDO contractors </a:t>
            </a:r>
          </a:p>
        </p:txBody>
      </p:sp>
    </p:spTree>
    <p:extLst>
      <p:ext uri="{BB962C8B-B14F-4D97-AF65-F5344CB8AC3E}">
        <p14:creationId xmlns:p14="http://schemas.microsoft.com/office/powerpoint/2010/main" val="1446533431"/>
      </p:ext>
    </p:extLst>
  </p:cSld>
  <p:clrMapOvr>
    <a:masterClrMapping/>
  </p:clrMapOvr>
</p:sld>
</file>

<file path=ppt/theme/theme1.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Arial"/>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9C4067D375EDA046866D1CFD34BA6725" ma:contentTypeVersion="4" ma:contentTypeDescription="Upload an image." ma:contentTypeScope="" ma:versionID="5568808217e8896a20d35b78a187a54b">
  <xsd:schema xmlns:xsd="http://www.w3.org/2001/XMLSchema" xmlns:xs="http://www.w3.org/2001/XMLSchema" xmlns:p="http://schemas.microsoft.com/office/2006/metadata/properties" xmlns:ns1="http://schemas.microsoft.com/sharepoint/v3" xmlns:ns2="4880E4F8-4B7D-4BDD-91E3-E10D47036ECA" xmlns:ns3="http://schemas.microsoft.com/sharepoint/v3/fields" xmlns:ns4="4880e4f8-4b7d-4bdd-91e3-e10d47036eca" xmlns:ns5="9d51eac6-a7d5-47f5-a119-63d146adb134" targetNamespace="http://schemas.microsoft.com/office/2006/metadata/properties" ma:root="true" ma:fieldsID="95b9b289a8e8f4d106e4c69b136198e4" ns1:_="" ns2:_="" ns3:_="" ns4:_="" ns5:_="">
    <xsd:import namespace="http://schemas.microsoft.com/sharepoint/v3"/>
    <xsd:import namespace="4880E4F8-4B7D-4BDD-91E3-E10D47036ECA"/>
    <xsd:import namespace="http://schemas.microsoft.com/sharepoint/v3/fields"/>
    <xsd:import namespace="4880e4f8-4b7d-4bdd-91e3-e10d47036eca"/>
    <xsd:import namespace="9d51eac6-a7d5-47f5-a119-63d146adb134"/>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Language" minOccurs="0"/>
                <xsd:element ref="ns4:DocId" minOccurs="0"/>
                <xsd:element ref="ns5: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Language" ma:index="27" nillable="true" ma:displayName="Language" ma:default="English 1" ma:format="Dropdown" ma:internalName="Language">
      <xsd:simpleType>
        <xsd:restriction base="dms:Choice">
          <xsd:enumeration value="English"/>
          <xsd:enumeration value="Arabic"/>
          <xsd:enumeration value="Hindi"/>
          <xsd:enumeration value="English 1"/>
          <xsd:enumeration value="English 2"/>
          <xsd:enumeration value="Arabic 1"/>
          <xsd:enumeration value="Arabic 2"/>
          <xsd:enumeration value="Hindi 1"/>
          <xsd:enumeration value="Hindi 2"/>
          <xsd:enumeration value="Malayalam 1"/>
          <xsd:enumeration value="Malayalam 2"/>
        </xsd:restriction>
      </xsd:simpleType>
    </xsd:element>
    <xsd:element name="DocId" ma:index="28" nillable="true" ma:displayName="DocId" ma:list="{9de017a3-70b4-41a0-b3a1-4f7a098545da}" ma:internalName="DocId" ma:showField="ID" ma:web="9d51eac6-a7d5-47f5-a119-63d146adb134">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9d51eac6-a7d5-47f5-a119-63d146adb13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anguage xmlns="4880e4f8-4b7d-4bdd-91e3-e10d47036eca">English 1</Language>
    <DocId xmlns="4880e4f8-4b7d-4bdd-91e3-e10d47036eca">92169</DocId>
    <ImageCreateDate xmlns="4880E4F8-4B7D-4BDD-91E3-E10D47036ECA" xsi:nil="true"/>
    <wic_System_Copyright xmlns="http://schemas.microsoft.com/sharepoint/v3/fields" xsi:nil="true"/>
  </documentManagement>
</p:properties>
</file>

<file path=customXml/itemProps1.xml><?xml version="1.0" encoding="utf-8"?>
<ds:datastoreItem xmlns:ds="http://schemas.openxmlformats.org/officeDocument/2006/customXml" ds:itemID="{1A971DB9-2BCE-4AF5-A1CD-590909F8EBC0}"/>
</file>

<file path=customXml/itemProps2.xml><?xml version="1.0" encoding="utf-8"?>
<ds:datastoreItem xmlns:ds="http://schemas.openxmlformats.org/officeDocument/2006/customXml" ds:itemID="{39945B76-03A1-42D2-8D2E-18A06319AEB9}"/>
</file>

<file path=customXml/itemProps3.xml><?xml version="1.0" encoding="utf-8"?>
<ds:datastoreItem xmlns:ds="http://schemas.openxmlformats.org/officeDocument/2006/customXml" ds:itemID="{A13D0013-755D-47DD-8C91-37509D338C06}"/>
</file>

<file path=docProps/app.xml><?xml version="1.0" encoding="utf-8"?>
<Properties xmlns="http://schemas.openxmlformats.org/officeDocument/2006/extended-properties" xmlns:vt="http://schemas.openxmlformats.org/officeDocument/2006/docPropsVTypes">
  <TotalTime>235</TotalTime>
  <Words>488</Words>
  <Application>Microsoft Office PowerPoint</Application>
  <PresentationFormat>On-screen Show (4:3)</PresentationFormat>
  <Paragraphs>66</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Tahoma</vt:lpstr>
      <vt:lpstr>Times New Roman</vt:lpstr>
      <vt:lpstr>Webdings</vt:lpstr>
      <vt:lpstr>Wingdings</vt:lpstr>
      <vt:lpstr>1_Default Design</vt:lpstr>
      <vt:lpstr>PowerPoint Presentation</vt:lpstr>
      <vt:lpstr>PowerPoint Presentation</vt:lpstr>
    </vt:vector>
  </TitlesOfParts>
  <Company>PDO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MU61323</dc:creator>
  <cp:lastModifiedBy>Morrow, Fulton MSE32</cp:lastModifiedBy>
  <cp:revision>42</cp:revision>
  <dcterms:created xsi:type="dcterms:W3CDTF">2016-03-28T05:48:29Z</dcterms:created>
  <dcterms:modified xsi:type="dcterms:W3CDTF">2019-03-31T12:30:39Z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0x0101009148F5A04DDD49CBA7127AADA5FB792B00AADE34325A8B49CDA8BB4DB53328F214009C4067D375EDA046866D1CFD34BA6725</vt:lpwstr>
  </property>
</Properties>
</file>