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
  </p:notesMasterIdLst>
  <p:sldIdLst>
    <p:sldId id="308" r:id="rId2"/>
    <p:sldId id="30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3/31/2019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457847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693168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347782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3547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38877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572909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334900996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838200"/>
            <a:ext cx="5806982" cy="463973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18/12/2018     Incident title Fall from Height</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114300" indent="-114300">
              <a:defRPr/>
            </a:pPr>
            <a:r>
              <a:rPr lang="en-US" sz="1600" dirty="0">
                <a:latin typeface="Calibri" panose="020F0502020204030204" pitchFamily="34" charset="0"/>
                <a:cs typeface="Arial" charset="0"/>
              </a:rPr>
              <a:t>The tool specialist was on the slickline unit deck adjacent to the outrigger and speaking to the PDO site supervisor. Suddenly, the tool specialist fell from the slickline unit deck to ground (concrete pad) injuring his wrist and chin and became unconscious.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4300" indent="-114300">
              <a:defRPr/>
            </a:pPr>
            <a:endParaRPr lang="en-US" sz="1050" dirty="0">
              <a:latin typeface="Arial" charset="0"/>
              <a:cs typeface="Tahoma" pitchFamily="34" charset="0"/>
            </a:endParaRPr>
          </a:p>
          <a:p>
            <a:pPr marL="171450" indent="-171450">
              <a:buFont typeface="Arial" panose="020B0604020202020204" pitchFamily="34" charset="0"/>
              <a:buChar char="•"/>
              <a:defRPr/>
            </a:pPr>
            <a:r>
              <a:rPr lang="en-US" sz="1600" dirty="0">
                <a:latin typeface="Calibri" panose="020F0502020204030204" pitchFamily="34" charset="0"/>
                <a:cs typeface="Arial" charset="0"/>
              </a:rPr>
              <a:t>Always make sure you that you are physically fit to perform your task.</a:t>
            </a:r>
          </a:p>
          <a:p>
            <a:pPr marL="171450" indent="-171450">
              <a:buFont typeface="Arial" panose="020B0604020202020204" pitchFamily="34" charset="0"/>
              <a:buChar char="•"/>
              <a:defRPr/>
            </a:pPr>
            <a:r>
              <a:rPr lang="en-US" sz="1600" dirty="0">
                <a:latin typeface="Calibri" panose="020F0502020204030204" pitchFamily="34" charset="0"/>
                <a:cs typeface="Arial" charset="0"/>
              </a:rPr>
              <a:t>Always stop work if you feel that you or your coworkers  are tired.</a:t>
            </a:r>
          </a:p>
          <a:p>
            <a:pPr marL="171450" indent="-171450">
              <a:buFont typeface="Arial" panose="020B0604020202020204" pitchFamily="34" charset="0"/>
              <a:buChar char="•"/>
              <a:defRPr/>
            </a:pPr>
            <a:r>
              <a:rPr lang="en-US" sz="1600" dirty="0">
                <a:latin typeface="Calibri" panose="020F0502020204030204" pitchFamily="34" charset="0"/>
                <a:cs typeface="Arial" charset="0"/>
              </a:rPr>
              <a:t>Always make sure that are you protected while working at height.</a:t>
            </a:r>
          </a:p>
          <a:p>
            <a:pPr marL="171450" indent="-171450">
              <a:buFont typeface="Arial" panose="020B0604020202020204" pitchFamily="34" charset="0"/>
              <a:buChar char="•"/>
              <a:defRPr/>
            </a:pPr>
            <a:r>
              <a:rPr lang="en-US" sz="1600" dirty="0">
                <a:latin typeface="Calibri" panose="020F0502020204030204" pitchFamily="34" charset="0"/>
                <a:cs typeface="Arial" charset="0"/>
              </a:rPr>
              <a:t>Ensure that you are working in an authorised equipment and position. </a:t>
            </a: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799" y="5253427"/>
            <a:ext cx="5696495" cy="369332"/>
          </a:xfrm>
          <a:prstGeom prst="rect">
            <a:avLst/>
          </a:prstGeom>
          <a:solidFill>
            <a:schemeClr val="accent2"/>
          </a:solidFill>
          <a:ln w="9525">
            <a:noFill/>
            <a:miter lim="800000"/>
            <a:headEnd/>
            <a:tailEnd/>
          </a:ln>
        </p:spPr>
        <p:txBody>
          <a:bodyPr wrap="square">
            <a:spAutoFit/>
          </a:bodyPr>
          <a:lstStyle/>
          <a:p>
            <a:pPr eaLnBrk="1" hangingPunct="1"/>
            <a:r>
              <a:rPr lang="en-US" sz="1800" b="1" dirty="0">
                <a:solidFill>
                  <a:srgbClr val="FFFF00"/>
                </a:solidFill>
                <a:latin typeface="Tahoma" pitchFamily="34" charset="0"/>
              </a:rPr>
              <a:t>If you feel you are unfit  for work, </a:t>
            </a:r>
            <a:r>
              <a:rPr lang="en-US" sz="1800" b="1" dirty="0" smtClean="0">
                <a:solidFill>
                  <a:srgbClr val="FFFF00"/>
                </a:solidFill>
                <a:latin typeface="Tahoma" pitchFamily="34" charset="0"/>
              </a:rPr>
              <a:t>STOP.</a:t>
            </a:r>
            <a:endParaRPr lang="en-US" sz="18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pic>
        <p:nvPicPr>
          <p:cNvPr id="4" name="Picture 3">
            <a:extLst>
              <a:ext uri="{FF2B5EF4-FFF2-40B4-BE49-F238E27FC236}">
                <a16:creationId xmlns:a16="http://schemas.microsoft.com/office/drawing/2014/main" id="{24210D19-5EA4-450A-9CAD-679A279B3B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01295" y="792812"/>
            <a:ext cx="2990305" cy="2712388"/>
          </a:xfrm>
          <a:prstGeom prst="rect">
            <a:avLst/>
          </a:prstGeom>
        </p:spPr>
      </p:pic>
      <p:grpSp>
        <p:nvGrpSpPr>
          <p:cNvPr id="26633" name="Group 131"/>
          <p:cNvGrpSpPr>
            <a:grpSpLocks/>
          </p:cNvGrpSpPr>
          <p:nvPr/>
        </p:nvGrpSpPr>
        <p:grpSpPr bwMode="auto">
          <a:xfrm>
            <a:off x="8366125" y="828143"/>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6" name="Picture 5">
            <a:extLst>
              <a:ext uri="{FF2B5EF4-FFF2-40B4-BE49-F238E27FC236}">
                <a16:creationId xmlns:a16="http://schemas.microsoft.com/office/drawing/2014/main" id="{D9C46F86-CAC8-408D-8EF0-17FF925D36E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9800" y="3651085"/>
            <a:ext cx="3012076" cy="2451430"/>
          </a:xfrm>
          <a:prstGeom prst="rect">
            <a:avLst/>
          </a:prstGeom>
        </p:spPr>
      </p:pic>
      <p:sp>
        <p:nvSpPr>
          <p:cNvPr id="26634" name="Freeform 132"/>
          <p:cNvSpPr>
            <a:spLocks/>
          </p:cNvSpPr>
          <p:nvPr/>
        </p:nvSpPr>
        <p:spPr bwMode="auto">
          <a:xfrm>
            <a:off x="8456563" y="544255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920371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594008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personnel are fit for work before they go to worksite?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personnel are protected from falling from height?</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personnel are empowered to stop work in case they see either unsafe acts or unsafe conditions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make sure that contractors /third party who are involved in your operations are safely managed?</a:t>
            </a:r>
          </a:p>
          <a:p>
            <a:pPr eaLnBrk="1" hangingPunct="1">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1470" y="836711"/>
            <a:ext cx="5211683"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18/12/2018    Incident title Fall from Height LTI</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1446533431"/>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92169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A971DB9-2BCE-4AF5-A1CD-590909F8EBC0}"/>
</file>

<file path=customXml/itemProps2.xml><?xml version="1.0" encoding="utf-8"?>
<ds:datastoreItem xmlns:ds="http://schemas.openxmlformats.org/officeDocument/2006/customXml" ds:itemID="{CC0111F6-C5EC-4392-9857-48DA013A521C}"/>
</file>

<file path=customXml/itemProps3.xml><?xml version="1.0" encoding="utf-8"?>
<ds:datastoreItem xmlns:ds="http://schemas.openxmlformats.org/officeDocument/2006/customXml" ds:itemID="{A13D0013-755D-47DD-8C91-37509D338C06}"/>
</file>

<file path=docProps/app.xml><?xml version="1.0" encoding="utf-8"?>
<Properties xmlns="http://schemas.openxmlformats.org/officeDocument/2006/extended-properties" xmlns:vt="http://schemas.openxmlformats.org/officeDocument/2006/docPropsVTypes">
  <TotalTime>235</TotalTime>
  <Words>488</Words>
  <Application>Microsoft Office PowerPoint</Application>
  <PresentationFormat>On-screen Show (4:3)</PresentationFormat>
  <Paragraphs>66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42</cp:revision>
  <dcterms:created xsi:type="dcterms:W3CDTF">2016-03-28T05:48:29Z</dcterms:created>
  <dcterms:modified xsi:type="dcterms:W3CDTF">2019-03-31T12:30:39Z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