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2" r:id="rId4"/>
  </p:sldMasterIdLst>
  <p:notesMasterIdLst>
    <p:notesMasterId r:id="rId7"/>
  </p:notesMasterIdLst>
  <p:sldIdLst>
    <p:sldId id="345" r:id="rId5"/>
    <p:sldId id="346" r:id="rId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9" d="100"/>
          <a:sy n="109" d="100"/>
        </p:scale>
        <p:origin x="1674" y="12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notesMaster" Target="notesMasters/notesMaster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8A1B4E3-1F76-4E61-B254-1A7031AA599B}" type="datetimeFigureOut">
              <a:rPr lang="en-US" smtClean="0"/>
              <a:pPr/>
              <a:t>26/05/2019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2D55988-80E2-4333-8473-6782ED1C0131}"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a:ln/>
        </p:spPr>
      </p:sp>
      <p:sp>
        <p:nvSpPr>
          <p:cNvPr id="51203" name="Notes Placeholder 2"/>
          <p:cNvSpPr>
            <a:spLocks noGrp="1"/>
          </p:cNvSpPr>
          <p:nvPr>
            <p:ph type="body" idx="1"/>
          </p:nvPr>
        </p:nvSpPr>
        <p:spPr>
          <a:noFill/>
          <a:ln/>
        </p:spPr>
        <p:txBody>
          <a:bodyPr/>
          <a:lstStyle/>
          <a:p>
            <a:r>
              <a:rPr lang="en-US" dirty="0" smtClean="0"/>
              <a:t>Ensure all dates and titles are input </a:t>
            </a:r>
          </a:p>
          <a:p>
            <a:endParaRPr lang="en-US" dirty="0" smtClean="0"/>
          </a:p>
          <a:p>
            <a:r>
              <a:rPr lang="en-US" dirty="0" smtClean="0"/>
              <a:t>A short description should be provided without mentioning names of contractors or</a:t>
            </a:r>
            <a:r>
              <a:rPr lang="en-US" baseline="0" dirty="0" smtClean="0"/>
              <a:t> individuals.  You should include, what happened, to who (by job title) and what injuries this resulted in.  Nothing more!</a:t>
            </a:r>
          </a:p>
          <a:p>
            <a:endParaRPr lang="en-US" baseline="0" dirty="0" smtClean="0"/>
          </a:p>
          <a:p>
            <a:r>
              <a:rPr lang="en-US" baseline="0" dirty="0" smtClean="0"/>
              <a:t>Four to five bullet points highlighting the main findings from the investigation.  Remember the target audience is the front line staff so this should be written in simple terms in a way that everyone can understand.</a:t>
            </a:r>
          </a:p>
          <a:p>
            <a:endParaRPr lang="en-US" baseline="0" dirty="0" smtClean="0"/>
          </a:p>
          <a:p>
            <a:r>
              <a:rPr lang="en-US" baseline="0" dirty="0" smtClean="0"/>
              <a:t>The strap line should be the main point you want to get across</a:t>
            </a:r>
          </a:p>
          <a:p>
            <a:endParaRPr lang="en-US" baseline="0" dirty="0" smtClean="0"/>
          </a:p>
          <a:p>
            <a:r>
              <a:rPr lang="en-US" baseline="0" dirty="0" smtClean="0"/>
              <a:t>The images should be self explanatory, what went wrong (if you create a reconstruction please ensure you do not put people at risk) and below how it should be done.   </a:t>
            </a:r>
            <a:endParaRPr lang="en-US" dirty="0" smtClean="0"/>
          </a:p>
        </p:txBody>
      </p:sp>
      <p:sp>
        <p:nvSpPr>
          <p:cNvPr id="51204" name="Slide Number Placeholder 3"/>
          <p:cNvSpPr>
            <a:spLocks noGrp="1"/>
          </p:cNvSpPr>
          <p:nvPr>
            <p:ph type="sldNum" sz="quarter" idx="5"/>
          </p:nvPr>
        </p:nvSpPr>
        <p:spPr>
          <a:noFill/>
        </p:spPr>
        <p:txBody>
          <a:bodyPr/>
          <a:lstStyle/>
          <a:p>
            <a:fld id="{D5138CA7-92E6-41FD-A1B7-5ABDE6F17714}" type="slidenum">
              <a:rPr lang="en-US" smtClean="0"/>
              <a:pPr/>
              <a:t>1</a:t>
            </a:fld>
            <a:endParaRPr lang="en-US" smtClean="0"/>
          </a:p>
        </p:txBody>
      </p:sp>
    </p:spTree>
    <p:extLst>
      <p:ext uri="{BB962C8B-B14F-4D97-AF65-F5344CB8AC3E}">
        <p14:creationId xmlns:p14="http://schemas.microsoft.com/office/powerpoint/2010/main" val="414568658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a:ln/>
        </p:spPr>
      </p:sp>
      <p:sp>
        <p:nvSpPr>
          <p:cNvPr id="52227" name="Notes Placeholder 2"/>
          <p:cNvSpPr>
            <a:spLocks noGrp="1"/>
          </p:cNvSpPr>
          <p:nvPr>
            <p:ph type="body" idx="1"/>
          </p:nvPr>
        </p:nvSpPr>
        <p:spPr>
          <a:noFill/>
          <a:ln/>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dirty="0" smtClean="0"/>
              <a:t>Ensure all dates and titles are input </a:t>
            </a:r>
          </a:p>
          <a:p>
            <a:endParaRPr lang="en-US" dirty="0" smtClean="0">
              <a:solidFill>
                <a:srgbClr val="0033CC"/>
              </a:solidFill>
              <a:latin typeface="Arial" charset="0"/>
              <a:cs typeface="Arial" charset="0"/>
              <a:sym typeface="Wingdings" pitchFamily="2" charset="2"/>
            </a:endParaRPr>
          </a:p>
          <a:p>
            <a:r>
              <a:rPr lang="en-US" dirty="0" smtClean="0">
                <a:solidFill>
                  <a:srgbClr val="0033CC"/>
                </a:solidFill>
                <a:latin typeface="Arial" charset="0"/>
                <a:cs typeface="Arial" charset="0"/>
                <a:sym typeface="Wingdings" pitchFamily="2" charset="2"/>
              </a:rPr>
              <a:t>Make a list of closed questions (only ‘yes’ or ‘no’ as an answer) to ask others if they have the same issues based on the management or HSE-MS failings or shortfalls identified in the investigation. </a:t>
            </a:r>
          </a:p>
          <a:p>
            <a:endParaRPr lang="en-US" dirty="0" smtClean="0">
              <a:solidFill>
                <a:srgbClr val="0033CC"/>
              </a:solidFill>
              <a:latin typeface="Arial" charset="0"/>
              <a:cs typeface="Arial" charset="0"/>
              <a:sym typeface="Wingdings" pitchFamily="2" charset="2"/>
            </a:endParaRPr>
          </a:p>
          <a:p>
            <a:r>
              <a:rPr lang="en-US" dirty="0" smtClean="0">
                <a:solidFill>
                  <a:srgbClr val="0033CC"/>
                </a:solidFill>
                <a:latin typeface="Arial" charset="0"/>
                <a:cs typeface="Arial" charset="0"/>
                <a:sym typeface="Wingdings" pitchFamily="2" charset="2"/>
              </a:rPr>
              <a:t>Imagine you have to audit other companies to see if they could have the same issues.</a:t>
            </a:r>
          </a:p>
          <a:p>
            <a:endParaRPr lang="en-US" dirty="0" smtClean="0">
              <a:solidFill>
                <a:srgbClr val="0033CC"/>
              </a:solidFill>
              <a:latin typeface="Arial" charset="0"/>
              <a:cs typeface="Arial" charset="0"/>
              <a:sym typeface="Wingdings" pitchFamily="2" charset="2"/>
            </a:endParaRPr>
          </a:p>
          <a:p>
            <a:r>
              <a:rPr lang="en-US" dirty="0" smtClean="0">
                <a:solidFill>
                  <a:srgbClr val="0033CC"/>
                </a:solidFill>
                <a:latin typeface="Arial" charset="0"/>
                <a:cs typeface="Arial" charset="0"/>
                <a:sym typeface="Wingdings" pitchFamily="2" charset="2"/>
              </a:rPr>
              <a:t>These questions should start</a:t>
            </a:r>
            <a:r>
              <a:rPr lang="en-US" baseline="0" dirty="0" smtClean="0">
                <a:solidFill>
                  <a:srgbClr val="0033CC"/>
                </a:solidFill>
                <a:latin typeface="Arial" charset="0"/>
                <a:cs typeface="Arial" charset="0"/>
                <a:sym typeface="Wingdings" pitchFamily="2" charset="2"/>
              </a:rPr>
              <a:t> with: Do you ensure…………………?</a:t>
            </a:r>
            <a:endParaRPr lang="en-US" dirty="0" smtClean="0">
              <a:latin typeface="Arial" charset="0"/>
              <a:cs typeface="Arial" charset="0"/>
            </a:endParaRPr>
          </a:p>
        </p:txBody>
      </p:sp>
      <p:sp>
        <p:nvSpPr>
          <p:cNvPr id="52228" name="Slide Number Placeholder 3"/>
          <p:cNvSpPr>
            <a:spLocks noGrp="1"/>
          </p:cNvSpPr>
          <p:nvPr>
            <p:ph type="sldNum" sz="quarter" idx="5"/>
          </p:nvPr>
        </p:nvSpPr>
        <p:spPr>
          <a:noFill/>
        </p:spPr>
        <p:txBody>
          <a:bodyPr/>
          <a:lstStyle/>
          <a:p>
            <a:fld id="{E6B2BACC-5893-4478-93DA-688A131F8366}" type="slidenum">
              <a:rPr lang="en-US" smtClean="0"/>
              <a:pPr/>
              <a:t>2</a:t>
            </a:fld>
            <a:endParaRPr lang="en-US" smtClean="0"/>
          </a:p>
        </p:txBody>
      </p:sp>
    </p:spTree>
    <p:extLst>
      <p:ext uri="{BB962C8B-B14F-4D97-AF65-F5344CB8AC3E}">
        <p14:creationId xmlns:p14="http://schemas.microsoft.com/office/powerpoint/2010/main" val="42563502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4" name="Rectangle 3"/>
          <p:cNvSpPr/>
          <p:nvPr userDrawn="1"/>
        </p:nvSpPr>
        <p:spPr bwMode="auto">
          <a:xfrm>
            <a:off x="0" y="0"/>
            <a:ext cx="9144000" cy="6858000"/>
          </a:xfrm>
          <a:prstGeom prst="rect">
            <a:avLst/>
          </a:prstGeom>
          <a:noFill/>
          <a:ln w="9525" cap="flat" cmpd="sng" algn="ctr">
            <a:solidFill>
              <a:schemeClr val="tx1"/>
            </a:solidFill>
            <a:prstDash val="solid"/>
            <a:round/>
            <a:headEnd type="none" w="med" len="med"/>
            <a:tailEnd type="none" w="med" len="med"/>
          </a:ln>
          <a:effectLst/>
        </p:spPr>
        <p:txBody>
          <a:bodyPr/>
          <a:lstStyle/>
          <a:p>
            <a:pPr>
              <a:defRPr/>
            </a:pPr>
            <a:endParaRPr lang="en-US"/>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Rectangle 4"/>
          <p:cNvSpPr>
            <a:spLocks noGrp="1" noChangeArrowheads="1"/>
          </p:cNvSpPr>
          <p:nvPr>
            <p:ph type="dt" sz="half" idx="10"/>
          </p:nvPr>
        </p:nvSpPr>
        <p:spPr/>
        <p:txBody>
          <a:bodyPr/>
          <a:lstStyle>
            <a:lvl1pPr>
              <a:defRPr/>
            </a:lvl1pPr>
          </a:lstStyle>
          <a:p>
            <a:pPr>
              <a:defRPr/>
            </a:pP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a:t>Confidential - Not to be shared outside of PDO/PDO contractors </a:t>
            </a:r>
          </a:p>
        </p:txBody>
      </p:sp>
      <p:sp>
        <p:nvSpPr>
          <p:cNvPr id="7" name="Rectangle 6"/>
          <p:cNvSpPr>
            <a:spLocks noGrp="1" noChangeArrowheads="1"/>
          </p:cNvSpPr>
          <p:nvPr>
            <p:ph type="sldNum" sz="quarter" idx="12"/>
          </p:nvPr>
        </p:nvSpPr>
        <p:spPr/>
        <p:txBody>
          <a:bodyPr/>
          <a:lstStyle>
            <a:lvl1pPr algn="ctr">
              <a:defRPr/>
            </a:lvl1pPr>
          </a:lstStyle>
          <a:p>
            <a:pPr>
              <a:defRPr/>
            </a:pPr>
            <a:fld id="{15B704AD-0DEC-4276-A217-14915B9EB7EF}" type="slidenum">
              <a:rPr lang="en-US"/>
              <a:pPr>
                <a:defRPr/>
              </a:pPr>
              <a:t>‹#›</a:t>
            </a:fld>
            <a:endParaRPr lang="en-US"/>
          </a:p>
        </p:txBody>
      </p:sp>
    </p:spTree>
    <p:extLst>
      <p:ext uri="{BB962C8B-B14F-4D97-AF65-F5344CB8AC3E}">
        <p14:creationId xmlns:p14="http://schemas.microsoft.com/office/powerpoint/2010/main" val="26595071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152400"/>
            <a:ext cx="8077200" cy="685800"/>
          </a:xfrm>
          <a:prstGeom prst="rect">
            <a:avLst/>
          </a:prstGeom>
        </p:spPr>
        <p:txBody>
          <a:bodyPr/>
          <a:lstStyle>
            <a:lvl1pPr>
              <a:defRPr sz="2000"/>
            </a:lvl1pPr>
          </a:lstStyle>
          <a:p>
            <a:r>
              <a:rPr lang="en-US"/>
              <a:t>Click to edit Master title style</a:t>
            </a:r>
            <a:endParaRPr lang="en-US" dirty="0"/>
          </a:p>
        </p:txBody>
      </p:sp>
      <p:sp>
        <p:nvSpPr>
          <p:cNvPr id="3" name="Rectangle 4"/>
          <p:cNvSpPr>
            <a:spLocks noGrp="1" noChangeArrowheads="1"/>
          </p:cNvSpPr>
          <p:nvPr>
            <p:ph type="dt" sz="half" idx="10"/>
          </p:nvPr>
        </p:nvSpPr>
        <p:spPr/>
        <p:txBody>
          <a:bodyPr/>
          <a:lstStyle>
            <a:lvl1pPr>
              <a:defRPr/>
            </a:lvl1pPr>
          </a:lstStyle>
          <a:p>
            <a:pPr>
              <a:defRPr/>
            </a:pPr>
            <a:endParaRPr lang="en-US"/>
          </a:p>
        </p:txBody>
      </p:sp>
      <p:sp>
        <p:nvSpPr>
          <p:cNvPr id="4" name="Rectangle 5"/>
          <p:cNvSpPr>
            <a:spLocks noGrp="1" noChangeArrowheads="1"/>
          </p:cNvSpPr>
          <p:nvPr>
            <p:ph type="ftr" sz="quarter" idx="11"/>
          </p:nvPr>
        </p:nvSpPr>
        <p:spPr/>
        <p:txBody>
          <a:bodyPr/>
          <a:lstStyle>
            <a:lvl1pPr>
              <a:defRPr/>
            </a:lvl1pPr>
          </a:lstStyle>
          <a:p>
            <a:pPr>
              <a:defRPr/>
            </a:pPr>
            <a:r>
              <a:rPr lang="en-US"/>
              <a:t>Confidential - Not to be shared outside of PDO/PDO contractors </a:t>
            </a:r>
          </a:p>
        </p:txBody>
      </p:sp>
      <p:sp>
        <p:nvSpPr>
          <p:cNvPr id="5" name="Rectangle 6"/>
          <p:cNvSpPr>
            <a:spLocks noGrp="1" noChangeArrowheads="1"/>
          </p:cNvSpPr>
          <p:nvPr>
            <p:ph type="sldNum" sz="quarter" idx="12"/>
          </p:nvPr>
        </p:nvSpPr>
        <p:spPr/>
        <p:txBody>
          <a:bodyPr/>
          <a:lstStyle>
            <a:lvl1pPr algn="ctr">
              <a:defRPr/>
            </a:lvl1pPr>
          </a:lstStyle>
          <a:p>
            <a:pPr>
              <a:defRPr/>
            </a:pPr>
            <a:fld id="{1A920DC4-FE34-4663-8FB7-16362F8E3E28}" type="slidenum">
              <a:rPr lang="en-US"/>
              <a:pPr>
                <a:defRPr/>
              </a:pPr>
              <a:t>‹#›</a:t>
            </a:fld>
            <a:endParaRPr lang="en-US"/>
          </a:p>
        </p:txBody>
      </p:sp>
    </p:spTree>
    <p:extLst>
      <p:ext uri="{BB962C8B-B14F-4D97-AF65-F5344CB8AC3E}">
        <p14:creationId xmlns:p14="http://schemas.microsoft.com/office/powerpoint/2010/main" val="28922755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endParaRPr lang="en-US"/>
          </a:p>
        </p:txBody>
      </p:sp>
      <p:sp>
        <p:nvSpPr>
          <p:cNvPr id="3" name="Rectangle 5"/>
          <p:cNvSpPr>
            <a:spLocks noGrp="1" noChangeArrowheads="1"/>
          </p:cNvSpPr>
          <p:nvPr>
            <p:ph type="ftr" sz="quarter" idx="11"/>
          </p:nvPr>
        </p:nvSpPr>
        <p:spPr/>
        <p:txBody>
          <a:bodyPr/>
          <a:lstStyle>
            <a:lvl1pPr>
              <a:defRPr/>
            </a:lvl1pPr>
          </a:lstStyle>
          <a:p>
            <a:pPr>
              <a:defRPr/>
            </a:pPr>
            <a:r>
              <a:rPr lang="en-US"/>
              <a:t>Confidential - Not to be shared outside of PDO/PDO contractors </a:t>
            </a:r>
          </a:p>
        </p:txBody>
      </p:sp>
      <p:sp>
        <p:nvSpPr>
          <p:cNvPr id="4" name="Rectangle 6"/>
          <p:cNvSpPr>
            <a:spLocks noGrp="1" noChangeArrowheads="1"/>
          </p:cNvSpPr>
          <p:nvPr>
            <p:ph type="sldNum" sz="quarter" idx="12"/>
          </p:nvPr>
        </p:nvSpPr>
        <p:spPr/>
        <p:txBody>
          <a:bodyPr/>
          <a:lstStyle>
            <a:lvl1pPr algn="ctr">
              <a:defRPr/>
            </a:lvl1pPr>
          </a:lstStyle>
          <a:p>
            <a:pPr>
              <a:defRPr/>
            </a:pPr>
            <a:fld id="{C085B925-3865-4333-AFCB-ABF9FE11EB42}" type="slidenum">
              <a:rPr lang="en-US"/>
              <a:pPr>
                <a:defRPr/>
              </a:pPr>
              <a:t>‹#›</a:t>
            </a:fld>
            <a:endParaRPr lang="en-US"/>
          </a:p>
        </p:txBody>
      </p:sp>
    </p:spTree>
    <p:extLst>
      <p:ext uri="{BB962C8B-B14F-4D97-AF65-F5344CB8AC3E}">
        <p14:creationId xmlns:p14="http://schemas.microsoft.com/office/powerpoint/2010/main" val="22775041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Table">
    <p:spTree>
      <p:nvGrpSpPr>
        <p:cNvPr id="1" name=""/>
        <p:cNvGrpSpPr/>
        <p:nvPr/>
      </p:nvGrpSpPr>
      <p:grpSpPr>
        <a:xfrm>
          <a:off x="0" y="0"/>
          <a:ext cx="0" cy="0"/>
          <a:chOff x="0" y="0"/>
          <a:chExt cx="0" cy="0"/>
        </a:xfrm>
      </p:grpSpPr>
      <p:sp>
        <p:nvSpPr>
          <p:cNvPr id="3" name="Table Placeholder 2"/>
          <p:cNvSpPr>
            <a:spLocks noGrp="1"/>
          </p:cNvSpPr>
          <p:nvPr>
            <p:ph type="tbl" idx="1"/>
          </p:nvPr>
        </p:nvSpPr>
        <p:spPr>
          <a:xfrm>
            <a:off x="685800" y="1981200"/>
            <a:ext cx="7772400" cy="4114800"/>
          </a:xfrm>
        </p:spPr>
        <p:txBody>
          <a:bodyPr/>
          <a:lstStyle/>
          <a:p>
            <a:pPr lvl="0"/>
            <a:endParaRPr lang="en-US" noProof="0" dirty="0"/>
          </a:p>
        </p:txBody>
      </p:sp>
      <p:sp>
        <p:nvSpPr>
          <p:cNvPr id="4" name="Rectangle 4"/>
          <p:cNvSpPr>
            <a:spLocks noGrp="1" noChangeArrowheads="1"/>
          </p:cNvSpPr>
          <p:nvPr>
            <p:ph type="dt" sz="half" idx="10"/>
          </p:nvPr>
        </p:nvSpPr>
        <p:spPr/>
        <p:txBody>
          <a:bodyPr/>
          <a:lstStyle>
            <a:lvl1pPr>
              <a:defRPr/>
            </a:lvl1pPr>
          </a:lstStyle>
          <a:p>
            <a:pPr>
              <a:defRPr/>
            </a:pP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a:t>Confidential - Not to be shared outside of PDO/PDO contractors </a:t>
            </a:r>
          </a:p>
        </p:txBody>
      </p:sp>
      <p:sp>
        <p:nvSpPr>
          <p:cNvPr id="6" name="Rectangle 6"/>
          <p:cNvSpPr>
            <a:spLocks noGrp="1" noChangeArrowheads="1"/>
          </p:cNvSpPr>
          <p:nvPr>
            <p:ph type="sldNum" sz="quarter" idx="12"/>
          </p:nvPr>
        </p:nvSpPr>
        <p:spPr/>
        <p:txBody>
          <a:bodyPr/>
          <a:lstStyle>
            <a:lvl1pPr algn="ctr">
              <a:defRPr/>
            </a:lvl1pPr>
          </a:lstStyle>
          <a:p>
            <a:pPr>
              <a:defRPr/>
            </a:pPr>
            <a:fld id="{CF1380D9-E0BB-484F-BE96-17EE0360769A}" type="slidenum">
              <a:rPr lang="en-US"/>
              <a:pPr>
                <a:defRPr/>
              </a:pPr>
              <a:t>‹#›</a:t>
            </a:fld>
            <a:endParaRPr lang="en-US"/>
          </a:p>
        </p:txBody>
      </p:sp>
    </p:spTree>
    <p:extLst>
      <p:ext uri="{BB962C8B-B14F-4D97-AF65-F5344CB8AC3E}">
        <p14:creationId xmlns:p14="http://schemas.microsoft.com/office/powerpoint/2010/main" val="4443049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4500"/>
            </a:lvl1pPr>
          </a:lstStyle>
          <a:p>
            <a:r>
              <a:rPr lang="en-US"/>
              <a:t>Click to edit Master title style</a:t>
            </a:r>
            <a:endParaRPr lang="en-IN"/>
          </a:p>
        </p:txBody>
      </p:sp>
      <p:sp>
        <p:nvSpPr>
          <p:cNvPr id="3" name="Subtitle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IN"/>
          </a:p>
        </p:txBody>
      </p:sp>
      <p:sp>
        <p:nvSpPr>
          <p:cNvPr id="4" name="Date Placeholder 3"/>
          <p:cNvSpPr>
            <a:spLocks noGrp="1"/>
          </p:cNvSpPr>
          <p:nvPr>
            <p:ph type="dt" sz="half" idx="10"/>
          </p:nvPr>
        </p:nvSpPr>
        <p:spPr/>
        <p:txBody>
          <a:bodyPr/>
          <a:lstStyle/>
          <a:p>
            <a:endParaRPr lang="en-IN"/>
          </a:p>
        </p:txBody>
      </p:sp>
      <p:sp>
        <p:nvSpPr>
          <p:cNvPr id="5" name="Footer Placeholder 4"/>
          <p:cNvSpPr>
            <a:spLocks noGrp="1"/>
          </p:cNvSpPr>
          <p:nvPr>
            <p:ph type="ftr" sz="quarter" idx="11"/>
          </p:nvPr>
        </p:nvSpPr>
        <p:spPr/>
        <p:txBody>
          <a:bodyPr/>
          <a:lstStyle/>
          <a:p>
            <a:r>
              <a:rPr lang="en-GB"/>
              <a:t>Confidential - Not to be shared outside of PDO/PDO contractors </a:t>
            </a:r>
            <a:endParaRPr lang="en-IN"/>
          </a:p>
        </p:txBody>
      </p:sp>
      <p:sp>
        <p:nvSpPr>
          <p:cNvPr id="6" name="Slide Number Placeholder 5"/>
          <p:cNvSpPr>
            <a:spLocks noGrp="1"/>
          </p:cNvSpPr>
          <p:nvPr>
            <p:ph type="sldNum" sz="quarter" idx="12"/>
          </p:nvPr>
        </p:nvSpPr>
        <p:spPr/>
        <p:txBody>
          <a:bodyPr/>
          <a:lstStyle/>
          <a:p>
            <a:fld id="{EDC7C482-6A57-4477-ABB6-025DC609A7C0}" type="slidenum">
              <a:rPr lang="en-IN" smtClean="0"/>
              <a:pPr/>
              <a:t>‹#›</a:t>
            </a:fld>
            <a:endParaRPr lang="en-IN"/>
          </a:p>
        </p:txBody>
      </p:sp>
    </p:spTree>
    <p:extLst>
      <p:ext uri="{BB962C8B-B14F-4D97-AF65-F5344CB8AC3E}">
        <p14:creationId xmlns:p14="http://schemas.microsoft.com/office/powerpoint/2010/main" val="103143808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r>
              <a:rPr lang="en-US"/>
              <a:t>Confidential - Not to be shared outside of PDO/PDO contractors </a:t>
            </a:r>
          </a:p>
        </p:txBody>
      </p:sp>
      <p:sp>
        <p:nvSpPr>
          <p:cNvPr id="1030" name="Rectangle 6"/>
          <p:cNvSpPr>
            <a:spLocks noGrp="1" noChangeArrowheads="1"/>
          </p:cNvSpPr>
          <p:nvPr>
            <p:ph type="sldNum" sz="quarter" idx="4"/>
          </p:nvPr>
        </p:nvSpPr>
        <p:spPr bwMode="auto">
          <a:xfrm>
            <a:off x="70104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10281B74-92C0-4899-8AEC-B63DF05B8251}" type="slidenum">
              <a:rPr lang="en-US"/>
              <a:pPr>
                <a:defRPr/>
              </a:pPr>
              <a:t>‹#›</a:t>
            </a:fld>
            <a:endParaRPr lang="en-US"/>
          </a:p>
        </p:txBody>
      </p:sp>
      <p:sp>
        <p:nvSpPr>
          <p:cNvPr id="7" name="TextBox 6"/>
          <p:cNvSpPr txBox="1"/>
          <p:nvPr userDrawn="1"/>
        </p:nvSpPr>
        <p:spPr>
          <a:xfrm>
            <a:off x="762000" y="228600"/>
            <a:ext cx="7467600" cy="400050"/>
          </a:xfrm>
          <a:prstGeom prst="rect">
            <a:avLst/>
          </a:prstGeom>
          <a:noFill/>
        </p:spPr>
        <p:txBody>
          <a:bodyPr>
            <a:spAutoFit/>
          </a:bodyPr>
          <a:lstStyle/>
          <a:p>
            <a:pPr>
              <a:defRPr/>
            </a:pPr>
            <a:r>
              <a:rPr lang="en-US" sz="2000" b="1" i="1" kern="0" dirty="0">
                <a:solidFill>
                  <a:srgbClr val="CCCCFF"/>
                </a:solidFill>
                <a:latin typeface="Arial"/>
                <a:ea typeface="+mj-ea"/>
                <a:cs typeface="Arial"/>
              </a:rPr>
              <a:t>Main contractor name – LTI# - Date of incident</a:t>
            </a:r>
            <a:endParaRPr lang="en-US" dirty="0"/>
          </a:p>
        </p:txBody>
      </p:sp>
      <p:sp>
        <p:nvSpPr>
          <p:cNvPr id="8" name="Rectangle 7"/>
          <p:cNvSpPr/>
          <p:nvPr userDrawn="1"/>
        </p:nvSpPr>
        <p:spPr bwMode="auto">
          <a:xfrm>
            <a:off x="0" y="0"/>
            <a:ext cx="9144000" cy="6858000"/>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a:lstStyle/>
          <a:p>
            <a:pPr>
              <a:defRPr/>
            </a:pPr>
            <a:endParaRPr lang="en-US"/>
          </a:p>
        </p:txBody>
      </p:sp>
      <p:pic>
        <p:nvPicPr>
          <p:cNvPr id="1032" name="Content Placeholder 3" descr="PPT option1.jpg"/>
          <p:cNvPicPr>
            <a:picLocks noChangeAspect="1"/>
          </p:cNvPicPr>
          <p:nvPr userDrawn="1"/>
        </p:nvPicPr>
        <p:blipFill>
          <a:blip r:embed="rId7" cstate="email">
            <a:extLst>
              <a:ext uri="{28A0092B-C50C-407E-A947-70E740481C1C}">
                <a14:useLocalDpi xmlns:a14="http://schemas.microsoft.com/office/drawing/2010/main"/>
              </a:ext>
            </a:extLst>
          </a:blip>
          <a:srcRect/>
          <a:stretch>
            <a:fillRect/>
          </a:stretch>
        </p:blipFill>
        <p:spPr bwMode="auto">
          <a:xfrm>
            <a:off x="-11113" y="0"/>
            <a:ext cx="9155113" cy="6858000"/>
          </a:xfrm>
          <a:prstGeom prst="rect">
            <a:avLst/>
          </a:prstGeom>
          <a:noFill/>
          <a:ln w="9525">
            <a:noFill/>
            <a:miter lim="800000"/>
            <a:headEnd/>
            <a:tailEnd/>
          </a:ln>
        </p:spPr>
      </p:pic>
    </p:spTree>
    <p:extLst>
      <p:ext uri="{BB962C8B-B14F-4D97-AF65-F5344CB8AC3E}">
        <p14:creationId xmlns:p14="http://schemas.microsoft.com/office/powerpoint/2010/main" val="2045531347"/>
      </p:ext>
    </p:extLst>
  </p:cSld>
  <p:clrMap bg1="lt1" tx1="dk1" bg2="lt2" tx2="dk2" accent1="accent1" accent2="accent2" accent3="accent3" accent4="accent4" accent5="accent5" accent6="accent6" hlink="hlink" folHlink="folHlink"/>
  <p:sldLayoutIdLst>
    <p:sldLayoutId id="2147483713" r:id="rId1"/>
    <p:sldLayoutId id="2147483714" r:id="rId2"/>
    <p:sldLayoutId id="2147483715" r:id="rId3"/>
    <p:sldLayoutId id="2147483716" r:id="rId4"/>
    <p:sldLayoutId id="2147483717" r:id="rId5"/>
  </p:sldLayoutIdLst>
  <p:hf sldNum="0" hdr="0" dt="0"/>
  <p:txStyles>
    <p:titleStyle>
      <a:lvl1pPr algn="ctr" rtl="0" eaLnBrk="0" fontAlgn="base" hangingPunct="0">
        <a:spcBef>
          <a:spcPct val="0"/>
        </a:spcBef>
        <a:spcAft>
          <a:spcPct val="0"/>
        </a:spcAft>
        <a:defRPr sz="2000" i="1">
          <a:solidFill>
            <a:schemeClr val="hlink"/>
          </a:solidFill>
          <a:latin typeface="+mj-lt"/>
          <a:ea typeface="+mj-ea"/>
          <a:cs typeface="+mj-cs"/>
        </a:defRPr>
      </a:lvl1pPr>
      <a:lvl2pPr algn="ctr" rtl="0" eaLnBrk="0" fontAlgn="base" hangingPunct="0">
        <a:spcBef>
          <a:spcPct val="0"/>
        </a:spcBef>
        <a:spcAft>
          <a:spcPct val="0"/>
        </a:spcAft>
        <a:defRPr sz="2000" i="1">
          <a:solidFill>
            <a:schemeClr val="hlink"/>
          </a:solidFill>
          <a:latin typeface="Arial" charset="0"/>
          <a:cs typeface="Arial" charset="0"/>
        </a:defRPr>
      </a:lvl2pPr>
      <a:lvl3pPr algn="ctr" rtl="0" eaLnBrk="0" fontAlgn="base" hangingPunct="0">
        <a:spcBef>
          <a:spcPct val="0"/>
        </a:spcBef>
        <a:spcAft>
          <a:spcPct val="0"/>
        </a:spcAft>
        <a:defRPr sz="2000" i="1">
          <a:solidFill>
            <a:schemeClr val="hlink"/>
          </a:solidFill>
          <a:latin typeface="Arial" charset="0"/>
          <a:cs typeface="Arial" charset="0"/>
        </a:defRPr>
      </a:lvl3pPr>
      <a:lvl4pPr algn="ctr" rtl="0" eaLnBrk="0" fontAlgn="base" hangingPunct="0">
        <a:spcBef>
          <a:spcPct val="0"/>
        </a:spcBef>
        <a:spcAft>
          <a:spcPct val="0"/>
        </a:spcAft>
        <a:defRPr sz="2000" i="1">
          <a:solidFill>
            <a:schemeClr val="hlink"/>
          </a:solidFill>
          <a:latin typeface="Arial" charset="0"/>
          <a:cs typeface="Arial" charset="0"/>
        </a:defRPr>
      </a:lvl4pPr>
      <a:lvl5pPr algn="ctr" rtl="0" eaLnBrk="0" fontAlgn="base" hangingPunct="0">
        <a:spcBef>
          <a:spcPct val="0"/>
        </a:spcBef>
        <a:spcAft>
          <a:spcPct val="0"/>
        </a:spcAft>
        <a:defRPr sz="2000" i="1">
          <a:solidFill>
            <a:schemeClr val="hlink"/>
          </a:solidFill>
          <a:latin typeface="Arial" charset="0"/>
          <a:cs typeface="Arial" charset="0"/>
        </a:defRPr>
      </a:lvl5pPr>
      <a:lvl6pPr marL="457200" algn="ctr" rtl="0" eaLnBrk="0" fontAlgn="base" hangingPunct="0">
        <a:spcBef>
          <a:spcPct val="0"/>
        </a:spcBef>
        <a:spcAft>
          <a:spcPct val="0"/>
        </a:spcAft>
        <a:defRPr sz="2800">
          <a:solidFill>
            <a:schemeClr val="hlink"/>
          </a:solidFill>
          <a:latin typeface="Arial" charset="0"/>
          <a:cs typeface="Arial" charset="0"/>
        </a:defRPr>
      </a:lvl6pPr>
      <a:lvl7pPr marL="914400" algn="ctr" rtl="0" eaLnBrk="0" fontAlgn="base" hangingPunct="0">
        <a:spcBef>
          <a:spcPct val="0"/>
        </a:spcBef>
        <a:spcAft>
          <a:spcPct val="0"/>
        </a:spcAft>
        <a:defRPr sz="2800">
          <a:solidFill>
            <a:schemeClr val="hlink"/>
          </a:solidFill>
          <a:latin typeface="Arial" charset="0"/>
          <a:cs typeface="Arial" charset="0"/>
        </a:defRPr>
      </a:lvl7pPr>
      <a:lvl8pPr marL="1371600" algn="ctr" rtl="0" eaLnBrk="0" fontAlgn="base" hangingPunct="0">
        <a:spcBef>
          <a:spcPct val="0"/>
        </a:spcBef>
        <a:spcAft>
          <a:spcPct val="0"/>
        </a:spcAft>
        <a:defRPr sz="2800">
          <a:solidFill>
            <a:schemeClr val="hlink"/>
          </a:solidFill>
          <a:latin typeface="Arial" charset="0"/>
          <a:cs typeface="Arial" charset="0"/>
        </a:defRPr>
      </a:lvl8pPr>
      <a:lvl9pPr marL="1828800" algn="ctr" rtl="0" eaLnBrk="0" fontAlgn="base" hangingPunct="0">
        <a:spcBef>
          <a:spcPct val="0"/>
        </a:spcBef>
        <a:spcAft>
          <a:spcPct val="0"/>
        </a:spcAft>
        <a:defRPr sz="2800">
          <a:solidFill>
            <a:schemeClr val="hlink"/>
          </a:solidFill>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14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3.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 name="Picture 14"/>
          <p:cNvPicPr>
            <a:picLocks noChangeAspect="1"/>
          </p:cNvPicPr>
          <p:nvPr/>
        </p:nvPicPr>
        <p:blipFill rotWithShape="1">
          <a:blip r:embed="rId3" cstate="email">
            <a:extLst>
              <a:ext uri="{28A0092B-C50C-407E-A947-70E740481C1C}">
                <a14:useLocalDpi xmlns:a14="http://schemas.microsoft.com/office/drawing/2010/main"/>
              </a:ext>
            </a:extLst>
          </a:blip>
          <a:srcRect/>
          <a:stretch/>
        </p:blipFill>
        <p:spPr>
          <a:xfrm>
            <a:off x="5838825" y="3770429"/>
            <a:ext cx="3108035" cy="2432375"/>
          </a:xfrm>
          <a:prstGeom prst="rect">
            <a:avLst/>
          </a:prstGeom>
        </p:spPr>
      </p:pic>
      <p:sp>
        <p:nvSpPr>
          <p:cNvPr id="14339" name="Text Box 2"/>
          <p:cNvSpPr txBox="1">
            <a:spLocks noChangeArrowheads="1"/>
          </p:cNvSpPr>
          <p:nvPr/>
        </p:nvSpPr>
        <p:spPr bwMode="auto">
          <a:xfrm>
            <a:off x="133132" y="755159"/>
            <a:ext cx="5688181" cy="5386090"/>
          </a:xfrm>
          <a:prstGeom prst="rect">
            <a:avLst/>
          </a:prstGeom>
          <a:noFill/>
          <a:ln w="19050">
            <a:noFill/>
            <a:miter lim="800000"/>
            <a:headEnd/>
            <a:tailEnd/>
          </a:ln>
        </p:spPr>
        <p:txBody>
          <a:bodyPr wrap="square">
            <a:spAutoFit/>
          </a:bodyPr>
          <a:lstStyle/>
          <a:p>
            <a:pPr marL="114300" indent="-114300" algn="just">
              <a:defRPr/>
            </a:pPr>
            <a:r>
              <a:rPr lang="en-GB" sz="1400" b="1" dirty="0">
                <a:solidFill>
                  <a:srgbClr val="333399"/>
                </a:solidFill>
                <a:latin typeface="Tahoma" pitchFamily="34" charset="0"/>
              </a:rPr>
              <a:t>Date:</a:t>
            </a:r>
            <a:r>
              <a:rPr lang="en-US" sz="1400" b="1" dirty="0">
                <a:solidFill>
                  <a:srgbClr val="333399"/>
                </a:solidFill>
                <a:latin typeface="Tahoma" pitchFamily="34" charset="0"/>
              </a:rPr>
              <a:t> </a:t>
            </a:r>
            <a:r>
              <a:rPr lang="en-US" sz="1400" b="1" dirty="0" smtClean="0">
                <a:solidFill>
                  <a:srgbClr val="333399"/>
                </a:solidFill>
                <a:latin typeface="Tahoma" pitchFamily="34" charset="0"/>
              </a:rPr>
              <a:t>15</a:t>
            </a:r>
            <a:r>
              <a:rPr lang="en-US" sz="1400" b="1" baseline="30000" dirty="0" smtClean="0">
                <a:solidFill>
                  <a:srgbClr val="333399"/>
                </a:solidFill>
                <a:latin typeface="Tahoma" pitchFamily="34" charset="0"/>
              </a:rPr>
              <a:t>th</a:t>
            </a:r>
            <a:r>
              <a:rPr lang="en-US" sz="1400" b="1" dirty="0" smtClean="0">
                <a:solidFill>
                  <a:srgbClr val="333399"/>
                </a:solidFill>
                <a:latin typeface="Tahoma" pitchFamily="34" charset="0"/>
              </a:rPr>
              <a:t> March 2019    Incident </a:t>
            </a:r>
            <a:r>
              <a:rPr lang="en-US" sz="1400" b="1" dirty="0">
                <a:solidFill>
                  <a:srgbClr val="333399"/>
                </a:solidFill>
                <a:latin typeface="Tahoma" pitchFamily="34" charset="0"/>
              </a:rPr>
              <a:t>title: HiPo#12 </a:t>
            </a:r>
            <a:r>
              <a:rPr lang="en-US" sz="1400" b="1" dirty="0" smtClean="0">
                <a:solidFill>
                  <a:srgbClr val="333399"/>
                </a:solidFill>
                <a:latin typeface="Tahoma" pitchFamily="34" charset="0"/>
              </a:rPr>
              <a:t>Bent Pipe</a:t>
            </a:r>
            <a:endParaRPr lang="en-US" sz="1400" b="1" dirty="0">
              <a:solidFill>
                <a:srgbClr val="333399"/>
              </a:solidFill>
              <a:latin typeface="Tahoma" pitchFamily="34" charset="0"/>
            </a:endParaRPr>
          </a:p>
          <a:p>
            <a:pPr marL="114300" indent="-114300" algn="just">
              <a:defRPr/>
            </a:pPr>
            <a:endParaRPr lang="en-US" sz="1200" b="1" dirty="0">
              <a:solidFill>
                <a:srgbClr val="333399"/>
              </a:solidFill>
              <a:latin typeface="Tahoma" pitchFamily="34" charset="0"/>
            </a:endParaRPr>
          </a:p>
          <a:p>
            <a:pPr marL="114300" indent="-114300" algn="just">
              <a:defRPr/>
            </a:pPr>
            <a:r>
              <a:rPr lang="en-US" sz="1600" b="1" dirty="0">
                <a:solidFill>
                  <a:srgbClr val="FF0000"/>
                </a:solidFill>
                <a:latin typeface="Tahoma" pitchFamily="34" charset="0"/>
              </a:rPr>
              <a:t>What happened?</a:t>
            </a:r>
            <a:endParaRPr lang="en-US" sz="1600" dirty="0">
              <a:solidFill>
                <a:srgbClr val="FF0000"/>
              </a:solidFill>
              <a:latin typeface="Tahoma" pitchFamily="34" charset="0"/>
            </a:endParaRPr>
          </a:p>
          <a:p>
            <a:pPr marL="342900" indent="-342900" eaLnBrk="1" hangingPunct="1">
              <a:defRPr/>
            </a:pPr>
            <a:endParaRPr lang="en-US" sz="1050" dirty="0" smtClean="0">
              <a:latin typeface="Arial" charset="0"/>
              <a:cs typeface="Arial" charset="0"/>
            </a:endParaRPr>
          </a:p>
          <a:p>
            <a:pPr>
              <a:defRPr/>
            </a:pPr>
            <a:r>
              <a:rPr lang="en-US" sz="1600" dirty="0" smtClean="0">
                <a:latin typeface="Calibri" panose="020F0502020204030204" pitchFamily="34" charset="0"/>
                <a:cs typeface="Arial" charset="0"/>
              </a:rPr>
              <a:t>Operation </a:t>
            </a:r>
            <a:r>
              <a:rPr lang="en-US" sz="1600" dirty="0">
                <a:latin typeface="Calibri" panose="020F0502020204030204" pitchFamily="34" charset="0"/>
                <a:cs typeface="Arial" charset="0"/>
              </a:rPr>
              <a:t>was RIH 2 7/8” drill pipe doubles. After picking-up stand </a:t>
            </a:r>
            <a:r>
              <a:rPr lang="en-US" sz="1600" dirty="0" smtClean="0">
                <a:latin typeface="Calibri" panose="020F0502020204030204" pitchFamily="34" charset="0"/>
                <a:cs typeface="Arial" charset="0"/>
              </a:rPr>
              <a:t>number 39 </a:t>
            </a:r>
            <a:r>
              <a:rPr lang="en-US" sz="1600" dirty="0">
                <a:latin typeface="Calibri" panose="020F0502020204030204" pitchFamily="34" charset="0"/>
                <a:cs typeface="Arial" charset="0"/>
              </a:rPr>
              <a:t>with the elevator, while lowering the stand with the TDS to make the connection, the stand was stabbed into the joint in the table. The driller pushed the joy stick throttle on high </a:t>
            </a:r>
            <a:r>
              <a:rPr lang="en-US" sz="1600" dirty="0" smtClean="0">
                <a:latin typeface="Calibri" panose="020F0502020204030204" pitchFamily="34" charset="0"/>
                <a:cs typeface="Arial" charset="0"/>
              </a:rPr>
              <a:t>rev </a:t>
            </a:r>
            <a:r>
              <a:rPr lang="en-US" sz="1600" dirty="0">
                <a:latin typeface="Calibri" panose="020F0502020204030204" pitchFamily="34" charset="0"/>
                <a:cs typeface="Arial" charset="0"/>
              </a:rPr>
              <a:t>causing the TDS to descend with speed. The sudden speed &amp; weight from the TDS hitting the top tool joint causing the stand to bend. </a:t>
            </a:r>
          </a:p>
          <a:p>
            <a:pPr marL="342900" indent="-342900" eaLnBrk="1" hangingPunct="1">
              <a:defRPr/>
            </a:pPr>
            <a:endParaRPr lang="en-US" sz="1050" dirty="0">
              <a:solidFill>
                <a:srgbClr val="000000"/>
              </a:solidFill>
              <a:latin typeface="Arial" pitchFamily="34" charset="0"/>
            </a:endParaRPr>
          </a:p>
          <a:p>
            <a:pPr marL="342900" indent="-342900" eaLnBrk="1" hangingPunct="1">
              <a:defRPr/>
            </a:pPr>
            <a:endParaRPr lang="en-US" sz="600" dirty="0">
              <a:solidFill>
                <a:srgbClr val="000000"/>
              </a:solidFill>
              <a:latin typeface="Arial" charset="0"/>
            </a:endParaRPr>
          </a:p>
          <a:p>
            <a:pPr marL="114300" indent="-114300" algn="just">
              <a:defRPr/>
            </a:pPr>
            <a:r>
              <a:rPr lang="en-US" sz="1600" b="1" dirty="0" smtClean="0">
                <a:solidFill>
                  <a:srgbClr val="333399"/>
                </a:solidFill>
                <a:latin typeface="Tahoma" pitchFamily="34" charset="0"/>
              </a:rPr>
              <a:t>Learnings </a:t>
            </a:r>
            <a:endParaRPr lang="en-US" sz="1600" b="1" dirty="0">
              <a:solidFill>
                <a:srgbClr val="333399"/>
              </a:solidFill>
              <a:latin typeface="Tahoma" pitchFamily="34" charset="0"/>
            </a:endParaRPr>
          </a:p>
          <a:p>
            <a:pPr marL="114300" indent="-114300" algn="just">
              <a:defRPr/>
            </a:pPr>
            <a:endParaRPr lang="en-US" sz="600" dirty="0">
              <a:solidFill>
                <a:srgbClr val="000000"/>
              </a:solidFill>
              <a:latin typeface="Arial" charset="0"/>
            </a:endParaRPr>
          </a:p>
          <a:p>
            <a:pPr indent="-171450">
              <a:buFont typeface="Arial" panose="020B0604020202020204" pitchFamily="34" charset="0"/>
              <a:buChar char="•"/>
              <a:defRPr/>
            </a:pPr>
            <a:r>
              <a:rPr lang="en-US" sz="1600" dirty="0">
                <a:latin typeface="Calibri" panose="020F0502020204030204" pitchFamily="34" charset="0"/>
                <a:cs typeface="Arial" charset="0"/>
              </a:rPr>
              <a:t>Always ensure to operate the hoisting equipment at a safe speed</a:t>
            </a:r>
          </a:p>
          <a:p>
            <a:pPr indent="-171450">
              <a:buFont typeface="Arial" panose="020B0604020202020204" pitchFamily="34" charset="0"/>
              <a:buChar char="•"/>
              <a:defRPr/>
            </a:pPr>
            <a:r>
              <a:rPr lang="en-US" sz="1600" dirty="0" smtClean="0">
                <a:latin typeface="Calibri" panose="020F0502020204030204" pitchFamily="34" charset="0"/>
                <a:cs typeface="Arial" charset="0"/>
              </a:rPr>
              <a:t>Pay attention to what you are doing when operating equipment</a:t>
            </a:r>
            <a:endParaRPr lang="en-US" sz="1600" dirty="0">
              <a:latin typeface="Calibri" panose="020F0502020204030204" pitchFamily="34" charset="0"/>
              <a:cs typeface="Arial" charset="0"/>
            </a:endParaRPr>
          </a:p>
          <a:p>
            <a:pPr indent="-171450">
              <a:buFont typeface="Arial" panose="020B0604020202020204" pitchFamily="34" charset="0"/>
              <a:buChar char="•"/>
              <a:defRPr/>
            </a:pPr>
            <a:r>
              <a:rPr lang="en-US" sz="1600" dirty="0">
                <a:latin typeface="Calibri" panose="020F0502020204030204" pitchFamily="34" charset="0"/>
                <a:cs typeface="Arial" charset="0"/>
              </a:rPr>
              <a:t>Always </a:t>
            </a:r>
            <a:r>
              <a:rPr lang="en-US" sz="1600" dirty="0" smtClean="0">
                <a:latin typeface="Calibri" panose="020F0502020204030204" pitchFamily="34" charset="0"/>
                <a:cs typeface="Arial" charset="0"/>
              </a:rPr>
              <a:t>use the correct buttons and switches </a:t>
            </a:r>
            <a:endParaRPr lang="en-US" sz="1600" dirty="0">
              <a:latin typeface="Calibri" panose="020F0502020204030204" pitchFamily="34" charset="0"/>
              <a:cs typeface="Arial" charset="0"/>
            </a:endParaRPr>
          </a:p>
          <a:p>
            <a:pPr marL="171450" indent="-171450">
              <a:buFont typeface="Arial" panose="020B0604020202020204" pitchFamily="34" charset="0"/>
              <a:buChar char="•"/>
              <a:defRPr/>
            </a:pPr>
            <a:endParaRPr lang="en-US" sz="1050" dirty="0">
              <a:latin typeface="Arial" charset="0"/>
              <a:cs typeface="Tahoma" pitchFamily="34" charset="0"/>
            </a:endParaRPr>
          </a:p>
          <a:p>
            <a:pPr>
              <a:defRPr/>
            </a:pPr>
            <a:endParaRPr lang="en-US" sz="1050" dirty="0">
              <a:latin typeface="Arial" charset="0"/>
              <a:cs typeface="Tahoma" pitchFamily="34" charset="0"/>
            </a:endParaRPr>
          </a:p>
          <a:p>
            <a:pPr marL="114300" indent="-114300">
              <a:defRPr/>
            </a:pPr>
            <a:endParaRPr lang="en-US" sz="1050" dirty="0">
              <a:latin typeface="Arial" charset="0"/>
              <a:cs typeface="Tahoma" pitchFamily="34" charset="0"/>
            </a:endParaRPr>
          </a:p>
          <a:p>
            <a:pPr marL="114300" indent="-114300">
              <a:defRPr/>
            </a:pPr>
            <a:endParaRPr lang="en-US" sz="1050" dirty="0">
              <a:solidFill>
                <a:srgbClr val="0000FF"/>
              </a:solidFill>
              <a:latin typeface="Arial" charset="0"/>
              <a:cs typeface="Tahoma" pitchFamily="34" charset="0"/>
            </a:endParaRPr>
          </a:p>
          <a:p>
            <a:pPr eaLnBrk="1" hangingPunct="1">
              <a:buFont typeface="Arial" pitchFamily="34" charset="0"/>
              <a:buChar char="•"/>
              <a:defRPr/>
            </a:pPr>
            <a:endParaRPr lang="en-US" sz="1050" dirty="0">
              <a:solidFill>
                <a:srgbClr val="FF0000"/>
              </a:solidFill>
              <a:latin typeface="Arial" charset="0"/>
              <a:cs typeface="Tahoma" pitchFamily="34" charset="0"/>
            </a:endParaRPr>
          </a:p>
          <a:p>
            <a:pPr eaLnBrk="1" hangingPunct="1">
              <a:defRPr/>
            </a:pPr>
            <a:endParaRPr lang="en-US" sz="1050" dirty="0">
              <a:solidFill>
                <a:srgbClr val="FF0000"/>
              </a:solidFill>
              <a:latin typeface="Arial" charset="0"/>
              <a:cs typeface="Tahoma" pitchFamily="34" charset="0"/>
            </a:endParaRPr>
          </a:p>
          <a:p>
            <a:pPr marL="119063" indent="-119063" eaLnBrk="1" hangingPunct="1">
              <a:defRPr/>
            </a:pPr>
            <a:endParaRPr lang="en-US" sz="1400" dirty="0">
              <a:solidFill>
                <a:srgbClr val="000000"/>
              </a:solidFill>
              <a:latin typeface="Arial" charset="0"/>
            </a:endParaRPr>
          </a:p>
        </p:txBody>
      </p:sp>
      <p:sp>
        <p:nvSpPr>
          <p:cNvPr id="26627" name="Text Box 5"/>
          <p:cNvSpPr txBox="1">
            <a:spLocks noChangeArrowheads="1"/>
          </p:cNvSpPr>
          <p:nvPr/>
        </p:nvSpPr>
        <p:spPr bwMode="auto">
          <a:xfrm>
            <a:off x="5838825" y="1219200"/>
            <a:ext cx="1676400" cy="1006475"/>
          </a:xfrm>
          <a:prstGeom prst="rect">
            <a:avLst/>
          </a:prstGeom>
          <a:noFill/>
          <a:ln w="9525">
            <a:noFill/>
            <a:miter lim="800000"/>
            <a:headEnd/>
            <a:tailEnd/>
          </a:ln>
        </p:spPr>
        <p:txBody>
          <a:bodyPr>
            <a:spAutoFit/>
          </a:bodyPr>
          <a:lstStyle/>
          <a:p>
            <a:pPr>
              <a:spcBef>
                <a:spcPct val="50000"/>
              </a:spcBef>
            </a:pPr>
            <a:endParaRPr lang="en-GB" sz="6000">
              <a:solidFill>
                <a:srgbClr val="FF0000"/>
              </a:solidFill>
              <a:sym typeface="Webdings" pitchFamily="18" charset="2"/>
            </a:endParaRPr>
          </a:p>
        </p:txBody>
      </p:sp>
      <p:sp>
        <p:nvSpPr>
          <p:cNvPr id="26628" name="TextBox 16"/>
          <p:cNvSpPr txBox="1">
            <a:spLocks noChangeArrowheads="1"/>
          </p:cNvSpPr>
          <p:nvPr/>
        </p:nvSpPr>
        <p:spPr bwMode="auto">
          <a:xfrm>
            <a:off x="166687" y="5562600"/>
            <a:ext cx="5181600" cy="584775"/>
          </a:xfrm>
          <a:prstGeom prst="rect">
            <a:avLst/>
          </a:prstGeom>
          <a:solidFill>
            <a:schemeClr val="accent2"/>
          </a:solidFill>
          <a:ln w="9525">
            <a:noFill/>
            <a:miter lim="800000"/>
            <a:headEnd/>
            <a:tailEnd/>
          </a:ln>
        </p:spPr>
        <p:txBody>
          <a:bodyPr>
            <a:spAutoFit/>
          </a:bodyPr>
          <a:lstStyle/>
          <a:p>
            <a:pPr algn="ctr" eaLnBrk="1" hangingPunct="1"/>
            <a:r>
              <a:rPr lang="en-US" sz="1600" b="1" dirty="0" smtClean="0">
                <a:solidFill>
                  <a:srgbClr val="FFFF00"/>
                </a:solidFill>
                <a:latin typeface="Tahoma" pitchFamily="34" charset="0"/>
              </a:rPr>
              <a:t>Always be alert and operate drilling hoisting equipment at safe speed.</a:t>
            </a:r>
            <a:endParaRPr lang="en-US" sz="1600" b="1" dirty="0">
              <a:solidFill>
                <a:srgbClr val="FFFF00"/>
              </a:solidFill>
              <a:latin typeface="Tahoma" pitchFamily="34" charset="0"/>
            </a:endParaRPr>
          </a:p>
        </p:txBody>
      </p:sp>
      <p:sp>
        <p:nvSpPr>
          <p:cNvPr id="16" name="Text Box 12"/>
          <p:cNvSpPr txBox="1">
            <a:spLocks noChangeArrowheads="1"/>
          </p:cNvSpPr>
          <p:nvPr/>
        </p:nvSpPr>
        <p:spPr bwMode="auto">
          <a:xfrm>
            <a:off x="1219200" y="0"/>
            <a:ext cx="7056438" cy="646113"/>
          </a:xfrm>
          <a:prstGeom prst="rect">
            <a:avLst/>
          </a:prstGeom>
          <a:noFill/>
          <a:ln w="9525">
            <a:noFill/>
            <a:miter lim="800000"/>
            <a:headEnd/>
            <a:tailEnd/>
          </a:ln>
        </p:spPr>
        <p:txBody>
          <a:bodyPr>
            <a:spAutoFit/>
          </a:bodyPr>
          <a:lstStyle/>
          <a:p>
            <a:pPr algn="ctr">
              <a:defRPr/>
            </a:pPr>
            <a:r>
              <a:rPr lang="en-GB" sz="3600" b="1" dirty="0">
                <a:latin typeface="+mj-lt"/>
              </a:rPr>
              <a:t>PDO Second Alert</a:t>
            </a:r>
          </a:p>
        </p:txBody>
      </p:sp>
      <p:sp>
        <p:nvSpPr>
          <p:cNvPr id="22" name="Freeform 132"/>
          <p:cNvSpPr>
            <a:spLocks/>
          </p:cNvSpPr>
          <p:nvPr/>
        </p:nvSpPr>
        <p:spPr bwMode="auto">
          <a:xfrm>
            <a:off x="8414553" y="3901711"/>
            <a:ext cx="457200" cy="457200"/>
          </a:xfrm>
          <a:custGeom>
            <a:avLst/>
            <a:gdLst>
              <a:gd name="T0" fmla="*/ 0 w 1336"/>
              <a:gd name="T1" fmla="*/ 2147483647 h 888"/>
              <a:gd name="T2" fmla="*/ 2147483647 w 1336"/>
              <a:gd name="T3" fmla="*/ 2147483647 h 888"/>
              <a:gd name="T4" fmla="*/ 2147483647 w 1336"/>
              <a:gd name="T5" fmla="*/ 0 h 888"/>
              <a:gd name="T6" fmla="*/ 0 60000 65536"/>
              <a:gd name="T7" fmla="*/ 0 60000 65536"/>
              <a:gd name="T8" fmla="*/ 0 60000 65536"/>
              <a:gd name="T9" fmla="*/ 0 w 1336"/>
              <a:gd name="T10" fmla="*/ 0 h 888"/>
              <a:gd name="T11" fmla="*/ 1336 w 1336"/>
              <a:gd name="T12" fmla="*/ 888 h 888"/>
            </a:gdLst>
            <a:ahLst/>
            <a:cxnLst>
              <a:cxn ang="T6">
                <a:pos x="T0" y="T1"/>
              </a:cxn>
              <a:cxn ang="T7">
                <a:pos x="T2" y="T3"/>
              </a:cxn>
              <a:cxn ang="T8">
                <a:pos x="T4" y="T5"/>
              </a:cxn>
            </a:cxnLst>
            <a:rect l="T9" t="T10" r="T11" b="T12"/>
            <a:pathLst>
              <a:path w="1336" h="888">
                <a:moveTo>
                  <a:pt x="0" y="600"/>
                </a:moveTo>
                <a:lnTo>
                  <a:pt x="312" y="888"/>
                </a:lnTo>
                <a:lnTo>
                  <a:pt x="1336" y="0"/>
                </a:lnTo>
              </a:path>
            </a:pathLst>
          </a:custGeom>
          <a:noFill/>
          <a:ln w="133350">
            <a:solidFill>
              <a:srgbClr val="00FF00"/>
            </a:solidFill>
            <a:round/>
            <a:headEnd/>
            <a:tailEnd/>
          </a:ln>
        </p:spPr>
        <p:txBody>
          <a:bodyPr/>
          <a:lstStyle/>
          <a:p>
            <a:endParaRPr lang="en-US"/>
          </a:p>
        </p:txBody>
      </p:sp>
      <p:pic>
        <p:nvPicPr>
          <p:cNvPr id="4" name="Picture 3"/>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5840172" y="841493"/>
            <a:ext cx="3106811" cy="2620912"/>
          </a:xfrm>
          <a:prstGeom prst="rect">
            <a:avLst/>
          </a:prstGeom>
        </p:spPr>
      </p:pic>
      <p:grpSp>
        <p:nvGrpSpPr>
          <p:cNvPr id="19" name="Group 131"/>
          <p:cNvGrpSpPr>
            <a:grpSpLocks/>
          </p:cNvGrpSpPr>
          <p:nvPr/>
        </p:nvGrpSpPr>
        <p:grpSpPr bwMode="auto">
          <a:xfrm>
            <a:off x="8366125" y="1255594"/>
            <a:ext cx="336550" cy="544513"/>
            <a:chOff x="3504" y="544"/>
            <a:chExt cx="2287" cy="1855"/>
          </a:xfrm>
        </p:grpSpPr>
        <p:sp>
          <p:nvSpPr>
            <p:cNvPr id="20" name="Line 129"/>
            <p:cNvSpPr>
              <a:spLocks noChangeShapeType="1"/>
            </p:cNvSpPr>
            <p:nvPr/>
          </p:nvSpPr>
          <p:spPr bwMode="auto">
            <a:xfrm>
              <a:off x="3504" y="568"/>
              <a:ext cx="2287" cy="1831"/>
            </a:xfrm>
            <a:prstGeom prst="line">
              <a:avLst/>
            </a:prstGeom>
            <a:noFill/>
            <a:ln w="133350">
              <a:solidFill>
                <a:srgbClr val="FF0000"/>
              </a:solidFill>
              <a:round/>
              <a:headEnd/>
              <a:tailEnd/>
            </a:ln>
          </p:spPr>
          <p:txBody>
            <a:bodyPr/>
            <a:lstStyle/>
            <a:p>
              <a:endParaRPr lang="en-US"/>
            </a:p>
          </p:txBody>
        </p:sp>
        <p:sp>
          <p:nvSpPr>
            <p:cNvPr id="21" name="Line 130"/>
            <p:cNvSpPr>
              <a:spLocks noChangeShapeType="1"/>
            </p:cNvSpPr>
            <p:nvPr/>
          </p:nvSpPr>
          <p:spPr bwMode="auto">
            <a:xfrm flipV="1">
              <a:off x="3528" y="544"/>
              <a:ext cx="2144" cy="1807"/>
            </a:xfrm>
            <a:prstGeom prst="line">
              <a:avLst/>
            </a:prstGeom>
            <a:noFill/>
            <a:ln w="133350">
              <a:solidFill>
                <a:srgbClr val="FF0000"/>
              </a:solidFill>
              <a:round/>
              <a:headEnd/>
              <a:tailEnd/>
            </a:ln>
          </p:spPr>
          <p:txBody>
            <a:bodyPr/>
            <a:lstStyle/>
            <a:p>
              <a:endParaRPr lang="en-US"/>
            </a:p>
          </p:txBody>
        </p:sp>
      </p:grpSp>
    </p:spTree>
    <p:extLst>
      <p:ext uri="{BB962C8B-B14F-4D97-AF65-F5344CB8AC3E}">
        <p14:creationId xmlns:p14="http://schemas.microsoft.com/office/powerpoint/2010/main" val="133944853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Text Box 2"/>
          <p:cNvSpPr txBox="1">
            <a:spLocks noChangeArrowheads="1"/>
          </p:cNvSpPr>
          <p:nvPr/>
        </p:nvSpPr>
        <p:spPr bwMode="auto">
          <a:xfrm>
            <a:off x="152400" y="1272759"/>
            <a:ext cx="8609013" cy="3508653"/>
          </a:xfrm>
          <a:prstGeom prst="rect">
            <a:avLst/>
          </a:prstGeom>
          <a:noFill/>
          <a:ln w="19050">
            <a:noFill/>
            <a:miter lim="800000"/>
            <a:headEnd/>
            <a:tailEnd/>
          </a:ln>
        </p:spPr>
        <p:txBody>
          <a:bodyPr wrap="square">
            <a:spAutoFit/>
          </a:bodyPr>
          <a:lstStyle/>
          <a:p>
            <a:pPr algn="just" eaLnBrk="1" hangingPunct="1">
              <a:spcBef>
                <a:spcPct val="50000"/>
              </a:spcBef>
              <a:defRPr/>
            </a:pPr>
            <a:endParaRPr lang="en-US" sz="600" dirty="0">
              <a:solidFill>
                <a:srgbClr val="000000"/>
              </a:solidFill>
              <a:latin typeface="Arial" charset="0"/>
            </a:endParaRPr>
          </a:p>
          <a:p>
            <a:pPr marL="173038" indent="-173038" eaLnBrk="1" hangingPunct="1">
              <a:defRPr/>
            </a:pPr>
            <a:endParaRPr lang="en-US" sz="600" dirty="0">
              <a:solidFill>
                <a:srgbClr val="000000"/>
              </a:solidFill>
              <a:latin typeface="Arial" charset="0"/>
            </a:endParaRPr>
          </a:p>
          <a:p>
            <a:pPr marL="342900" indent="-342900" eaLnBrk="1" hangingPunct="1">
              <a:defRPr/>
            </a:pPr>
            <a:r>
              <a:rPr lang="en-US" sz="1600" b="1" dirty="0">
                <a:solidFill>
                  <a:srgbClr val="FF0000"/>
                </a:solidFill>
                <a:latin typeface="Tahoma" pitchFamily="34" charset="0"/>
              </a:rPr>
              <a:t>As a learning from this incident and ensure continual improvement all contract</a:t>
            </a:r>
          </a:p>
          <a:p>
            <a:pPr marL="342900" indent="-342900" eaLnBrk="1" hangingPunct="1">
              <a:defRPr/>
            </a:pPr>
            <a:r>
              <a:rPr lang="en-US" sz="1600" b="1" dirty="0">
                <a:solidFill>
                  <a:srgbClr val="FF0000"/>
                </a:solidFill>
                <a:latin typeface="Tahoma" pitchFamily="34" charset="0"/>
              </a:rPr>
              <a:t>managers must review their HSE HEMP against the questions asked below        </a:t>
            </a:r>
          </a:p>
          <a:p>
            <a:pPr marL="342900" indent="-342900" eaLnBrk="1" hangingPunct="1">
              <a:defRPr/>
            </a:pPr>
            <a:endParaRPr lang="en-US" sz="1600" b="1" dirty="0">
              <a:solidFill>
                <a:srgbClr val="FF0000"/>
              </a:solidFill>
              <a:latin typeface="Tahoma" pitchFamily="34" charset="0"/>
            </a:endParaRPr>
          </a:p>
          <a:p>
            <a:pPr marL="342900" indent="-342900" eaLnBrk="1" hangingPunct="1">
              <a:defRPr/>
            </a:pPr>
            <a:r>
              <a:rPr lang="en-US" sz="1600" b="1" dirty="0">
                <a:solidFill>
                  <a:srgbClr val="0000FF"/>
                </a:solidFill>
                <a:latin typeface="Tahoma" pitchFamily="34" charset="0"/>
              </a:rPr>
              <a:t>Confirm the following:</a:t>
            </a:r>
            <a:endParaRPr lang="en-US" sz="1600" dirty="0">
              <a:solidFill>
                <a:srgbClr val="0000FF"/>
              </a:solidFill>
              <a:latin typeface="Tahoma" pitchFamily="34" charset="0"/>
            </a:endParaRPr>
          </a:p>
          <a:p>
            <a:pPr marL="342900" indent="-342900" eaLnBrk="1" hangingPunct="1">
              <a:defRPr/>
            </a:pPr>
            <a:endParaRPr lang="en-US" sz="1400" dirty="0">
              <a:solidFill>
                <a:srgbClr val="000000"/>
              </a:solidFill>
              <a:latin typeface="Arial" charset="0"/>
            </a:endParaRPr>
          </a:p>
          <a:p>
            <a:pPr marL="342900" indent="-342900" eaLnBrk="1" hangingPunct="1">
              <a:buFont typeface="+mj-lt"/>
              <a:buAutoNum type="arabicPeriod"/>
              <a:defRPr/>
            </a:pPr>
            <a:endParaRPr lang="en-US" sz="1400" dirty="0">
              <a:solidFill>
                <a:srgbClr val="0033CC"/>
              </a:solidFill>
              <a:latin typeface="+mj-lt"/>
              <a:sym typeface="Wingdings" pitchFamily="2" charset="2"/>
            </a:endParaRPr>
          </a:p>
          <a:p>
            <a:pPr marL="342900" indent="-342900" eaLnBrk="1" hangingPunct="1">
              <a:buFont typeface="+mj-lt"/>
              <a:buAutoNum type="arabicPeriod"/>
              <a:defRPr/>
            </a:pPr>
            <a:r>
              <a:rPr lang="en-US" sz="1400" dirty="0" smtClean="0">
                <a:solidFill>
                  <a:srgbClr val="0033CC"/>
                </a:solidFill>
                <a:latin typeface="+mj-lt"/>
                <a:sym typeface="Wingdings" pitchFamily="2" charset="2"/>
              </a:rPr>
              <a:t>Have your organization possess a comprehensive frame work competency program ?</a:t>
            </a:r>
          </a:p>
          <a:p>
            <a:pPr marL="342900" indent="-342900" eaLnBrk="1" hangingPunct="1">
              <a:buFont typeface="+mj-lt"/>
              <a:buAutoNum type="arabicPeriod"/>
              <a:defRPr/>
            </a:pPr>
            <a:r>
              <a:rPr lang="en-US" sz="1400" dirty="0" smtClean="0">
                <a:solidFill>
                  <a:srgbClr val="0033CC"/>
                </a:solidFill>
                <a:latin typeface="+mj-lt"/>
                <a:sym typeface="Wingdings" pitchFamily="2" charset="2"/>
              </a:rPr>
              <a:t>Do you perform competency compliance check for workforce </a:t>
            </a:r>
            <a:r>
              <a:rPr lang="en-US" sz="1400" dirty="0">
                <a:solidFill>
                  <a:srgbClr val="0033CC"/>
                </a:solidFill>
                <a:latin typeface="+mj-lt"/>
                <a:sym typeface="Wingdings" pitchFamily="2" charset="2"/>
              </a:rPr>
              <a:t>on </a:t>
            </a:r>
            <a:r>
              <a:rPr lang="en-US" sz="1400" dirty="0" smtClean="0">
                <a:solidFill>
                  <a:srgbClr val="0033CC"/>
                </a:solidFill>
                <a:latin typeface="+mj-lt"/>
                <a:sym typeface="Wingdings" pitchFamily="2" charset="2"/>
              </a:rPr>
              <a:t>regular </a:t>
            </a:r>
            <a:r>
              <a:rPr lang="en-US" sz="1400" dirty="0">
                <a:solidFill>
                  <a:srgbClr val="0033CC"/>
                </a:solidFill>
                <a:latin typeface="+mj-lt"/>
                <a:sym typeface="Wingdings" pitchFamily="2" charset="2"/>
              </a:rPr>
              <a:t>basis</a:t>
            </a:r>
            <a:r>
              <a:rPr lang="en-US" sz="1400" dirty="0" smtClean="0">
                <a:solidFill>
                  <a:srgbClr val="0033CC"/>
                </a:solidFill>
                <a:latin typeface="+mj-lt"/>
                <a:sym typeface="Wingdings" pitchFamily="2" charset="2"/>
              </a:rPr>
              <a:t>?</a:t>
            </a:r>
            <a:endParaRPr lang="en-US" sz="1400" dirty="0">
              <a:solidFill>
                <a:srgbClr val="0033CC"/>
              </a:solidFill>
              <a:latin typeface="+mj-lt"/>
              <a:sym typeface="Wingdings" pitchFamily="2" charset="2"/>
            </a:endParaRPr>
          </a:p>
          <a:p>
            <a:pPr marL="342900" indent="-342900" eaLnBrk="1" hangingPunct="1">
              <a:buFont typeface="+mj-lt"/>
              <a:buAutoNum type="arabicPeriod"/>
              <a:defRPr/>
            </a:pPr>
            <a:r>
              <a:rPr lang="en-US" sz="1400" dirty="0" smtClean="0">
                <a:solidFill>
                  <a:srgbClr val="0033CC"/>
                </a:solidFill>
                <a:latin typeface="+mj-lt"/>
                <a:sym typeface="Wingdings" pitchFamily="2" charset="2"/>
              </a:rPr>
              <a:t>Do you follow a systematic hazard analysis approach when installing or acquiring new equipment?</a:t>
            </a:r>
          </a:p>
          <a:p>
            <a:pPr marL="342900" indent="-342900" eaLnBrk="1" hangingPunct="1">
              <a:buFont typeface="+mj-lt"/>
              <a:buAutoNum type="arabicPeriod"/>
              <a:defRPr/>
            </a:pPr>
            <a:r>
              <a:rPr lang="en-US" sz="1400" dirty="0">
                <a:solidFill>
                  <a:srgbClr val="0033CC"/>
                </a:solidFill>
                <a:latin typeface="+mj-lt"/>
                <a:sym typeface="Wingdings" pitchFamily="2" charset="2"/>
              </a:rPr>
              <a:t>Do you assure your competency framework against international standards </a:t>
            </a:r>
            <a:r>
              <a:rPr lang="en-US" sz="1400" dirty="0" smtClean="0">
                <a:solidFill>
                  <a:srgbClr val="0033CC"/>
                </a:solidFill>
                <a:latin typeface="+mj-lt"/>
                <a:sym typeface="Wingdings" pitchFamily="2" charset="2"/>
              </a:rPr>
              <a:t>?</a:t>
            </a:r>
          </a:p>
          <a:p>
            <a:pPr marL="342900" indent="-342900" eaLnBrk="1" hangingPunct="1">
              <a:buFont typeface="+mj-lt"/>
              <a:buAutoNum type="arabicPeriod"/>
              <a:defRPr/>
            </a:pPr>
            <a:r>
              <a:rPr lang="en-US" sz="1400" dirty="0" smtClean="0">
                <a:solidFill>
                  <a:srgbClr val="0033CC"/>
                </a:solidFill>
                <a:latin typeface="+mj-lt"/>
                <a:sym typeface="Wingdings" pitchFamily="2" charset="2"/>
              </a:rPr>
              <a:t>Does your organization have an effective controls for contractors and supplier vendors management ? </a:t>
            </a:r>
          </a:p>
          <a:p>
            <a:pPr marL="342900" indent="-342900" eaLnBrk="1" hangingPunct="1">
              <a:buFont typeface="+mj-lt"/>
              <a:buAutoNum type="arabicPeriod"/>
              <a:defRPr/>
            </a:pPr>
            <a:r>
              <a:rPr lang="en-US" sz="1400" dirty="0" smtClean="0">
                <a:solidFill>
                  <a:srgbClr val="0033CC"/>
                </a:solidFill>
                <a:latin typeface="+mj-lt"/>
                <a:sym typeface="Wingdings" pitchFamily="2" charset="2"/>
              </a:rPr>
              <a:t>Do You review SWP/SOP/OEM against existing JSA ‘s?</a:t>
            </a:r>
            <a:endParaRPr lang="en-US" sz="1400" dirty="0">
              <a:solidFill>
                <a:srgbClr val="0033CC"/>
              </a:solidFill>
              <a:latin typeface="+mj-lt"/>
              <a:sym typeface="Wingdings" pitchFamily="2" charset="2"/>
            </a:endParaRPr>
          </a:p>
          <a:p>
            <a:pPr marL="342900" indent="-342900" eaLnBrk="1" hangingPunct="1">
              <a:defRPr/>
            </a:pPr>
            <a:endParaRPr lang="en-US" sz="1000" i="1" dirty="0" smtClean="0">
              <a:solidFill>
                <a:srgbClr val="0033CC"/>
              </a:solidFill>
              <a:latin typeface="+mj-lt"/>
              <a:sym typeface="Wingdings" pitchFamily="2" charset="2"/>
            </a:endParaRPr>
          </a:p>
          <a:p>
            <a:pPr marL="342900" indent="-342900" eaLnBrk="1" hangingPunct="1">
              <a:defRPr/>
            </a:pPr>
            <a:r>
              <a:rPr lang="en-US" sz="1000" i="1" dirty="0" smtClean="0">
                <a:solidFill>
                  <a:srgbClr val="0033CC"/>
                </a:solidFill>
                <a:latin typeface="+mj-lt"/>
                <a:sym typeface="Wingdings" pitchFamily="2" charset="2"/>
              </a:rPr>
              <a:t>* If the answer is NO to any of the above questions please ensure you take action to correct this finding. </a:t>
            </a:r>
            <a:endParaRPr lang="en-US" sz="1000" i="1" dirty="0">
              <a:solidFill>
                <a:srgbClr val="0033CC"/>
              </a:solidFill>
              <a:latin typeface="+mj-lt"/>
              <a:sym typeface="Wingdings" pitchFamily="2" charset="2"/>
            </a:endParaRPr>
          </a:p>
          <a:p>
            <a:pPr eaLnBrk="1" hangingPunct="1">
              <a:defRPr/>
            </a:pPr>
            <a:endParaRPr lang="en-US" sz="1400" dirty="0">
              <a:solidFill>
                <a:srgbClr val="0033CC"/>
              </a:solidFill>
              <a:latin typeface="+mj-lt"/>
              <a:sym typeface="Wingdings" pitchFamily="2" charset="2"/>
            </a:endParaRPr>
          </a:p>
        </p:txBody>
      </p:sp>
      <p:grpSp>
        <p:nvGrpSpPr>
          <p:cNvPr id="27651" name="Group 9"/>
          <p:cNvGrpSpPr>
            <a:grpSpLocks/>
          </p:cNvGrpSpPr>
          <p:nvPr/>
        </p:nvGrpSpPr>
        <p:grpSpPr bwMode="auto">
          <a:xfrm>
            <a:off x="12700" y="-228600"/>
            <a:ext cx="8920163" cy="990600"/>
            <a:chOff x="9" y="-144"/>
            <a:chExt cx="6087" cy="624"/>
          </a:xfrm>
        </p:grpSpPr>
        <p:sp>
          <p:nvSpPr>
            <p:cNvPr id="27654" name="Rectangle 8"/>
            <p:cNvSpPr>
              <a:spLocks noChangeArrowheads="1"/>
            </p:cNvSpPr>
            <p:nvPr/>
          </p:nvSpPr>
          <p:spPr bwMode="auto">
            <a:xfrm>
              <a:off x="288" y="144"/>
              <a:ext cx="5184" cy="336"/>
            </a:xfrm>
            <a:prstGeom prst="rect">
              <a:avLst/>
            </a:prstGeom>
            <a:noFill/>
            <a:ln w="9525">
              <a:noFill/>
              <a:miter lim="800000"/>
              <a:headEnd/>
              <a:tailEnd/>
            </a:ln>
          </p:spPr>
          <p:txBody>
            <a:bodyPr anchor="ctr"/>
            <a:lstStyle/>
            <a:p>
              <a:pPr algn="ctr" eaLnBrk="1" hangingPunct="1"/>
              <a:endParaRPr lang="en-GB" sz="2000">
                <a:solidFill>
                  <a:srgbClr val="000000"/>
                </a:solidFill>
                <a:latin typeface="Arial" charset="0"/>
              </a:endParaRPr>
            </a:p>
          </p:txBody>
        </p:sp>
        <p:sp>
          <p:nvSpPr>
            <p:cNvPr id="17414" name="Text Box 12"/>
            <p:cNvSpPr txBox="1">
              <a:spLocks noChangeArrowheads="1"/>
            </p:cNvSpPr>
            <p:nvPr/>
          </p:nvSpPr>
          <p:spPr bwMode="auto">
            <a:xfrm>
              <a:off x="676" y="0"/>
              <a:ext cx="4815" cy="407"/>
            </a:xfrm>
            <a:prstGeom prst="rect">
              <a:avLst/>
            </a:prstGeom>
            <a:noFill/>
            <a:ln w="9525">
              <a:noFill/>
              <a:miter lim="800000"/>
              <a:headEnd/>
              <a:tailEnd/>
            </a:ln>
          </p:spPr>
          <p:txBody>
            <a:bodyPr>
              <a:spAutoFit/>
            </a:bodyPr>
            <a:lstStyle/>
            <a:p>
              <a:pPr algn="ctr">
                <a:defRPr/>
              </a:pPr>
              <a:r>
                <a:rPr lang="en-GB" sz="3600" b="1" dirty="0">
                  <a:latin typeface="+mj-lt"/>
                </a:rPr>
                <a:t>Management self audit </a:t>
              </a:r>
            </a:p>
          </p:txBody>
        </p:sp>
        <p:sp>
          <p:nvSpPr>
            <p:cNvPr id="27656" name="Text Box 13"/>
            <p:cNvSpPr txBox="1">
              <a:spLocks noChangeArrowheads="1"/>
            </p:cNvSpPr>
            <p:nvPr/>
          </p:nvSpPr>
          <p:spPr bwMode="auto">
            <a:xfrm>
              <a:off x="9" y="0"/>
              <a:ext cx="1144" cy="174"/>
            </a:xfrm>
            <a:prstGeom prst="rect">
              <a:avLst/>
            </a:prstGeom>
            <a:noFill/>
            <a:ln w="19050">
              <a:noFill/>
              <a:miter lim="800000"/>
              <a:headEnd/>
              <a:tailEnd/>
            </a:ln>
          </p:spPr>
          <p:txBody>
            <a:bodyPr>
              <a:spAutoFit/>
            </a:bodyPr>
            <a:lstStyle/>
            <a:p>
              <a:pPr algn="ctr">
                <a:spcBef>
                  <a:spcPct val="10000"/>
                </a:spcBef>
              </a:pPr>
              <a:endParaRPr lang="en-GB" sz="1200" b="1">
                <a:solidFill>
                  <a:srgbClr val="000000"/>
                </a:solidFill>
                <a:latin typeface="Arial" charset="0"/>
              </a:endParaRPr>
            </a:p>
          </p:txBody>
        </p:sp>
        <p:sp>
          <p:nvSpPr>
            <p:cNvPr id="27657" name="WordArt 14"/>
            <p:cNvSpPr>
              <a:spLocks noChangeArrowheads="1" noChangeShapeType="1" noTextEdit="1"/>
            </p:cNvSpPr>
            <p:nvPr/>
          </p:nvSpPr>
          <p:spPr bwMode="auto">
            <a:xfrm>
              <a:off x="5448" y="-144"/>
              <a:ext cx="648" cy="576"/>
            </a:xfrm>
            <a:prstGeom prst="rect">
              <a:avLst/>
            </a:prstGeom>
          </p:spPr>
          <p:txBody>
            <a:bodyPr spcFirstLastPara="1" wrap="none" fromWordArt="1">
              <a:prstTxWarp prst="textArchDown">
                <a:avLst>
                  <a:gd name="adj" fmla="val 0"/>
                </a:avLst>
              </a:prstTxWarp>
            </a:bodyPr>
            <a:lstStyle/>
            <a:p>
              <a:pPr algn="ctr"/>
              <a:endParaRPr lang="en-US" sz="3600" kern="10">
                <a:ln w="9525">
                  <a:solidFill>
                    <a:srgbClr val="000000"/>
                  </a:solidFill>
                  <a:round/>
                  <a:headEnd/>
                  <a:tailEnd/>
                </a:ln>
                <a:solidFill>
                  <a:srgbClr val="000000"/>
                </a:solidFill>
                <a:latin typeface="Arial"/>
                <a:cs typeface="Arial"/>
              </a:endParaRPr>
            </a:p>
          </p:txBody>
        </p:sp>
      </p:grpSp>
      <p:sp>
        <p:nvSpPr>
          <p:cNvPr id="27653" name="Rectangle 8"/>
          <p:cNvSpPr>
            <a:spLocks noChangeArrowheads="1"/>
          </p:cNvSpPr>
          <p:nvPr/>
        </p:nvSpPr>
        <p:spPr bwMode="auto">
          <a:xfrm>
            <a:off x="152400" y="863184"/>
            <a:ext cx="6187912" cy="338554"/>
          </a:xfrm>
          <a:prstGeom prst="rect">
            <a:avLst/>
          </a:prstGeom>
          <a:noFill/>
          <a:ln w="9525">
            <a:noFill/>
            <a:miter lim="800000"/>
            <a:headEnd/>
            <a:tailEnd/>
          </a:ln>
        </p:spPr>
        <p:txBody>
          <a:bodyPr wrap="none">
            <a:spAutoFit/>
          </a:bodyPr>
          <a:lstStyle/>
          <a:p>
            <a:pPr marL="114300" indent="-114300" algn="just">
              <a:defRPr/>
            </a:pPr>
            <a:r>
              <a:rPr lang="en-GB" sz="1600" b="1" dirty="0">
                <a:solidFill>
                  <a:srgbClr val="333399"/>
                </a:solidFill>
                <a:latin typeface="Tahoma" pitchFamily="34" charset="0"/>
              </a:rPr>
              <a:t>Date:</a:t>
            </a:r>
            <a:r>
              <a:rPr lang="en-US" sz="1600" b="1" dirty="0">
                <a:solidFill>
                  <a:srgbClr val="333399"/>
                </a:solidFill>
                <a:latin typeface="Tahoma" pitchFamily="34" charset="0"/>
              </a:rPr>
              <a:t> 15</a:t>
            </a:r>
            <a:r>
              <a:rPr lang="en-US" sz="1600" b="1" baseline="30000" dirty="0">
                <a:solidFill>
                  <a:srgbClr val="333399"/>
                </a:solidFill>
                <a:latin typeface="Tahoma" pitchFamily="34" charset="0"/>
              </a:rPr>
              <a:t>th</a:t>
            </a:r>
            <a:r>
              <a:rPr lang="en-US" sz="1600" b="1" dirty="0">
                <a:solidFill>
                  <a:srgbClr val="333399"/>
                </a:solidFill>
                <a:latin typeface="Tahoma" pitchFamily="34" charset="0"/>
              </a:rPr>
              <a:t> March 2019    Incident title: HiPo#12 Bent Pipe</a:t>
            </a:r>
          </a:p>
        </p:txBody>
      </p:sp>
    </p:spTree>
    <p:extLst>
      <p:ext uri="{BB962C8B-B14F-4D97-AF65-F5344CB8AC3E}">
        <p14:creationId xmlns:p14="http://schemas.microsoft.com/office/powerpoint/2010/main" val="1096619478"/>
      </p:ext>
    </p:extLst>
  </p:cSld>
  <p:clrMapOvr>
    <a:masterClrMapping/>
  </p:clrMapOvr>
  <p:timing>
    <p:tnLst>
      <p:par>
        <p:cTn id="1" dur="indefinite" restart="never" nodeType="tmRoot"/>
      </p:par>
    </p:tnLst>
  </p:timing>
</p:sld>
</file>

<file path=ppt/theme/theme1.xml><?xml version="1.0" encoding="utf-8"?>
<a:theme xmlns:a="http://schemas.openxmlformats.org/drawingml/2006/main" name="1_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Arial"/>
        <a:ea typeface=""/>
        <a:cs typeface="Arial"/>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anguage xmlns="4880e4f8-4b7d-4bdd-91e3-e10d47036eca">English 1</Language>
    <DocId xmlns="4880e4f8-4b7d-4bdd-91e3-e10d47036eca">92170</DocId>
    <ImageCreateDate xmlns="4880E4F8-4B7D-4BDD-91E3-E10D47036ECA" xsi:nil="true"/>
    <wic_System_Copyright xmlns="http://schemas.microsoft.com/sharepoint/v3/fields" xsi:nil="true"/>
  </documentManagement>
</p:properties>
</file>

<file path=customXml/item2.xml><?xml version="1.0" encoding="utf-8"?>
<ct:contentTypeSchema xmlns:ct="http://schemas.microsoft.com/office/2006/metadata/contentType" xmlns:ma="http://schemas.microsoft.com/office/2006/metadata/properties/metaAttributes" ct:_="" ma:_="" ma:contentTypeName="Image" ma:contentTypeID="0x0101009148F5A04DDD49CBA7127AADA5FB792B00AADE34325A8B49CDA8BB4DB53328F214009C4067D375EDA046866D1CFD34BA6725" ma:contentTypeVersion="4" ma:contentTypeDescription="Upload an image." ma:contentTypeScope="" ma:versionID="5568808217e8896a20d35b78a187a54b">
  <xsd:schema xmlns:xsd="http://www.w3.org/2001/XMLSchema" xmlns:xs="http://www.w3.org/2001/XMLSchema" xmlns:p="http://schemas.microsoft.com/office/2006/metadata/properties" xmlns:ns1="http://schemas.microsoft.com/sharepoint/v3" xmlns:ns2="4880E4F8-4B7D-4BDD-91E3-E10D47036ECA" xmlns:ns3="http://schemas.microsoft.com/sharepoint/v3/fields" xmlns:ns4="4880e4f8-4b7d-4bdd-91e3-e10d47036eca" xmlns:ns5="9d51eac6-a7d5-47f5-a119-63d146adb134" targetNamespace="http://schemas.microsoft.com/office/2006/metadata/properties" ma:root="true" ma:fieldsID="95b9b289a8e8f4d106e4c69b136198e4" ns1:_="" ns2:_="" ns3:_="" ns4:_="" ns5:_="">
    <xsd:import namespace="http://schemas.microsoft.com/sharepoint/v3"/>
    <xsd:import namespace="4880E4F8-4B7D-4BDD-91E3-E10D47036ECA"/>
    <xsd:import namespace="http://schemas.microsoft.com/sharepoint/v3/fields"/>
    <xsd:import namespace="4880e4f8-4b7d-4bdd-91e3-e10d47036eca"/>
    <xsd:import namespace="9d51eac6-a7d5-47f5-a119-63d146adb134"/>
    <xsd:element name="properties">
      <xsd:complexType>
        <xsd:sequence>
          <xsd:element name="documentManagement">
            <xsd:complexType>
              <xsd:all>
                <xsd:element ref="ns1:FileRef" minOccurs="0"/>
                <xsd:element ref="ns1:File_x0020_Type" minOccurs="0"/>
                <xsd:element ref="ns1:HTML_x0020_File_x0020_Type" minOccurs="0"/>
                <xsd:element ref="ns1:FSObjType" minOccurs="0"/>
                <xsd:element ref="ns2:ThumbnailExists" minOccurs="0"/>
                <xsd:element ref="ns2:PreviewExists" minOccurs="0"/>
                <xsd:element ref="ns2:ImageWidth" minOccurs="0"/>
                <xsd:element ref="ns2:ImageHeight" minOccurs="0"/>
                <xsd:element ref="ns2:ImageCreateDate" minOccurs="0"/>
                <xsd:element ref="ns3:wic_System_Copyright" minOccurs="0"/>
                <xsd:element ref="ns4:Language" minOccurs="0"/>
                <xsd:element ref="ns4:DocId" minOccurs="0"/>
                <xsd:element ref="ns5: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FileRef" ma:index="8" nillable="true" ma:displayName="URL Path" ma:hidden="true" ma:list="Docs" ma:internalName="FileRef" ma:readOnly="true" ma:showField="FullUrl">
      <xsd:simpleType>
        <xsd:restriction base="dms:Lookup"/>
      </xsd:simpleType>
    </xsd:element>
    <xsd:element name="File_x0020_Type" ma:index="9" nillable="true" ma:displayName="File Type" ma:hidden="true" ma:internalName="File_x0020_Type" ma:readOnly="true">
      <xsd:simpleType>
        <xsd:restriction base="dms:Text"/>
      </xsd:simpleType>
    </xsd:element>
    <xsd:element name="HTML_x0020_File_x0020_Type" ma:index="10" nillable="true" ma:displayName="HTML File Type" ma:hidden="true" ma:internalName="HTML_x0020_File_x0020_Type" ma:readOnly="true">
      <xsd:simpleType>
        <xsd:restriction base="dms:Text"/>
      </xsd:simpleType>
    </xsd:element>
    <xsd:element name="FSObjType" ma:index="11" nillable="true" ma:displayName="Item Type" ma:hidden="true" ma:list="Docs" ma:internalName="FSObjType" ma:readOnly="true" ma:showField="FSType">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ThumbnailExists" ma:index="18" nillable="true" ma:displayName="Thumbnail Exists" ma:default="FALSE" ma:hidden="true" ma:internalName="ThumbnailExists" ma:readOnly="true">
      <xsd:simpleType>
        <xsd:restriction base="dms:Boolean"/>
      </xsd:simpleType>
    </xsd:element>
    <xsd:element name="PreviewExists" ma:index="19" nillable="true" ma:displayName="Preview Exists" ma:default="FALSE" ma:hidden="true" ma:internalName="PreviewExists" ma:readOnly="true">
      <xsd:simpleType>
        <xsd:restriction base="dms:Boolean"/>
      </xsd:simpleType>
    </xsd:element>
    <xsd:element name="ImageWidth" ma:index="20" nillable="true" ma:displayName="Width" ma:internalName="ImageWidth" ma:readOnly="true">
      <xsd:simpleType>
        <xsd:restriction base="dms:Unknown"/>
      </xsd:simpleType>
    </xsd:element>
    <xsd:element name="ImageHeight" ma:index="22" nillable="true" ma:displayName="Height" ma:internalName="ImageHeight" ma:readOnly="true">
      <xsd:simpleType>
        <xsd:restriction base="dms:Unknown"/>
      </xsd:simpleType>
    </xsd:element>
    <xsd:element name="ImageCreateDate" ma:index="25" nillable="true" ma:displayName="Date Picture Taken" ma:format="DateTime" ma:hidden="true" ma:internalName="ImageCreateDat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fields" elementFormDefault="qualified">
    <xsd:import namespace="http://schemas.microsoft.com/office/2006/documentManagement/types"/>
    <xsd:import namespace="http://schemas.microsoft.com/office/infopath/2007/PartnerControls"/>
    <xsd:element name="wic_System_Copyright" ma:index="26" nillable="true" ma:displayName="Copyright" ma:internalName="wic_System_Copyright">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Language" ma:index="27" nillable="true" ma:displayName="Language" ma:default="English 1" ma:format="Dropdown" ma:internalName="Language">
      <xsd:simpleType>
        <xsd:restriction base="dms:Choice">
          <xsd:enumeration value="English"/>
          <xsd:enumeration value="Arabic"/>
          <xsd:enumeration value="Hindi"/>
          <xsd:enumeration value="English 1"/>
          <xsd:enumeration value="English 2"/>
          <xsd:enumeration value="Arabic 1"/>
          <xsd:enumeration value="Arabic 2"/>
          <xsd:enumeration value="Hindi 1"/>
          <xsd:enumeration value="Hindi 2"/>
          <xsd:enumeration value="Malayalam 1"/>
          <xsd:enumeration value="Malayalam 2"/>
        </xsd:restriction>
      </xsd:simpleType>
    </xsd:element>
    <xsd:element name="DocId" ma:index="28" nillable="true" ma:displayName="DocId" ma:list="{9de017a3-70b4-41a0-b3a1-4f7a098545da}" ma:internalName="DocId" ma:showField="ID" ma:web="9d51eac6-a7d5-47f5-a119-63d146adb134">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9d51eac6-a7d5-47f5-a119-63d146adb134" elementFormDefault="qualified">
    <xsd:import namespace="http://schemas.microsoft.com/office/2006/documentManagement/types"/>
    <xsd:import namespace="http://schemas.microsoft.com/office/infopath/2007/PartnerControls"/>
    <xsd:element name="SharedWithUsers" ma:index="2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ma:index="24" ma:displayName="Author"/>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ma:index="23" ma:displayName="Comments"/>
        <xsd:element name="keywords" minOccurs="0" maxOccurs="1" type="xsd:string" ma:index="14" ma:displayName="Keywords"/>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0BACAD57-D4E3-4E33-AC08-9D1B94740EB5}"/>
</file>

<file path=customXml/itemProps2.xml><?xml version="1.0" encoding="utf-8"?>
<ds:datastoreItem xmlns:ds="http://schemas.openxmlformats.org/officeDocument/2006/customXml" ds:itemID="{1636768B-0598-407F-A9FB-063D0562864A}"/>
</file>

<file path=customXml/itemProps3.xml><?xml version="1.0" encoding="utf-8"?>
<ds:datastoreItem xmlns:ds="http://schemas.openxmlformats.org/officeDocument/2006/customXml" ds:itemID="{A5C73499-5810-4CF8-ABC1-9D1522C42F00}"/>
</file>

<file path=docProps/app.xml><?xml version="1.0" encoding="utf-8"?>
<Properties xmlns="http://schemas.openxmlformats.org/officeDocument/2006/extended-properties" xmlns:vt="http://schemas.openxmlformats.org/officeDocument/2006/docPropsVTypes">
  <TotalTime>328</TotalTime>
  <Words>480</Words>
  <Application>Microsoft Office PowerPoint</Application>
  <PresentationFormat>On-screen Show (4:3)</PresentationFormat>
  <Paragraphs>55</Paragraphs>
  <Slides>2</Slides>
  <Notes>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vt:i4>
      </vt:variant>
    </vt:vector>
  </HeadingPairs>
  <TitlesOfParts>
    <vt:vector size="9" baseType="lpstr">
      <vt:lpstr>Arial</vt:lpstr>
      <vt:lpstr>Calibri</vt:lpstr>
      <vt:lpstr>Tahoma</vt:lpstr>
      <vt:lpstr>Times New Roman</vt:lpstr>
      <vt:lpstr>Webdings</vt:lpstr>
      <vt:lpstr>Wingdings</vt:lpstr>
      <vt:lpstr>1_Default Design</vt:lpstr>
      <vt:lpstr>PowerPoint Presentation</vt:lpstr>
      <vt:lpstr>PowerPoint Presentation</vt:lpstr>
    </vt:vector>
  </TitlesOfParts>
  <Company>PDO</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MU61323</dc:creator>
  <cp:keywords/>
  <dc:description/>
  <cp:lastModifiedBy>Jabri, Fahad MSE51</cp:lastModifiedBy>
  <cp:revision>67</cp:revision>
  <dcterms:created xsi:type="dcterms:W3CDTF">2016-03-28T05:48:29Z</dcterms:created>
  <dcterms:modified xsi:type="dcterms:W3CDTF">2019-05-26T06:07:44Z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0x0101009148F5A04DDD49CBA7127AADA5FB792B00AADE34325A8B49CDA8BB4DB53328F214009C4067D375EDA046866D1CFD34BA6725</vt:lpwstr>
  </property>
</Properties>
</file>