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47" r:id="rId2"/>
    <p:sldId id="34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02/06/2019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70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7715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6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96F43EDA-7390-497E-B3EA-8A1F90022BF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1793" y="928872"/>
            <a:ext cx="3203607" cy="2402705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98570"/>
            <a:ext cx="5635593" cy="524759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13</a:t>
            </a:r>
            <a:r>
              <a:rPr lang="en-US" sz="1200" b="1" baseline="30000" dirty="0">
                <a:solidFill>
                  <a:srgbClr val="333399"/>
                </a:solidFill>
                <a:latin typeface="Tahoma" pitchFamily="34" charset="0"/>
              </a:rPr>
              <a:t>th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April, 2019  Incident title: Property Damage</a:t>
            </a: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While Running in hole 3-1/2 EUE singles from cat walk - at 1871m</a:t>
            </a: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 (1992 TD), the weather changed and it started to rain followed by </a:t>
            </a: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 rapidly increasing severe winds. The crew followed the well</a:t>
            </a: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 securing procedures and started securing the well. After installing</a:t>
            </a: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 FOSV the weather had become too severe to safely continue and</a:t>
            </a: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 the NTP moved the crew to tea room. The storm worsened</a:t>
            </a: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 within 5 mins, this resulted in bringing the Hoist Mast down on to</a:t>
            </a: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 the Rig Manager Caravan, which also contains the tea room. All</a:t>
            </a:r>
          </a:p>
          <a:p>
            <a:pPr marL="342900" indent="-342900" eaLnBrk="1" hangingPunct="1">
              <a:defRPr/>
            </a:pPr>
            <a:r>
              <a:rPr 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 personnel reported, no injuries </a:t>
            </a:r>
          </a:p>
          <a:p>
            <a:pPr marL="342900" indent="-342900" eaLnBrk="1" hangingPunct="1">
              <a:defRPr/>
            </a:pPr>
            <a:r>
              <a:rPr lang="en-US" sz="1050" dirty="0">
                <a:solidFill>
                  <a:srgbClr val="000000"/>
                </a:solidFill>
                <a:latin typeface="Arial" pitchFamily="34" charset="0"/>
              </a:rPr>
              <a:t> 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Calibri" panose="020F0502020204030204" pitchFamily="34" charset="0"/>
                <a:cs typeface="Tahoma" pitchFamily="34" charset="0"/>
              </a:rPr>
              <a:t>Review the anchoring procedure to take into account the adverse weather condition including flooding and muddy location condition.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Calibri" panose="020F0502020204030204" pitchFamily="34" charset="0"/>
                <a:cs typeface="Tahoma" pitchFamily="34" charset="0"/>
              </a:rPr>
              <a:t>Implement adverse weather alert system and clear actions to be taken in the field.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Calibri" panose="020F0502020204030204" pitchFamily="34" charset="0"/>
                <a:cs typeface="Tahoma" pitchFamily="34" charset="0"/>
              </a:rPr>
              <a:t>Use a tensioner device to ensure the anchors guy lines are properly tensioned.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Calibri" panose="020F0502020204030204" pitchFamily="34" charset="0"/>
                <a:cs typeface="Tahoma" pitchFamily="34" charset="0"/>
              </a:rPr>
              <a:t>Ensure ERP covers adverse weather condition and controls to be implemented and drilled.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Calibri" panose="020F0502020204030204" pitchFamily="34" charset="0"/>
                <a:cs typeface="Tahoma" pitchFamily="34" charset="0"/>
              </a:rPr>
              <a:t>Flooding can change all the equations including anchoring.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Calibri" panose="020F0502020204030204" pitchFamily="34" charset="0"/>
                <a:cs typeface="Tahoma" pitchFamily="34" charset="0"/>
              </a:rPr>
              <a:t>Consider hoists with self anchoring system.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333625" y="5986046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Flooding can change effectiveness of anchoring. 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pic>
        <p:nvPicPr>
          <p:cNvPr id="3" name="Picture 2" descr="A fire truck parked in front of a building&#10;&#10;Description automatically generated">
            <a:extLst>
              <a:ext uri="{FF2B5EF4-FFF2-40B4-BE49-F238E27FC236}">
                <a16:creationId xmlns:a16="http://schemas.microsoft.com/office/drawing/2014/main" id="{C7F2792B-AF15-4EF0-97B1-CD8A3A9F991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1793" y="3505200"/>
            <a:ext cx="3356007" cy="1959976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4953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5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80131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OEM guidelines for anchoring the hoist / rig are clear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anchoring SOP is inline with OEM requirements?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to burry the anchor blocks for better stability and for effectively holding the Mast in adverse weather condition such as strong winds / heavy rainfall?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verify that HEMP covers HSE controls to be applied in case of adverse weather condition / storm  / flooding?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your rig / hoist layout clearly shows that your site based office / tea room caravans should not be within Mast drop down zone? How do you verify its consistent implementation.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200" b="1" i="1" dirty="0">
                <a:solidFill>
                  <a:srgbClr val="FF0000"/>
                </a:solidFill>
                <a:latin typeface="+mj-lt"/>
                <a:sym typeface="Wingdings" pitchFamily="2" charset="2"/>
              </a:rPr>
              <a:t>Read the guidance notes please 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93301" y="817762"/>
            <a:ext cx="7596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   13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April 2019	Incident title : Property (Hoist) damage Incident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4118737452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92172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00CDEA8-2607-438E-84A1-BE412634162A}"/>
</file>

<file path=customXml/itemProps2.xml><?xml version="1.0" encoding="utf-8"?>
<ds:datastoreItem xmlns:ds="http://schemas.openxmlformats.org/officeDocument/2006/customXml" ds:itemID="{EB5CC7FA-29FB-4563-93AA-BEDC0EE2AF06}"/>
</file>

<file path=customXml/itemProps3.xml><?xml version="1.0" encoding="utf-8"?>
<ds:datastoreItem xmlns:ds="http://schemas.openxmlformats.org/officeDocument/2006/customXml" ds:itemID="{9C62AA81-321B-47DA-A141-DF851328598C}"/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539</Words>
  <Application>Microsoft Office PowerPoint</Application>
  <PresentationFormat>On-screen Show (4:3)</PresentationFormat>
  <Paragraphs>63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Masroori, Ahmed UWZ11H</cp:lastModifiedBy>
  <cp:revision>68</cp:revision>
  <dcterms:created xsi:type="dcterms:W3CDTF">2016-03-28T05:48:29Z</dcterms:created>
  <dcterms:modified xsi:type="dcterms:W3CDTF">2019-06-02T04:11:00Z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