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4"/>
  </p:sldMasterIdLst>
  <p:notesMasterIdLst>
    <p:notesMasterId r:id="rId7"/>
  </p:notesMasterIdLst>
  <p:sldIdLst>
    <p:sldId id="349" r:id="rId5"/>
    <p:sldId id="35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047" autoAdjust="0"/>
  </p:normalViewPr>
  <p:slideViewPr>
    <p:cSldViewPr>
      <p:cViewPr varScale="1">
        <p:scale>
          <a:sx n="107" d="100"/>
          <a:sy n="107" d="100"/>
        </p:scale>
        <p:origin x="1656"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11/07/2019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1917102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184">
              <a:defRPr/>
            </a:pP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3420337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ling shall be in line with load center">
            <a:extLst>
              <a:ext uri="{FF2B5EF4-FFF2-40B4-BE49-F238E27FC236}">
                <a16:creationId xmlns:a16="http://schemas.microsoft.com/office/drawing/2014/main" id="{5118F963-6DFC-42C6-AA7B-0FE45AADC1E2}"/>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609"/>
          <a:stretch/>
        </p:blipFill>
        <p:spPr bwMode="auto">
          <a:xfrm>
            <a:off x="6005304" y="3140954"/>
            <a:ext cx="3062496" cy="3031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a:extLst>
              <a:ext uri="{FF2B5EF4-FFF2-40B4-BE49-F238E27FC236}">
                <a16:creationId xmlns:a16="http://schemas.microsoft.com/office/drawing/2014/main" id="{0CBBAC4E-A1AD-4479-8C5E-117C3CD50BD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19800" y="793719"/>
            <a:ext cx="3048000" cy="2286000"/>
          </a:xfrm>
          <a:prstGeom prst="rect">
            <a:avLst/>
          </a:prstGeom>
        </p:spPr>
      </p:pic>
      <p:pic>
        <p:nvPicPr>
          <p:cNvPr id="14" name="Picture 13">
            <a:extLst>
              <a:ext uri="{FF2B5EF4-FFF2-40B4-BE49-F238E27FC236}">
                <a16:creationId xmlns:a16="http://schemas.microsoft.com/office/drawing/2014/main" id="{191479FF-91D3-4887-807D-3629AD8BF944}"/>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175919" y="2169721"/>
            <a:ext cx="1206882" cy="761999"/>
          </a:xfrm>
          <a:prstGeom prst="rect">
            <a:avLst/>
          </a:prstGeom>
        </p:spPr>
      </p:pic>
      <p:sp>
        <p:nvSpPr>
          <p:cNvPr id="14339" name="Text Box 2"/>
          <p:cNvSpPr txBox="1">
            <a:spLocks noChangeArrowheads="1"/>
          </p:cNvSpPr>
          <p:nvPr/>
        </p:nvSpPr>
        <p:spPr bwMode="auto">
          <a:xfrm>
            <a:off x="0" y="770273"/>
            <a:ext cx="5942616" cy="4747453"/>
          </a:xfrm>
          <a:prstGeom prst="rect">
            <a:avLst/>
          </a:prstGeom>
          <a:noFill/>
          <a:ln w="19050">
            <a:noFill/>
            <a:miter lim="800000"/>
            <a:headEnd/>
            <a:tailEnd/>
          </a:ln>
        </p:spPr>
        <p:txBody>
          <a:bodyPr wrap="square" lIns="91440">
            <a:spAutoFit/>
          </a:bodyPr>
          <a:lstStyle/>
          <a:p>
            <a:pPr marL="114300" indent="-114300">
              <a:defRPr/>
            </a:pPr>
            <a:r>
              <a:rPr lang="en-GB" sz="1400" b="1" dirty="0">
                <a:solidFill>
                  <a:srgbClr val="003399"/>
                </a:solidFill>
                <a:latin typeface="Tahoma" panose="020B0604030504040204" pitchFamily="34" charset="0"/>
                <a:ea typeface="Tahoma" panose="020B0604030504040204" pitchFamily="34" charset="0"/>
                <a:cs typeface="Tahoma" panose="020B0604030504040204" pitchFamily="34" charset="0"/>
              </a:rPr>
              <a:t>Date:</a:t>
            </a:r>
            <a:r>
              <a:rPr lang="en-US" sz="1400" b="1" dirty="0">
                <a:solidFill>
                  <a:srgbClr val="003399"/>
                </a:solidFill>
                <a:latin typeface="Tahoma" panose="020B0604030504040204" pitchFamily="34" charset="0"/>
                <a:ea typeface="Tahoma" panose="020B0604030504040204" pitchFamily="34" charset="0"/>
                <a:cs typeface="Tahoma" panose="020B0604030504040204" pitchFamily="34" charset="0"/>
              </a:rPr>
              <a:t> 24.04.2019 Incident title: </a:t>
            </a:r>
            <a:r>
              <a:rPr lang="es-ES" sz="1400" b="1" dirty="0">
                <a:solidFill>
                  <a:srgbClr val="003399"/>
                </a:solidFill>
                <a:latin typeface="Tahoma" panose="020B0604030504040204" pitchFamily="34" charset="0"/>
                <a:ea typeface="Tahoma" panose="020B0604030504040204" pitchFamily="34" charset="0"/>
                <a:cs typeface="Tahoma" panose="020B0604030504040204" pitchFamily="34" charset="0"/>
              </a:rPr>
              <a:t>Hipo# 31, OHL  lifting</a:t>
            </a:r>
            <a:r>
              <a:rPr lang="en-US" sz="1400" b="1" dirty="0">
                <a:solidFill>
                  <a:srgbClr val="003399"/>
                </a:solidFill>
                <a:latin typeface="Tahoma" panose="020B0604030504040204" pitchFamily="34" charset="0"/>
                <a:ea typeface="Tahoma" panose="020B0604030504040204" pitchFamily="34" charset="0"/>
                <a:cs typeface="Tahoma" panose="020B0604030504040204" pitchFamily="34" charset="0"/>
              </a:rPr>
              <a:t> I</a:t>
            </a:r>
            <a:r>
              <a:rPr lang="en-US" sz="1400" b="1" dirty="0" smtClean="0">
                <a:solidFill>
                  <a:srgbClr val="003399"/>
                </a:solidFill>
                <a:latin typeface="Tahoma" panose="020B0604030504040204" pitchFamily="34" charset="0"/>
                <a:ea typeface="Tahoma" panose="020B0604030504040204" pitchFamily="34" charset="0"/>
                <a:cs typeface="Tahoma" panose="020B0604030504040204" pitchFamily="34" charset="0"/>
              </a:rPr>
              <a:t>ncident</a:t>
            </a:r>
            <a:endParaRPr lang="en-US" sz="1400" b="1" dirty="0">
              <a:solidFill>
                <a:srgbClr val="003399"/>
              </a:solidFill>
              <a:latin typeface="Tahoma" panose="020B0604030504040204" pitchFamily="34" charset="0"/>
              <a:ea typeface="Tahoma" panose="020B0604030504040204" pitchFamily="34" charset="0"/>
              <a:cs typeface="Tahoma" panose="020B0604030504040204"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6000" algn="just">
              <a:spcBef>
                <a:spcPts val="0"/>
              </a:spcBef>
              <a:spcAft>
                <a:spcPts val="600"/>
              </a:spcAft>
              <a:defRPr/>
            </a:pPr>
            <a:r>
              <a:rPr lang="en-GB" sz="1600" dirty="0" smtClean="0">
                <a:latin typeface="Calibri" panose="020F0502020204030204" pitchFamily="34" charset="0"/>
                <a:cs typeface="Calibri" pitchFamily="34" charset="0"/>
              </a:rPr>
              <a:t>An electrical </a:t>
            </a:r>
            <a:r>
              <a:rPr lang="en-GB" sz="1600" dirty="0">
                <a:latin typeface="Calibri" panose="020F0502020204030204" pitchFamily="34" charset="0"/>
                <a:cs typeface="Calibri" pitchFamily="34" charset="0"/>
              </a:rPr>
              <a:t>crew was engaged in guard pole erection at Hawqa 23 road crossing location. The crane operator raised the pole into the vertical position. While attempting to lift the guard pole, the round endless sling failed to grip the pole and the sling slipped off. The concrete pole toppled onto the crane at the rear side of the driver cabin.</a:t>
            </a:r>
          </a:p>
          <a:p>
            <a:pPr marL="342900" indent="-342900" eaLnBrk="1" hangingPunct="1">
              <a:defRPr/>
            </a:pPr>
            <a:endParaRPr lang="en-US" sz="1050" dirty="0">
              <a:solidFill>
                <a:srgbClr val="FF0000"/>
              </a:solidFill>
              <a:latin typeface="Arial" pitchFamily="34" charset="0"/>
            </a:endParaRPr>
          </a:p>
          <a:p>
            <a:pPr marL="114300" indent="-114300" algn="just">
              <a:defRPr/>
            </a:pPr>
            <a:r>
              <a:rPr lang="en-US" sz="1600" b="1" dirty="0">
                <a:solidFill>
                  <a:srgbClr val="003399"/>
                </a:solidFill>
                <a:latin typeface="Tahoma" pitchFamily="34" charset="0"/>
              </a:rPr>
              <a:t>Your learning from this </a:t>
            </a:r>
            <a:r>
              <a:rPr lang="en-US" sz="1600" b="1" dirty="0" smtClean="0">
                <a:solidFill>
                  <a:srgbClr val="003399"/>
                </a:solidFill>
                <a:latin typeface="Tahoma" pitchFamily="34" charset="0"/>
              </a:rPr>
              <a:t>incident</a:t>
            </a:r>
            <a:r>
              <a:rPr lang="en-US" sz="1600" b="1" dirty="0">
                <a:solidFill>
                  <a:srgbClr val="003399"/>
                </a:solidFill>
                <a:latin typeface="Tahoma" pitchFamily="34" charset="0"/>
              </a:rPr>
              <a:t>:</a:t>
            </a:r>
            <a:endParaRPr lang="en-US" sz="1600" b="1" dirty="0">
              <a:solidFill>
                <a:srgbClr val="003399"/>
              </a:solidFill>
              <a:latin typeface="Tahoma" pitchFamily="34" charset="0"/>
            </a:endParaRPr>
          </a:p>
          <a:p>
            <a:pPr marL="114300" indent="-114300" algn="just">
              <a:defRPr/>
            </a:pPr>
            <a:endParaRPr lang="en-US" sz="600" dirty="0">
              <a:solidFill>
                <a:srgbClr val="FF0000"/>
              </a:solidFill>
              <a:latin typeface="Arial" charset="0"/>
            </a:endParaRPr>
          </a:p>
          <a:p>
            <a:pPr marL="285750" indent="-285750">
              <a:buFont typeface="Arial" panose="020B0604020202020204" pitchFamily="34" charset="0"/>
              <a:buChar char="•"/>
              <a:defRPr/>
            </a:pPr>
            <a:r>
              <a:rPr lang="en-US" sz="1600" dirty="0">
                <a:latin typeface="Calibri" panose="020F0502020204030204" pitchFamily="34" charset="0"/>
                <a:cs typeface="Calibri" pitchFamily="34" charset="0"/>
                <a:sym typeface="Wingdings" pitchFamily="2" charset="2"/>
              </a:rPr>
              <a:t>Always ensure approved lifting plan is available before commencement of lifting activity.</a:t>
            </a:r>
          </a:p>
          <a:p>
            <a:pPr marL="285750" indent="-285750">
              <a:buFont typeface="Arial" panose="020B0604020202020204" pitchFamily="34" charset="0"/>
              <a:buChar char="•"/>
              <a:defRPr/>
            </a:pPr>
            <a:r>
              <a:rPr lang="en-US" sz="1600" dirty="0">
                <a:latin typeface="Calibri" panose="020F0502020204030204" pitchFamily="34" charset="0"/>
                <a:cs typeface="Calibri" pitchFamily="34" charset="0"/>
                <a:sym typeface="Wingdings" pitchFamily="2" charset="2"/>
              </a:rPr>
              <a:t>Always ensure that correct rigging method is used for </a:t>
            </a:r>
            <a:r>
              <a:rPr lang="en-US" sz="1600" dirty="0" smtClean="0">
                <a:latin typeface="Calibri" panose="020F0502020204030204" pitchFamily="34" charset="0"/>
                <a:cs typeface="Calibri" pitchFamily="34" charset="0"/>
                <a:sym typeface="Wingdings" pitchFamily="2" charset="2"/>
              </a:rPr>
              <a:t>lifting</a:t>
            </a:r>
            <a:r>
              <a:rPr lang="en-US" sz="1600" dirty="0">
                <a:latin typeface="Calibri" panose="020F0502020204030204" pitchFamily="34" charset="0"/>
                <a:cs typeface="Calibri" pitchFamily="34" charset="0"/>
                <a:sym typeface="Wingdings" pitchFamily="2" charset="2"/>
              </a:rPr>
              <a:t>. </a:t>
            </a:r>
          </a:p>
          <a:p>
            <a:pPr marL="285750" indent="-285750">
              <a:buFont typeface="Arial" panose="020B0604020202020204" pitchFamily="34" charset="0"/>
              <a:buChar char="•"/>
              <a:defRPr/>
            </a:pPr>
            <a:r>
              <a:rPr lang="en-US" sz="1600" dirty="0">
                <a:latin typeface="Calibri" panose="020F0502020204030204" pitchFamily="34" charset="0"/>
                <a:cs typeface="Calibri" pitchFamily="34" charset="0"/>
                <a:sym typeface="Wingdings" pitchFamily="2" charset="2"/>
              </a:rPr>
              <a:t>Always ensure right equipment are in place before commencement of task</a:t>
            </a:r>
            <a:r>
              <a:rPr lang="en-US" sz="1600" dirty="0" smtClean="0">
                <a:latin typeface="Calibri" panose="020F0502020204030204" pitchFamily="34" charset="0"/>
                <a:cs typeface="Calibri" pitchFamily="34" charset="0"/>
                <a:sym typeface="Wingdings" pitchFamily="2" charset="2"/>
              </a:rPr>
              <a:t>.</a:t>
            </a:r>
            <a:endParaRPr lang="en-US" sz="1600" dirty="0">
              <a:latin typeface="Calibri" panose="020F0502020204030204" pitchFamily="34" charset="0"/>
              <a:cs typeface="Calibri" pitchFamily="34" charset="0"/>
              <a:sym typeface="Wingdings" pitchFamily="2" charset="2"/>
            </a:endParaRPr>
          </a:p>
          <a:p>
            <a:pPr marL="285750" indent="-285750">
              <a:buFont typeface="Arial" panose="020B0604020202020204" pitchFamily="34" charset="0"/>
              <a:buChar char="•"/>
              <a:defRPr/>
            </a:pPr>
            <a:r>
              <a:rPr lang="en-US" sz="1600" dirty="0">
                <a:latin typeface="Calibri" panose="020F0502020204030204" pitchFamily="34" charset="0"/>
                <a:cs typeface="Calibri" pitchFamily="34" charset="0"/>
                <a:sym typeface="Wingdings" pitchFamily="2" charset="2"/>
              </a:rPr>
              <a:t>Always ensure proper communication and coordination between </a:t>
            </a:r>
            <a:r>
              <a:rPr lang="en-US" sz="1600" dirty="0" smtClean="0">
                <a:latin typeface="Calibri" panose="020F0502020204030204" pitchFamily="34" charset="0"/>
                <a:cs typeface="Calibri" pitchFamily="34" charset="0"/>
                <a:sym typeface="Wingdings" pitchFamily="2" charset="2"/>
              </a:rPr>
              <a:t>Appointed Person, Permit Applicant </a:t>
            </a:r>
            <a:r>
              <a:rPr lang="en-US" sz="1600" dirty="0">
                <a:latin typeface="Calibri" panose="020F0502020204030204" pitchFamily="34" charset="0"/>
                <a:cs typeface="Calibri" pitchFamily="34" charset="0"/>
                <a:sym typeface="Wingdings" pitchFamily="2" charset="2"/>
              </a:rPr>
              <a:t>and crew members.</a:t>
            </a:r>
          </a:p>
          <a:p>
            <a:pPr algn="just" eaLnBrk="1" hangingPunct="1">
              <a:defRPr/>
            </a:pPr>
            <a:endParaRPr lang="en-US" sz="1400" dirty="0">
              <a:latin typeface="Calibri" panose="020F0502020204030204" pitchFamily="34" charset="0"/>
              <a:cs typeface="Arial" pitchFamily="34" charset="0"/>
            </a:endParaRPr>
          </a:p>
        </p:txBody>
      </p:sp>
      <p:sp>
        <p:nvSpPr>
          <p:cNvPr id="26628" name="TextBox 16"/>
          <p:cNvSpPr txBox="1">
            <a:spLocks noChangeArrowheads="1"/>
          </p:cNvSpPr>
          <p:nvPr/>
        </p:nvSpPr>
        <p:spPr bwMode="auto">
          <a:xfrm>
            <a:off x="133831" y="5497211"/>
            <a:ext cx="5791200" cy="584775"/>
          </a:xfrm>
          <a:prstGeom prst="rect">
            <a:avLst/>
          </a:prstGeom>
          <a:solidFill>
            <a:schemeClr val="accent2"/>
          </a:solidFill>
          <a:ln w="9525">
            <a:noFill/>
            <a:miter lim="800000"/>
            <a:headEnd/>
            <a:tailEnd/>
          </a:ln>
        </p:spPr>
        <p:txBody>
          <a:bodyPr wrap="square">
            <a:spAutoFit/>
          </a:bodyPr>
          <a:lstStyle/>
          <a:p>
            <a:pPr algn="ctr" eaLnBrk="1" hangingPunct="1"/>
            <a:r>
              <a:rPr lang="en-US" sz="1600" b="1" dirty="0">
                <a:solidFill>
                  <a:srgbClr val="FFFF00"/>
                </a:solidFill>
                <a:latin typeface="Tahoma" pitchFamily="34" charset="0"/>
              </a:rPr>
              <a:t>Ensure correct rigging method and proper equipment used for lifting activity</a:t>
            </a:r>
          </a:p>
        </p:txBody>
      </p:sp>
      <p:sp>
        <p:nvSpPr>
          <p:cNvPr id="16" name="Text Box 12"/>
          <p:cNvSpPr txBox="1">
            <a:spLocks noChangeArrowheads="1"/>
          </p:cNvSpPr>
          <p:nvPr/>
        </p:nvSpPr>
        <p:spPr bwMode="auto">
          <a:xfrm>
            <a:off x="1219200" y="0"/>
            <a:ext cx="7056438" cy="646331"/>
          </a:xfrm>
          <a:prstGeom prst="rect">
            <a:avLst/>
          </a:prstGeom>
          <a:noFill/>
          <a:ln w="9525">
            <a:noFill/>
            <a:miter lim="800000"/>
            <a:headEnd/>
            <a:tailEnd/>
          </a:ln>
        </p:spPr>
        <p:txBody>
          <a:bodyPr>
            <a:spAutoFit/>
          </a:bodyPr>
          <a:lstStyle/>
          <a:p>
            <a:pPr algn="ctr">
              <a:defRPr/>
            </a:pPr>
            <a:r>
              <a:rPr lang="en-GB" sz="3600" b="1" dirty="0">
                <a:latin typeface="+mj-lt"/>
              </a:rPr>
              <a:t>PDO Second Alert  </a:t>
            </a:r>
            <a:endParaRPr lang="en-GB" sz="2800" b="1" dirty="0">
              <a:solidFill>
                <a:srgbClr val="FF0000"/>
              </a:solidFill>
              <a:latin typeface="+mj-lt"/>
            </a:endParaRPr>
          </a:p>
        </p:txBody>
      </p:sp>
      <p:sp>
        <p:nvSpPr>
          <p:cNvPr id="26634" name="Freeform 132"/>
          <p:cNvSpPr>
            <a:spLocks/>
          </p:cNvSpPr>
          <p:nvPr/>
        </p:nvSpPr>
        <p:spPr bwMode="auto">
          <a:xfrm>
            <a:off x="8377297" y="3821348"/>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grpSp>
        <p:nvGrpSpPr>
          <p:cNvPr id="26633" name="Group 131"/>
          <p:cNvGrpSpPr>
            <a:grpSpLocks/>
          </p:cNvGrpSpPr>
          <p:nvPr/>
        </p:nvGrpSpPr>
        <p:grpSpPr bwMode="auto">
          <a:xfrm>
            <a:off x="8707438" y="1219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Tree>
    <p:extLst>
      <p:ext uri="{BB962C8B-B14F-4D97-AF65-F5344CB8AC3E}">
        <p14:creationId xmlns:p14="http://schemas.microsoft.com/office/powerpoint/2010/main" val="4172103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06221" y="1166743"/>
            <a:ext cx="8826642" cy="4247317"/>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FF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a:t>
            </a:r>
            <a:r>
              <a:rPr lang="en-US" sz="1600" b="1" dirty="0" smtClean="0">
                <a:solidFill>
                  <a:srgbClr val="FF0000"/>
                </a:solidFill>
                <a:latin typeface="Tahoma" pitchFamily="34" charset="0"/>
              </a:rPr>
              <a:t>below.       </a:t>
            </a:r>
            <a:endParaRPr lang="en-US" sz="1600" b="1" dirty="0">
              <a:solidFill>
                <a:srgbClr val="FF0000"/>
              </a:solidFill>
              <a:latin typeface="Tahoma" pitchFamily="34" charset="0"/>
            </a:endParaRP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FF0000"/>
                </a:solidFill>
                <a:latin typeface="Tahoma" pitchFamily="34" charset="0"/>
              </a:rPr>
              <a:t>Confirm the following:</a:t>
            </a:r>
            <a:endParaRPr lang="en-US" sz="1600" dirty="0">
              <a:solidFill>
                <a:srgbClr val="FF0000"/>
              </a:solidFill>
              <a:latin typeface="Tahoma" pitchFamily="34" charset="0"/>
            </a:endParaRPr>
          </a:p>
          <a:p>
            <a:pPr marL="342900" indent="-342900" eaLnBrk="1" hangingPunct="1">
              <a:defRPr/>
            </a:pPr>
            <a:endParaRPr lang="en-US" sz="1400" dirty="0">
              <a:latin typeface="Arial" charset="0"/>
            </a:endParaRPr>
          </a:p>
          <a:p>
            <a:pPr marL="342900" indent="-342900" eaLnBrk="1" hangingPunct="1">
              <a:buFont typeface="+mj-lt"/>
              <a:buAutoNum type="arabicPeriod"/>
              <a:defRPr/>
            </a:pPr>
            <a:r>
              <a:rPr lang="en-US" sz="1600" b="1" dirty="0">
                <a:solidFill>
                  <a:schemeClr val="accent2"/>
                </a:solidFill>
                <a:latin typeface="Calibri" panose="020F0502020204030204" pitchFamily="34" charset="0"/>
                <a:sym typeface="Wingdings" pitchFamily="2" charset="2"/>
              </a:rPr>
              <a:t>Do you ensure that appropriate lifting plan is attached along with PTW? </a:t>
            </a:r>
          </a:p>
          <a:p>
            <a:pPr marL="342900" indent="-342900" eaLnBrk="1" hangingPunct="1">
              <a:buFont typeface="+mj-lt"/>
              <a:buAutoNum type="arabicPeriod"/>
              <a:defRPr/>
            </a:pPr>
            <a:r>
              <a:rPr lang="en-US" sz="1600" b="1" dirty="0">
                <a:solidFill>
                  <a:schemeClr val="accent2"/>
                </a:solidFill>
                <a:latin typeface="Calibri" panose="020F0502020204030204" pitchFamily="34" charset="0"/>
                <a:sym typeface="Wingdings" pitchFamily="2" charset="2"/>
              </a:rPr>
              <a:t>Do you ensure the Rigging method used is correct as per procedure?</a:t>
            </a:r>
          </a:p>
          <a:p>
            <a:pPr marL="342900" indent="-342900" eaLnBrk="1" hangingPunct="1">
              <a:buFont typeface="+mj-lt"/>
              <a:buAutoNum type="arabicPeriod"/>
              <a:defRPr/>
            </a:pPr>
            <a:r>
              <a:rPr lang="en-US" sz="1600" b="1" dirty="0">
                <a:solidFill>
                  <a:schemeClr val="accent2"/>
                </a:solidFill>
                <a:latin typeface="Calibri" panose="020F0502020204030204" pitchFamily="34" charset="0"/>
                <a:sym typeface="Wingdings" pitchFamily="2" charset="2"/>
              </a:rPr>
              <a:t>Do your </a:t>
            </a:r>
            <a:r>
              <a:rPr lang="en-US" sz="1600" b="1" dirty="0" smtClean="0">
                <a:solidFill>
                  <a:schemeClr val="accent2"/>
                </a:solidFill>
                <a:latin typeface="Calibri" panose="020F0502020204030204" pitchFamily="34" charset="0"/>
                <a:sym typeface="Wingdings" pitchFamily="2" charset="2"/>
              </a:rPr>
              <a:t>supervisors visit </a:t>
            </a:r>
            <a:r>
              <a:rPr lang="en-US" sz="1600" b="1" dirty="0">
                <a:solidFill>
                  <a:schemeClr val="accent2"/>
                </a:solidFill>
                <a:latin typeface="Calibri" panose="020F0502020204030204" pitchFamily="34" charset="0"/>
                <a:sym typeface="Wingdings" pitchFamily="2" charset="2"/>
              </a:rPr>
              <a:t>site before applying the permit to see the site conditions?</a:t>
            </a:r>
          </a:p>
          <a:p>
            <a:pPr marL="342900" indent="-342900" eaLnBrk="1" hangingPunct="1">
              <a:buFont typeface="+mj-lt"/>
              <a:buAutoNum type="arabicPeriod"/>
              <a:defRPr/>
            </a:pPr>
            <a:r>
              <a:rPr lang="en-US" sz="1600" b="1" dirty="0">
                <a:solidFill>
                  <a:schemeClr val="accent2"/>
                </a:solidFill>
                <a:latin typeface="Calibri" panose="020F0502020204030204" pitchFamily="34" charset="0"/>
                <a:sym typeface="Wingdings" pitchFamily="2" charset="2"/>
              </a:rPr>
              <a:t>Do your </a:t>
            </a:r>
            <a:r>
              <a:rPr lang="en-US" sz="1600" b="1" dirty="0" smtClean="0">
                <a:solidFill>
                  <a:schemeClr val="accent2"/>
                </a:solidFill>
                <a:latin typeface="Calibri" panose="020F0502020204030204" pitchFamily="34" charset="0"/>
                <a:sym typeface="Wingdings" pitchFamily="2" charset="2"/>
              </a:rPr>
              <a:t>supervisors </a:t>
            </a:r>
            <a:r>
              <a:rPr lang="en-US" sz="1600" b="1" dirty="0">
                <a:solidFill>
                  <a:schemeClr val="accent2"/>
                </a:solidFill>
                <a:latin typeface="Calibri" panose="020F0502020204030204" pitchFamily="34" charset="0"/>
                <a:sym typeface="Wingdings" pitchFamily="2" charset="2"/>
              </a:rPr>
              <a:t>explain about PTW requirements with appropriate control measures to crew at site?</a:t>
            </a:r>
          </a:p>
          <a:p>
            <a:pPr marL="342900" indent="-342900" eaLnBrk="1" hangingPunct="1">
              <a:buFont typeface="+mj-lt"/>
              <a:buAutoNum type="arabicPeriod"/>
              <a:defRPr/>
            </a:pPr>
            <a:r>
              <a:rPr lang="en-US" sz="1600" b="1" dirty="0">
                <a:solidFill>
                  <a:schemeClr val="accent2"/>
                </a:solidFill>
                <a:latin typeface="Calibri" panose="020F0502020204030204" pitchFamily="34" charset="0"/>
                <a:sym typeface="Wingdings" pitchFamily="2" charset="2"/>
              </a:rPr>
              <a:t>Do you ensure that </a:t>
            </a:r>
            <a:r>
              <a:rPr lang="en-US" sz="1600" b="1" dirty="0" smtClean="0">
                <a:solidFill>
                  <a:schemeClr val="accent2"/>
                </a:solidFill>
                <a:latin typeface="Calibri" panose="020F0502020204030204" pitchFamily="34" charset="0"/>
                <a:sym typeface="Wingdings" pitchFamily="2" charset="2"/>
              </a:rPr>
              <a:t>sub-contractor </a:t>
            </a:r>
            <a:r>
              <a:rPr lang="en-US" sz="1600" b="1" dirty="0">
                <a:solidFill>
                  <a:schemeClr val="accent2"/>
                </a:solidFill>
                <a:latin typeface="Calibri" panose="020F0502020204030204" pitchFamily="34" charset="0"/>
                <a:sym typeface="Wingdings" pitchFamily="2" charset="2"/>
              </a:rPr>
              <a:t>management is appropriate at site?</a:t>
            </a:r>
          </a:p>
          <a:p>
            <a:pPr marL="342900" indent="-342900" eaLnBrk="1" hangingPunct="1">
              <a:defRPr/>
            </a:pPr>
            <a:endParaRPr lang="en-US" sz="1000" i="1" dirty="0">
              <a:latin typeface="+mj-lt"/>
              <a:sym typeface="Wingdings" pitchFamily="2" charset="2"/>
            </a:endParaRPr>
          </a:p>
          <a:p>
            <a:pPr marL="342900" indent="-342900" eaLnBrk="1" hangingPunct="1">
              <a:defRPr/>
            </a:pPr>
            <a:r>
              <a:rPr lang="en-US" sz="1000" i="1" dirty="0">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eaLnBrk="1" hangingPunct="1">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5096" cy="407"/>
            </a:xfrm>
            <a:prstGeom prst="rect">
              <a:avLst/>
            </a:prstGeom>
            <a:noFill/>
            <a:ln w="9525">
              <a:noFill/>
              <a:miter lim="800000"/>
              <a:headEnd/>
              <a:tailEnd/>
            </a:ln>
          </p:spPr>
          <p:txBody>
            <a:bodyPr wrap="square">
              <a:spAutoFit/>
            </a:bodyPr>
            <a:lstStyle/>
            <a:p>
              <a:pPr algn="ctr">
                <a:defRPr/>
              </a:pPr>
              <a:r>
                <a:rPr lang="en-GB" sz="3600" b="1" dirty="0">
                  <a:latin typeface="+mj-lt"/>
                </a:rPr>
                <a:t>Management self audit</a:t>
              </a:r>
              <a:endParaRPr lang="en-GB" b="1" dirty="0">
                <a:latin typeface="+mj-lt"/>
              </a:endParaRP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84009" y="922709"/>
            <a:ext cx="7740792" cy="307777"/>
          </a:xfrm>
          <a:prstGeom prst="rect">
            <a:avLst/>
          </a:prstGeom>
          <a:noFill/>
          <a:ln w="9525">
            <a:noFill/>
            <a:miter lim="800000"/>
            <a:headEnd/>
            <a:tailEnd/>
          </a:ln>
        </p:spPr>
        <p:txBody>
          <a:bodyPr wrap="square">
            <a:spAutoFit/>
          </a:bodyPr>
          <a:lstStyle/>
          <a:p>
            <a:pPr marL="114300" indent="-114300">
              <a:defRPr/>
            </a:pPr>
            <a:r>
              <a:rPr lang="en-GB" sz="1400" b="1" dirty="0">
                <a:solidFill>
                  <a:srgbClr val="003399"/>
                </a:solidFill>
                <a:latin typeface="Tahoma" panose="020B0604030504040204" pitchFamily="34" charset="0"/>
                <a:ea typeface="Tahoma" panose="020B0604030504040204" pitchFamily="34" charset="0"/>
                <a:cs typeface="Tahoma" panose="020B0604030504040204" pitchFamily="34" charset="0"/>
              </a:rPr>
              <a:t>Date:</a:t>
            </a:r>
            <a:r>
              <a:rPr lang="en-US" sz="1400" b="1" dirty="0">
                <a:solidFill>
                  <a:srgbClr val="003399"/>
                </a:solidFill>
                <a:latin typeface="Tahoma" panose="020B0604030504040204" pitchFamily="34" charset="0"/>
                <a:ea typeface="Tahoma" panose="020B0604030504040204" pitchFamily="34" charset="0"/>
                <a:cs typeface="Tahoma" panose="020B0604030504040204" pitchFamily="34" charset="0"/>
              </a:rPr>
              <a:t> 24.04.2019 Incident title: </a:t>
            </a:r>
            <a:r>
              <a:rPr lang="es-ES" sz="1400" b="1" dirty="0">
                <a:solidFill>
                  <a:srgbClr val="003399"/>
                </a:solidFill>
                <a:latin typeface="Tahoma" panose="020B0604030504040204" pitchFamily="34" charset="0"/>
                <a:ea typeface="Tahoma" panose="020B0604030504040204" pitchFamily="34" charset="0"/>
                <a:cs typeface="Tahoma" panose="020B0604030504040204" pitchFamily="34" charset="0"/>
              </a:rPr>
              <a:t>Hipo# 31, OHL  lifting</a:t>
            </a:r>
            <a:r>
              <a:rPr lang="en-US" sz="1400" b="1" dirty="0">
                <a:solidFill>
                  <a:srgbClr val="003399"/>
                </a:solidFill>
                <a:latin typeface="Tahoma" panose="020B0604030504040204" pitchFamily="34" charset="0"/>
                <a:ea typeface="Tahoma" panose="020B0604030504040204" pitchFamily="34" charset="0"/>
                <a:cs typeface="Tahoma" panose="020B0604030504040204" pitchFamily="34" charset="0"/>
              </a:rPr>
              <a:t> </a:t>
            </a:r>
            <a:r>
              <a:rPr lang="en-US" sz="1400" b="1" dirty="0" smtClean="0">
                <a:solidFill>
                  <a:srgbClr val="003399"/>
                </a:solidFill>
                <a:latin typeface="Tahoma" panose="020B0604030504040204" pitchFamily="34" charset="0"/>
                <a:ea typeface="Tahoma" panose="020B0604030504040204" pitchFamily="34" charset="0"/>
                <a:cs typeface="Tahoma" panose="020B0604030504040204" pitchFamily="34" charset="0"/>
              </a:rPr>
              <a:t>Incident</a:t>
            </a:r>
            <a:endParaRPr lang="en-US" sz="1400" b="1" dirty="0">
              <a:solidFill>
                <a:srgbClr val="003399"/>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44259387"/>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92178</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28B564-65C5-4F1D-B3DA-CE96E0410B4A}">
  <ds:schemaRefs>
    <ds:schemaRef ds:uri="http://purl.org/dc/terms/"/>
    <ds:schemaRef ds:uri="4880e4f8-4b7d-4bdd-91e3-e10d47036eca"/>
    <ds:schemaRef ds:uri="http://purl.org/dc/dcmitype/"/>
    <ds:schemaRef ds:uri="4880E4F8-4B7D-4BDD-91E3-E10D47036ECA"/>
    <ds:schemaRef ds:uri="http://schemas.microsoft.com/office/2006/metadata/properties"/>
    <ds:schemaRef ds:uri="http://schemas.microsoft.com/office/2006/documentManagement/types"/>
    <ds:schemaRef ds:uri="http://purl.org/dc/elements/1.1/"/>
    <ds:schemaRef ds:uri="http://schemas.microsoft.com/sharepoint/v3"/>
    <ds:schemaRef ds:uri="http://schemas.microsoft.com/office/infopath/2007/PartnerControls"/>
    <ds:schemaRef ds:uri="http://schemas.openxmlformats.org/package/2006/metadata/core-properties"/>
    <ds:schemaRef ds:uri="http://schemas.microsoft.com/sharepoint/v3/fields"/>
    <ds:schemaRef ds:uri="http://www.w3.org/XML/1998/namespace"/>
  </ds:schemaRefs>
</ds:datastoreItem>
</file>

<file path=customXml/itemProps2.xml><?xml version="1.0" encoding="utf-8"?>
<ds:datastoreItem xmlns:ds="http://schemas.openxmlformats.org/officeDocument/2006/customXml" ds:itemID="{5640C008-E24E-4E60-BCBB-2ACB960F06D1}"/>
</file>

<file path=customXml/itemProps3.xml><?xml version="1.0" encoding="utf-8"?>
<ds:datastoreItem xmlns:ds="http://schemas.openxmlformats.org/officeDocument/2006/customXml" ds:itemID="{9F761A88-1F01-42F2-8C19-90F98A6B8E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340</TotalTime>
  <Words>290</Words>
  <Application>Microsoft Office PowerPoint</Application>
  <PresentationFormat>On-screen Show (4:3)</PresentationFormat>
  <Paragraphs>34</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Hinai, Younis MSE5</cp:lastModifiedBy>
  <cp:revision>72</cp:revision>
  <dcterms:created xsi:type="dcterms:W3CDTF">2016-03-28T05:48:29Z</dcterms:created>
  <dcterms:modified xsi:type="dcterms:W3CDTF">2019-07-11T10:18:24Z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