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206758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685800" y="3425825"/>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543550" y="4572001"/>
            <a:ext cx="857250" cy="1905000"/>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3484786021"/>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427632">
                  <a:extLst>
                    <a:ext uri="{9D8B030D-6E8A-4147-A177-3AD203B41FA5}">
                      <a16:colId xmlns:a16="http://schemas.microsoft.com/office/drawing/2014/main" val="20001"/>
                    </a:ext>
                  </a:extLst>
                </a:gridCol>
                <a:gridCol w="1447046">
                  <a:extLst>
                    <a:ext uri="{9D8B030D-6E8A-4147-A177-3AD203B41FA5}">
                      <a16:colId xmlns:a16="http://schemas.microsoft.com/office/drawing/2014/main" val="20002"/>
                    </a:ext>
                  </a:extLst>
                </a:gridCol>
                <a:gridCol w="1829555">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tx1"/>
                          </a:solidFill>
                          <a:latin typeface="Calibri" pitchFamily="34" charset="0"/>
                          <a:ea typeface="+mn-ea"/>
                          <a:cs typeface="Calibri" pitchFamily="34" charset="0"/>
                        </a:rPr>
                        <a:t>LTI (#09)</a:t>
                      </a:r>
                    </a:p>
                  </a:txBody>
                  <a:tcPr>
                    <a:noFill/>
                  </a:tcPr>
                </a:tc>
                <a:tc>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11.07.2019 at 18:05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Karim Small Fields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Alert</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152400" y="3886200"/>
            <a:ext cx="5410200" cy="762000"/>
          </a:xfrm>
          <a:prstGeom prst="wedgeRoundRectCallout">
            <a:avLst>
              <a:gd name="adj1" fmla="val 56382"/>
              <a:gd name="adj2" fmla="val 109680"/>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GB" sz="1200" dirty="0">
                <a:solidFill>
                  <a:srgbClr val="000000"/>
                </a:solidFill>
                <a:latin typeface="Calibri" pitchFamily="34" charset="0"/>
                <a:cs typeface="Calibri" pitchFamily="34" charset="0"/>
              </a:rPr>
              <a:t>Do you ensure you have safe access and egress? </a:t>
            </a:r>
          </a:p>
          <a:p>
            <a:pPr marL="342900" indent="-342900">
              <a:buFont typeface="Arial" charset="0"/>
              <a:buAutoNum type="arabicPeriod"/>
            </a:pPr>
            <a:r>
              <a:rPr lang="en-US" sz="1200" dirty="0">
                <a:latin typeface="Calibri" pitchFamily="34" charset="0"/>
                <a:cs typeface="Calibri" pitchFamily="34" charset="0"/>
              </a:rPr>
              <a:t>Do you always pay attention to where you are stepping?</a:t>
            </a:r>
            <a:r>
              <a:rPr lang="en-GB" sz="1200" dirty="0">
                <a:solidFill>
                  <a:srgbClr val="000000"/>
                </a:solidFill>
                <a:latin typeface="Calibri" pitchFamily="34" charset="0"/>
                <a:cs typeface="Calibri" pitchFamily="34" charset="0"/>
              </a:rPr>
              <a:t> </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always consider how you can fall from height?</a:t>
            </a: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p:txBody>
      </p:sp>
      <p:sp>
        <p:nvSpPr>
          <p:cNvPr id="3073" name="Rectangle 1"/>
          <p:cNvSpPr>
            <a:spLocks noChangeArrowheads="1"/>
          </p:cNvSpPr>
          <p:nvPr/>
        </p:nvSpPr>
        <p:spPr bwMode="auto">
          <a:xfrm>
            <a:off x="152400" y="2521803"/>
            <a:ext cx="57912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1" hangingPunct="1"/>
            <a:r>
              <a:rPr lang="en-US" sz="1200" dirty="0">
                <a:latin typeface="Calibri" panose="020F0502020204030204" pitchFamily="34" charset="0"/>
              </a:rPr>
              <a:t>The Senior Field Operator(SFO) and crew were packing equipment in the rear of the wireline truck, as they were closing the roller cover the SFO lost his balance and fell to the ground fracturing his right arm. </a:t>
            </a:r>
            <a:endParaRPr lang="en-US" sz="1200" dirty="0">
              <a:latin typeface="Calibri" pitchFamily="34" charset="0"/>
              <a:cs typeface="Calibri" pitchFamily="34" charset="0"/>
            </a:endParaRPr>
          </a:p>
        </p:txBody>
      </p:sp>
      <p:pic>
        <p:nvPicPr>
          <p:cNvPr id="27" name="Picture 26" descr="falling off.png"/>
          <p:cNvPicPr>
            <a:picLocks noChangeAspect="1"/>
          </p:cNvPicPr>
          <p:nvPr/>
        </p:nvPicPr>
        <p:blipFill>
          <a:blip r:embed="rId5" cstate="print"/>
          <a:stretch>
            <a:fillRect/>
          </a:stretch>
        </p:blipFill>
        <p:spPr>
          <a:xfrm>
            <a:off x="381000" y="609600"/>
            <a:ext cx="947002" cy="1447800"/>
          </a:xfrm>
          <a:prstGeom prst="rect">
            <a:avLst/>
          </a:prstGeom>
        </p:spPr>
      </p:pic>
      <p:pic>
        <p:nvPicPr>
          <p:cNvPr id="19" name="Picture 18"/>
          <p:cNvPicPr>
            <a:picLocks noChangeAspect="1"/>
          </p:cNvPicPr>
          <p:nvPr/>
        </p:nvPicPr>
        <p:blipFill>
          <a:blip r:embed="rId6">
            <a:extLst>
              <a:ext uri="{28A0092B-C50C-407E-A947-70E740481C1C}">
                <a14:useLocalDpi xmlns:a14="http://schemas.microsoft.com/office/drawing/2010/main" val="0"/>
              </a:ext>
            </a:extLst>
          </a:blip>
          <a:srcRect l="16420" t="24445" r="12469" b="17778"/>
          <a:stretch>
            <a:fillRect/>
          </a:stretch>
        </p:blipFill>
        <p:spPr bwMode="auto">
          <a:xfrm>
            <a:off x="6324601" y="1752600"/>
            <a:ext cx="2703086"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101451" y="3744884"/>
            <a:ext cx="1149386" cy="914400"/>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92179</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D3535D4D-5209-43C3-99C1-855CA6F4CED0}"/>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http://schemas.microsoft.com/sharepoint/v3"/>
    <ds:schemaRef ds:uri="http://schemas.microsoft.com/sharepoint/v3/fields"/>
    <ds:schemaRef ds:uri="http://purl.org/dc/elements/1.1/"/>
    <ds:schemaRef ds:uri="http://schemas.microsoft.com/office/infopath/2007/PartnerControls"/>
    <ds:schemaRef ds:uri="http://purl.org/dc/dcmitype/"/>
    <ds:schemaRef ds:uri="9d51eac6-a7d5-47f5-a119-63d146adb134"/>
    <ds:schemaRef ds:uri="http://schemas.microsoft.com/office/2006/documentManagement/types"/>
    <ds:schemaRef ds:uri="http://purl.org/dc/terms/"/>
    <ds:schemaRef ds:uri="4880e4f8-4b7d-4bdd-91e3-e10d47036eca"/>
    <ds:schemaRef ds:uri="http://schemas.microsoft.com/office/2006/metadata/properties"/>
    <ds:schemaRef ds:uri="http://www.w3.org/XML/1998/namespace"/>
    <ds:schemaRef ds:uri="http://schemas.openxmlformats.org/package/2006/metadata/core-properties"/>
    <ds:schemaRef ds:uri="4880E4F8-4B7D-4BDD-91E3-E10D47036ECA"/>
  </ds:schemaRefs>
</ds:datastoreItem>
</file>

<file path=docProps/app.xml><?xml version="1.0" encoding="utf-8"?>
<Properties xmlns="http://schemas.openxmlformats.org/officeDocument/2006/extended-properties" xmlns:vt="http://schemas.openxmlformats.org/officeDocument/2006/docPropsVTypes">
  <Template/>
  <TotalTime>6227</TotalTime>
  <Words>138</Words>
  <Application>Microsoft Office PowerPoint</Application>
  <PresentationFormat>On-screen Show (4:3)</PresentationFormat>
  <Paragraphs>26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704</cp:revision>
  <dcterms:created xsi:type="dcterms:W3CDTF">2001-05-03T06:07:08Z</dcterms:created>
  <dcterms:modified xsi:type="dcterms:W3CDTF">2024-04-15T11:54:58Z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