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261" r:id="rId5"/>
  </p:sldIdLst>
  <p:sldSz cx="9144000" cy="6858000" type="screen4x3"/>
  <p:notesSz cx="6670675" cy="99298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340" autoAdjust="0"/>
    <p:restoredTop sz="95747" autoAdjust="0"/>
  </p:normalViewPr>
  <p:slideViewPr>
    <p:cSldViewPr>
      <p:cViewPr varScale="1">
        <p:scale>
          <a:sx n="73" d="100"/>
          <a:sy n="73" d="100"/>
        </p:scale>
        <p:origin x="1458"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8"/>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219" name="Rectangle 3"/>
          <p:cNvSpPr>
            <a:spLocks noGrp="1" noChangeArrowheads="1"/>
          </p:cNvSpPr>
          <p:nvPr>
            <p:ph type="dt" sz="quarter"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9220" name="Rectangle 4"/>
          <p:cNvSpPr>
            <a:spLocks noGrp="1" noChangeArrowheads="1"/>
          </p:cNvSpPr>
          <p:nvPr>
            <p:ph type="ftr" sz="quarter" idx="2"/>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221" name="Rectangle 5"/>
          <p:cNvSpPr>
            <a:spLocks noGrp="1" noChangeArrowheads="1"/>
          </p:cNvSpPr>
          <p:nvPr>
            <p:ph type="sldNum" sz="quarter" idx="3"/>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47850DC-4B7B-4DDB-AF95-BE45BC800185}" type="slidenum">
              <a:rPr lang="en-US"/>
              <a:pPr>
                <a:defRPr/>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7172" name="Rectangle 4"/>
          <p:cNvSpPr>
            <a:spLocks noGrp="1" noRot="1" noChangeAspect="1" noChangeArrowheads="1" noTextEdit="1"/>
          </p:cNvSpPr>
          <p:nvPr>
            <p:ph type="sldImg" idx="2"/>
          </p:nvPr>
        </p:nvSpPr>
        <p:spPr bwMode="auto">
          <a:xfrm>
            <a:off x="852488" y="744538"/>
            <a:ext cx="4965700" cy="372427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716463"/>
            <a:ext cx="4892675" cy="4468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8199" name="Rectangle 7"/>
          <p:cNvSpPr>
            <a:spLocks noGrp="1" noChangeArrowheads="1"/>
          </p:cNvSpPr>
          <p:nvPr>
            <p:ph type="sldNum" sz="quarter" idx="5"/>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D9F01EB-EC81-47AB-BA30-57B692915657}"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D641B58E-A7C1-4628-991B-46E81AD7F1F5}" type="slidenum">
              <a:rPr lang="en-US" smtClean="0"/>
              <a:pPr/>
              <a:t>1</a:t>
            </a:fld>
            <a:endParaRPr lang="en-US"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lgn="ctr">
              <a:defRPr/>
            </a:lvl1pPr>
          </a:lstStyle>
          <a:p>
            <a:pPr>
              <a:defRPr/>
            </a:pPr>
            <a:fld id="{4F40A6A1-EDEA-49E7-9EBE-CCE48D7C39A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p:txBody>
          <a:bodyPr/>
          <a:lstStyle>
            <a:lvl1pPr algn="ctr">
              <a:defRPr/>
            </a:lvl1pPr>
          </a:lstStyle>
          <a:p>
            <a:pPr>
              <a:defRPr/>
            </a:pPr>
            <a:fld id="{08737962-356F-4FE4-81D9-35F7017D157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p:txBody>
          <a:bodyPr/>
          <a:lstStyle>
            <a:lvl1pPr algn="ctr">
              <a:defRPr/>
            </a:lvl1pPr>
          </a:lstStyle>
          <a:p>
            <a:pPr>
              <a:defRPr/>
            </a:pPr>
            <a:fld id="{AEA803EE-8FA3-4F22-9D29-81750D76E98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lgn="ctr">
              <a:defRPr/>
            </a:lvl1pPr>
          </a:lstStyle>
          <a:p>
            <a:pPr>
              <a:defRPr/>
            </a:pPr>
            <a:fld id="{3D438053-C4AA-4E08-BCC6-BC89ADAA5D9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6026161-7E6D-47DA-9480-04F3657FA99F}" type="slidenum">
              <a:rPr lang="en-US"/>
              <a:pPr>
                <a:defRPr/>
              </a:pPr>
              <a:t>‹#›</a:t>
            </a:fld>
            <a:endParaRPr lang="en-US" dirty="0"/>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5"/>
          <p:cNvSpPr>
            <a:spLocks noChangeArrowheads="1"/>
          </p:cNvSpPr>
          <p:nvPr/>
        </p:nvSpPr>
        <p:spPr bwMode="auto">
          <a:xfrm>
            <a:off x="0" y="152400"/>
            <a:ext cx="9144000" cy="609600"/>
          </a:xfrm>
          <a:prstGeom prst="rect">
            <a:avLst/>
          </a:prstGeom>
          <a:noFill/>
          <a:ln w="9525">
            <a:noFill/>
            <a:miter lim="800000"/>
            <a:headEnd/>
            <a:tailEnd/>
          </a:ln>
        </p:spPr>
        <p:txBody>
          <a:bodyPr/>
          <a:lstStyle/>
          <a:p>
            <a:pPr algn="ctr"/>
            <a:endParaRPr lang="en-GB" b="1" dirty="0">
              <a:solidFill>
                <a:srgbClr val="FFFFFF"/>
              </a:solidFill>
              <a:latin typeface="Calibri" pitchFamily="34" charset="0"/>
              <a:cs typeface="Calibri" pitchFamily="34" charset="0"/>
            </a:endParaRPr>
          </a:p>
        </p:txBody>
      </p:sp>
      <p:sp>
        <p:nvSpPr>
          <p:cNvPr id="6149" name="Rectangle 4"/>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pPr eaLnBrk="1" hangingPunct="1"/>
            <a:endParaRPr lang="en-US" sz="1800" dirty="0">
              <a:latin typeface="Calibri" pitchFamily="34" charset="0"/>
              <a:cs typeface="Calibri" pitchFamily="34" charset="0"/>
            </a:endParaRPr>
          </a:p>
        </p:txBody>
      </p:sp>
      <p:sp>
        <p:nvSpPr>
          <p:cNvPr id="6150" name="Rectangle 5"/>
          <p:cNvSpPr>
            <a:spLocks noChangeArrowheads="1"/>
          </p:cNvSpPr>
          <p:nvPr/>
        </p:nvSpPr>
        <p:spPr bwMode="auto">
          <a:xfrm>
            <a:off x="0" y="227013"/>
            <a:ext cx="396875" cy="460375"/>
          </a:xfrm>
          <a:prstGeom prst="rect">
            <a:avLst/>
          </a:prstGeom>
          <a:noFill/>
          <a:ln w="9525">
            <a:noFill/>
            <a:miter lim="800000"/>
            <a:headEnd/>
            <a:tailEnd/>
          </a:ln>
        </p:spPr>
        <p:txBody>
          <a:bodyPr wrap="none" anchor="ctr">
            <a:spAutoFit/>
          </a:bodyPr>
          <a:lstStyle/>
          <a:p>
            <a:pPr eaLnBrk="1" hangingPunct="1"/>
            <a:endParaRPr lang="en-US" sz="600" dirty="0">
              <a:latin typeface="Calibri" pitchFamily="34" charset="0"/>
              <a:cs typeface="Calibri" pitchFamily="34" charset="0"/>
            </a:endParaRPr>
          </a:p>
          <a:p>
            <a:r>
              <a:rPr lang="en-US" sz="1800" dirty="0">
                <a:latin typeface="Calibri" pitchFamily="34" charset="0"/>
                <a:cs typeface="Calibri" pitchFamily="34" charset="0"/>
              </a:rPr>
              <a:t>    </a:t>
            </a:r>
          </a:p>
        </p:txBody>
      </p:sp>
      <p:sp>
        <p:nvSpPr>
          <p:cNvPr id="6153" name="Rectangle 17"/>
          <p:cNvSpPr>
            <a:spLocks noChangeArrowheads="1"/>
          </p:cNvSpPr>
          <p:nvPr/>
        </p:nvSpPr>
        <p:spPr bwMode="auto">
          <a:xfrm>
            <a:off x="152400" y="2067580"/>
            <a:ext cx="5562600" cy="523220"/>
          </a:xfrm>
          <a:prstGeom prst="rect">
            <a:avLst/>
          </a:prstGeom>
          <a:noFill/>
          <a:ln w="9525">
            <a:noFill/>
            <a:miter lim="800000"/>
            <a:headEnd/>
            <a:tailEnd/>
          </a:ln>
        </p:spPr>
        <p:txBody>
          <a:bodyPr wrap="square">
            <a:spAutoFit/>
          </a:bodyPr>
          <a:lstStyle/>
          <a:p>
            <a:r>
              <a:rPr lang="en-US" sz="1600" b="1" dirty="0">
                <a:solidFill>
                  <a:schemeClr val="accent2"/>
                </a:solidFill>
                <a:latin typeface="+mj-lt"/>
                <a:cs typeface="Calibri" pitchFamily="34" charset="0"/>
              </a:rPr>
              <a:t>What happened</a:t>
            </a:r>
          </a:p>
          <a:p>
            <a:endParaRPr lang="en-US" sz="1200" dirty="0"/>
          </a:p>
        </p:txBody>
      </p:sp>
      <p:sp>
        <p:nvSpPr>
          <p:cNvPr id="18" name="Rectangle 4"/>
          <p:cNvSpPr>
            <a:spLocks noChangeArrowheads="1"/>
          </p:cNvSpPr>
          <p:nvPr/>
        </p:nvSpPr>
        <p:spPr bwMode="auto">
          <a:xfrm>
            <a:off x="685800" y="3425825"/>
            <a:ext cx="4343400" cy="307975"/>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marL="342900" indent="-342900">
              <a:defRPr/>
            </a:pPr>
            <a:r>
              <a:rPr lang="en-GB" sz="1400" b="1" dirty="0">
                <a:solidFill>
                  <a:srgbClr val="000000"/>
                </a:solidFill>
                <a:latin typeface="Calibri" pitchFamily="34" charset="0"/>
                <a:cs typeface="Calibri" pitchFamily="34" charset="0"/>
              </a:rPr>
              <a:t>Mr. Musleh asks the questions of can it happen to you?</a:t>
            </a:r>
          </a:p>
        </p:txBody>
      </p:sp>
      <p:pic>
        <p:nvPicPr>
          <p:cNvPr id="6178" name="Picture 18" descr="speakers-beu.png"/>
          <p:cNvPicPr>
            <a:picLocks noChangeAspect="1"/>
          </p:cNvPicPr>
          <p:nvPr/>
        </p:nvPicPr>
        <p:blipFill>
          <a:blip r:embed="rId3" cstate="email"/>
          <a:srcRect/>
          <a:stretch>
            <a:fillRect/>
          </a:stretch>
        </p:blipFill>
        <p:spPr bwMode="auto">
          <a:xfrm>
            <a:off x="152400" y="5562600"/>
            <a:ext cx="1016000" cy="762000"/>
          </a:xfrm>
          <a:prstGeom prst="rect">
            <a:avLst/>
          </a:prstGeom>
          <a:noFill/>
          <a:ln w="9525">
            <a:noFill/>
            <a:miter lim="800000"/>
            <a:headEnd/>
            <a:tailEnd/>
          </a:ln>
        </p:spPr>
      </p:pic>
      <p:sp>
        <p:nvSpPr>
          <p:cNvPr id="20" name="Curved Down Arrow 19"/>
          <p:cNvSpPr/>
          <p:nvPr/>
        </p:nvSpPr>
        <p:spPr bwMode="auto">
          <a:xfrm>
            <a:off x="1066800" y="5410200"/>
            <a:ext cx="609600" cy="228600"/>
          </a:xfrm>
          <a:prstGeom prst="curvedDown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a:lstStyle/>
          <a:p>
            <a:pPr>
              <a:defRPr/>
            </a:pPr>
            <a:endParaRPr lang="en-US" dirty="0">
              <a:solidFill>
                <a:schemeClr val="tx1"/>
              </a:solidFill>
            </a:endParaRPr>
          </a:p>
        </p:txBody>
      </p:sp>
      <p:sp>
        <p:nvSpPr>
          <p:cNvPr id="6183" name="Rounded Rectangle 20"/>
          <p:cNvSpPr>
            <a:spLocks noChangeArrowheads="1"/>
          </p:cNvSpPr>
          <p:nvPr/>
        </p:nvSpPr>
        <p:spPr bwMode="auto">
          <a:xfrm>
            <a:off x="1295400" y="5715000"/>
            <a:ext cx="3276600" cy="609600"/>
          </a:xfrm>
          <a:prstGeom prst="roundRect">
            <a:avLst>
              <a:gd name="adj" fmla="val 16667"/>
            </a:avLst>
          </a:prstGeom>
          <a:solidFill>
            <a:schemeClr val="bg1">
              <a:alpha val="0"/>
            </a:schemeClr>
          </a:solidFill>
          <a:ln w="15875" algn="ctr">
            <a:solidFill>
              <a:srgbClr val="0070C0"/>
            </a:solidFill>
            <a:round/>
            <a:headEnd/>
            <a:tailEnd/>
          </a:ln>
        </p:spPr>
        <p:txBody>
          <a:bodyPr/>
          <a:lstStyle/>
          <a:p>
            <a:pPr algn="justLow"/>
            <a:r>
              <a:rPr lang="en-US" sz="1000" b="1" dirty="0">
                <a:solidFill>
                  <a:srgbClr val="000000"/>
                </a:solidFill>
                <a:latin typeface="Calibri" pitchFamily="34" charset="0"/>
                <a:cs typeface="Calibri" pitchFamily="34" charset="0"/>
              </a:rPr>
              <a:t>Please disseminate this LTI notification to your teams and use it in your tool box talks and HSE meetings and notice boards.</a:t>
            </a:r>
            <a:endParaRPr lang="en-US" sz="1000" dirty="0">
              <a:solidFill>
                <a:srgbClr val="000000"/>
              </a:solidFill>
              <a:latin typeface="Calibri" pitchFamily="34" charset="0"/>
              <a:cs typeface="Calibri" pitchFamily="34" charset="0"/>
            </a:endParaRPr>
          </a:p>
        </p:txBody>
      </p:sp>
      <p:pic>
        <p:nvPicPr>
          <p:cNvPr id="31" name="Picture 30" descr="sad.png"/>
          <p:cNvPicPr>
            <a:picLocks noChangeAspect="1"/>
          </p:cNvPicPr>
          <p:nvPr/>
        </p:nvPicPr>
        <p:blipFill>
          <a:blip r:embed="rId4" cstate="email"/>
          <a:stretch>
            <a:fillRect/>
          </a:stretch>
        </p:blipFill>
        <p:spPr>
          <a:xfrm>
            <a:off x="5543550" y="4572001"/>
            <a:ext cx="857250" cy="1905000"/>
          </a:xfrm>
          <a:prstGeom prst="rect">
            <a:avLst/>
          </a:prstGeom>
        </p:spPr>
      </p:pic>
      <p:graphicFrame>
        <p:nvGraphicFramePr>
          <p:cNvPr id="32" name="Table 31"/>
          <p:cNvGraphicFramePr>
            <a:graphicFrameLocks noGrp="1"/>
          </p:cNvGraphicFramePr>
          <p:nvPr>
            <p:extLst>
              <p:ext uri="{D42A27DB-BD31-4B8C-83A1-F6EECF244321}">
                <p14:modId xmlns:p14="http://schemas.microsoft.com/office/powerpoint/2010/main" val="3484786021"/>
              </p:ext>
            </p:extLst>
          </p:nvPr>
        </p:nvGraphicFramePr>
        <p:xfrm>
          <a:off x="1676401" y="762000"/>
          <a:ext cx="7391400" cy="914400"/>
        </p:xfrm>
        <a:graphic>
          <a:graphicData uri="http://schemas.openxmlformats.org/drawingml/2006/table">
            <a:tbl>
              <a:tblPr firstRow="1" bandRow="1">
                <a:tableStyleId>{5C22544A-7EE6-4342-B048-85BDC9FD1C3A}</a:tableStyleId>
              </a:tblPr>
              <a:tblGrid>
                <a:gridCol w="1687167">
                  <a:extLst>
                    <a:ext uri="{9D8B030D-6E8A-4147-A177-3AD203B41FA5}">
                      <a16:colId xmlns:a16="http://schemas.microsoft.com/office/drawing/2014/main" val="20000"/>
                    </a:ext>
                  </a:extLst>
                </a:gridCol>
                <a:gridCol w="2427632">
                  <a:extLst>
                    <a:ext uri="{9D8B030D-6E8A-4147-A177-3AD203B41FA5}">
                      <a16:colId xmlns:a16="http://schemas.microsoft.com/office/drawing/2014/main" val="20001"/>
                    </a:ext>
                  </a:extLst>
                </a:gridCol>
                <a:gridCol w="1447046">
                  <a:extLst>
                    <a:ext uri="{9D8B030D-6E8A-4147-A177-3AD203B41FA5}">
                      <a16:colId xmlns:a16="http://schemas.microsoft.com/office/drawing/2014/main" val="20002"/>
                    </a:ext>
                  </a:extLst>
                </a:gridCol>
                <a:gridCol w="1829555">
                  <a:extLst>
                    <a:ext uri="{9D8B030D-6E8A-4147-A177-3AD203B41FA5}">
                      <a16:colId xmlns:a16="http://schemas.microsoft.com/office/drawing/2014/main" val="20003"/>
                    </a:ext>
                  </a:extLst>
                </a:gridCol>
              </a:tblGrid>
              <a:tr h="185351">
                <a:tc>
                  <a:txBody>
                    <a:bodyPr/>
                    <a:lstStyle/>
                    <a:p>
                      <a:r>
                        <a:rPr lang="en-US" sz="1400" b="1" dirty="0">
                          <a:solidFill>
                            <a:srgbClr val="C00000"/>
                          </a:solidFill>
                          <a:latin typeface="Calibri" pitchFamily="34" charset="0"/>
                          <a:cs typeface="Calibri" pitchFamily="34" charset="0"/>
                        </a:rPr>
                        <a:t>Incident type </a:t>
                      </a:r>
                      <a:endParaRPr lang="en-US" sz="1200" b="1" dirty="0">
                        <a:solidFill>
                          <a:srgbClr val="C00000"/>
                        </a:solidFill>
                        <a:latin typeface="Calibri" pitchFamily="34" charset="0"/>
                        <a:cs typeface="Calibri" pitchFamily="34" charset="0"/>
                      </a:endParaRPr>
                    </a:p>
                  </a:txBody>
                  <a:tcPr>
                    <a:noFill/>
                  </a:tcPr>
                </a:tc>
                <a:tc>
                  <a:txBody>
                    <a:bodyPr/>
                    <a:lstStyle/>
                    <a:p>
                      <a:r>
                        <a:rPr lang="en-US" sz="1400" b="0" kern="1200" dirty="0">
                          <a:solidFill>
                            <a:schemeClr val="tx1"/>
                          </a:solidFill>
                          <a:latin typeface="Calibri" pitchFamily="34" charset="0"/>
                          <a:ea typeface="+mn-ea"/>
                          <a:cs typeface="Calibri" pitchFamily="34" charset="0"/>
                        </a:rPr>
                        <a:t>LTI (#09)</a:t>
                      </a:r>
                    </a:p>
                  </a:txBody>
                  <a:tcPr>
                    <a:noFill/>
                  </a:tcPr>
                </a:tc>
                <a:tc>
                  <a:txBody>
                    <a:bodyPr/>
                    <a:lstStyle/>
                    <a:p>
                      <a:pPr marL="0" algn="l" defTabSz="914400" rtl="0" eaLnBrk="1" latinLnBrk="0" hangingPunct="1"/>
                      <a:endParaRPr lang="en-US" sz="1400" b="1" kern="1200" dirty="0">
                        <a:solidFill>
                          <a:schemeClr val="dk1"/>
                        </a:solidFill>
                        <a:latin typeface="Calibri" pitchFamily="34" charset="0"/>
                        <a:ea typeface="+mn-ea"/>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0"/>
                  </a:ext>
                </a:extLst>
              </a:tr>
              <a:tr h="185351">
                <a:tc>
                  <a:txBody>
                    <a:bodyPr/>
                    <a:lstStyle/>
                    <a:p>
                      <a:r>
                        <a:rPr lang="en-US" sz="1400" b="1" dirty="0">
                          <a:latin typeface="Calibri" pitchFamily="34" charset="0"/>
                          <a:cs typeface="Calibri" pitchFamily="34" charset="0"/>
                        </a:rPr>
                        <a:t>Date/</a:t>
                      </a:r>
                      <a:r>
                        <a:rPr lang="en-US" sz="1400" b="1" baseline="0" dirty="0">
                          <a:latin typeface="Calibri" pitchFamily="34" charset="0"/>
                          <a:cs typeface="Calibri" pitchFamily="34" charset="0"/>
                        </a:rPr>
                        <a:t> time </a:t>
                      </a:r>
                      <a:endParaRPr lang="en-US" sz="1400" b="1" dirty="0">
                        <a:latin typeface="Calibri" pitchFamily="34" charset="0"/>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kern="1200" dirty="0">
                          <a:solidFill>
                            <a:schemeClr val="tx1"/>
                          </a:solidFill>
                          <a:latin typeface="Calibri" pitchFamily="34" charset="0"/>
                          <a:ea typeface="+mn-ea"/>
                          <a:cs typeface="Calibri" pitchFamily="34" charset="0"/>
                        </a:rPr>
                        <a:t>11.07.2019 at 18:05 hrs.</a:t>
                      </a:r>
                      <a:endParaRPr lang="en-US" sz="1400" b="0" kern="1200" dirty="0">
                        <a:solidFill>
                          <a:schemeClr val="tx1"/>
                        </a:solidFill>
                        <a:latin typeface="Calibri" pitchFamily="34" charset="0"/>
                        <a:ea typeface="+mn-ea"/>
                        <a:cs typeface="Calibri" pitchFamily="34" charset="0"/>
                      </a:endParaRP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Directorate</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1"/>
                  </a:ext>
                </a:extLst>
              </a:tr>
              <a:tr h="30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latin typeface="Calibri" pitchFamily="34" charset="0"/>
                          <a:cs typeface="Calibri" pitchFamily="34" charset="0"/>
                        </a:rPr>
                        <a:t>Location</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Karim Small Fields </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dk1"/>
                          </a:solidFill>
                          <a:latin typeface="Calibri" pitchFamily="34" charset="0"/>
                          <a:ea typeface="+mn-ea"/>
                          <a:cs typeface="Calibri" pitchFamily="34" charset="0"/>
                        </a:rPr>
                        <a:t>Dept</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2"/>
                  </a:ext>
                </a:extLst>
              </a:tr>
            </a:tbl>
          </a:graphicData>
        </a:graphic>
      </p:graphicFrame>
      <p:sp>
        <p:nvSpPr>
          <p:cNvPr id="34" name="Rectangle 15"/>
          <p:cNvSpPr>
            <a:spLocks noChangeArrowheads="1"/>
          </p:cNvSpPr>
          <p:nvPr/>
        </p:nvSpPr>
        <p:spPr bwMode="auto">
          <a:xfrm>
            <a:off x="152400" y="152400"/>
            <a:ext cx="8991600" cy="461963"/>
          </a:xfrm>
          <a:prstGeom prst="rect">
            <a:avLst/>
          </a:prstGeom>
          <a:noFill/>
          <a:ln w="9525">
            <a:noFill/>
            <a:miter lim="800000"/>
            <a:headEnd/>
            <a:tailEnd/>
          </a:ln>
        </p:spPr>
        <p:txBody>
          <a:bodyPr>
            <a:spAutoFit/>
          </a:bodyPr>
          <a:lstStyle/>
          <a:p>
            <a:pPr algn="ctr"/>
            <a:r>
              <a:rPr lang="en-GB" b="1" dirty="0">
                <a:solidFill>
                  <a:srgbClr val="FFC000"/>
                </a:solidFill>
                <a:latin typeface="Calibri" pitchFamily="34" charset="0"/>
                <a:cs typeface="Calibri" pitchFamily="34" charset="0"/>
              </a:rPr>
              <a:t>PDO Incident First Alert</a:t>
            </a:r>
            <a:endParaRPr lang="en-GB" sz="1600" b="1" dirty="0">
              <a:solidFill>
                <a:schemeClr val="bg1"/>
              </a:solidFill>
              <a:latin typeface="Calibri" pitchFamily="34" charset="0"/>
              <a:cs typeface="Calibri" pitchFamily="34" charset="0"/>
            </a:endParaRPr>
          </a:p>
        </p:txBody>
      </p:sp>
      <p:sp>
        <p:nvSpPr>
          <p:cNvPr id="36" name="Rounded Rectangular Callout 20"/>
          <p:cNvSpPr>
            <a:spLocks noChangeArrowheads="1"/>
          </p:cNvSpPr>
          <p:nvPr/>
        </p:nvSpPr>
        <p:spPr bwMode="auto">
          <a:xfrm>
            <a:off x="152400" y="3886200"/>
            <a:ext cx="5410200" cy="762000"/>
          </a:xfrm>
          <a:prstGeom prst="wedgeRoundRectCallout">
            <a:avLst>
              <a:gd name="adj1" fmla="val 56382"/>
              <a:gd name="adj2" fmla="val 109680"/>
              <a:gd name="adj3" fmla="val 16667"/>
            </a:avLst>
          </a:prstGeom>
          <a:solidFill>
            <a:srgbClr val="FFC000">
              <a:alpha val="59999"/>
            </a:srgbClr>
          </a:solidFill>
          <a:ln w="9525" algn="ctr">
            <a:solidFill>
              <a:schemeClr val="tx1"/>
            </a:solidFill>
            <a:round/>
            <a:headEnd/>
            <a:tailEnd/>
          </a:ln>
        </p:spPr>
        <p:txBody>
          <a:bodyPr/>
          <a:lstStyle/>
          <a:p>
            <a:pPr marL="342900" indent="-342900">
              <a:buFont typeface="Arial" charset="0"/>
              <a:buAutoNum type="arabicPeriod"/>
            </a:pPr>
            <a:r>
              <a:rPr lang="en-GB" sz="1200" dirty="0">
                <a:solidFill>
                  <a:srgbClr val="000000"/>
                </a:solidFill>
                <a:latin typeface="Calibri" pitchFamily="34" charset="0"/>
                <a:cs typeface="Calibri" pitchFamily="34" charset="0"/>
              </a:rPr>
              <a:t>Do you ensure you have safe access and egress? </a:t>
            </a:r>
          </a:p>
          <a:p>
            <a:pPr marL="342900" indent="-342900">
              <a:buFont typeface="Arial" charset="0"/>
              <a:buAutoNum type="arabicPeriod"/>
            </a:pPr>
            <a:r>
              <a:rPr lang="en-US" sz="1200" dirty="0">
                <a:latin typeface="Calibri" pitchFamily="34" charset="0"/>
                <a:cs typeface="Calibri" pitchFamily="34" charset="0"/>
              </a:rPr>
              <a:t>Do you always pay attention to where you are stepping?</a:t>
            </a:r>
            <a:r>
              <a:rPr lang="en-GB" sz="1200" dirty="0">
                <a:solidFill>
                  <a:srgbClr val="000000"/>
                </a:solidFill>
                <a:latin typeface="Calibri" pitchFamily="34" charset="0"/>
                <a:cs typeface="Calibri" pitchFamily="34" charset="0"/>
              </a:rPr>
              <a:t> </a:t>
            </a:r>
          </a:p>
          <a:p>
            <a:pPr marL="342900" indent="-342900">
              <a:buFont typeface="Arial" charset="0"/>
              <a:buAutoNum type="arabicPeriod"/>
            </a:pPr>
            <a:r>
              <a:rPr lang="en-US" sz="1200" dirty="0">
                <a:solidFill>
                  <a:srgbClr val="000000"/>
                </a:solidFill>
                <a:latin typeface="Calibri" pitchFamily="34" charset="0"/>
                <a:cs typeface="Calibri" pitchFamily="34" charset="0"/>
              </a:rPr>
              <a:t>Do you always consider how you can fall from height?</a:t>
            </a:r>
            <a:endParaRPr lang="en-US" sz="1400" dirty="0">
              <a:solidFill>
                <a:srgbClr val="000000"/>
              </a:solidFill>
              <a:latin typeface="Calibri" pitchFamily="34" charset="0"/>
              <a:cs typeface="Calibri" pitchFamily="34" charset="0"/>
            </a:endParaRPr>
          </a:p>
          <a:p>
            <a:pPr marL="342900" indent="-342900"/>
            <a:endParaRPr lang="en-US" sz="1400" dirty="0">
              <a:solidFill>
                <a:srgbClr val="000000"/>
              </a:solidFill>
              <a:latin typeface="Calibri" pitchFamily="34" charset="0"/>
              <a:cs typeface="Calibri" pitchFamily="34" charset="0"/>
            </a:endParaRPr>
          </a:p>
          <a:p>
            <a:pPr marL="342900" indent="-342900">
              <a:buFont typeface="Arial" charset="0"/>
              <a:buAutoNum type="arabicPeriod"/>
            </a:pPr>
            <a:endParaRPr lang="en-US" sz="1400" dirty="0">
              <a:solidFill>
                <a:srgbClr val="000000"/>
              </a:solidFill>
              <a:latin typeface="Calibri" pitchFamily="34" charset="0"/>
              <a:cs typeface="Calibri" pitchFamily="34" charset="0"/>
            </a:endParaRPr>
          </a:p>
          <a:p>
            <a:pPr marL="342900" indent="-342900"/>
            <a:endParaRPr lang="en-US" sz="1400" dirty="0">
              <a:solidFill>
                <a:srgbClr val="000000"/>
              </a:solidFill>
              <a:latin typeface="Calibri" pitchFamily="34" charset="0"/>
              <a:cs typeface="Calibri" pitchFamily="34" charset="0"/>
            </a:endParaRPr>
          </a:p>
          <a:p>
            <a:pPr marL="342900" indent="-342900">
              <a:buFont typeface="Arial" charset="0"/>
              <a:buAutoNum type="arabicPeriod"/>
            </a:pPr>
            <a:endParaRPr lang="en-US" sz="1400" dirty="0">
              <a:solidFill>
                <a:srgbClr val="000000"/>
              </a:solidFill>
              <a:latin typeface="Calibri" pitchFamily="34" charset="0"/>
              <a:cs typeface="Calibri" pitchFamily="34" charset="0"/>
            </a:endParaRPr>
          </a:p>
          <a:p>
            <a:pPr marL="342900" indent="-342900"/>
            <a:endParaRPr lang="en-US" sz="1400" dirty="0">
              <a:solidFill>
                <a:srgbClr val="000000"/>
              </a:solidFill>
              <a:latin typeface="Calibri" pitchFamily="34" charset="0"/>
              <a:cs typeface="Calibri" pitchFamily="34" charset="0"/>
            </a:endParaRPr>
          </a:p>
          <a:p>
            <a:pPr marL="342900" indent="-342900">
              <a:buFont typeface="Arial" charset="0"/>
              <a:buAutoNum type="arabicPeriod"/>
            </a:pPr>
            <a:endParaRPr lang="en-US" sz="1400" dirty="0">
              <a:solidFill>
                <a:srgbClr val="000000"/>
              </a:solidFill>
              <a:latin typeface="Calibri" pitchFamily="34" charset="0"/>
              <a:cs typeface="Calibri" pitchFamily="34" charset="0"/>
            </a:endParaRPr>
          </a:p>
          <a:p>
            <a:pPr marL="342900" indent="-342900"/>
            <a:endParaRPr lang="en-US" sz="1400" dirty="0">
              <a:solidFill>
                <a:srgbClr val="000000"/>
              </a:solidFill>
              <a:latin typeface="Calibri" pitchFamily="34" charset="0"/>
              <a:cs typeface="Calibri" pitchFamily="34" charset="0"/>
            </a:endParaRPr>
          </a:p>
          <a:p>
            <a:pPr marL="342900" indent="-342900"/>
            <a:endParaRPr lang="en-GB" sz="1400" dirty="0">
              <a:solidFill>
                <a:srgbClr val="000000"/>
              </a:solidFill>
              <a:latin typeface="Calibri" pitchFamily="34" charset="0"/>
              <a:cs typeface="Calibri" pitchFamily="34" charset="0"/>
            </a:endParaRPr>
          </a:p>
          <a:p>
            <a:pPr marL="342900" indent="-342900"/>
            <a:endParaRPr lang="en-GB" sz="1400" dirty="0">
              <a:solidFill>
                <a:srgbClr val="000000"/>
              </a:solidFill>
              <a:latin typeface="Calibri" pitchFamily="34" charset="0"/>
              <a:cs typeface="Calibri" pitchFamily="34" charset="0"/>
            </a:endParaRPr>
          </a:p>
        </p:txBody>
      </p:sp>
      <p:sp>
        <p:nvSpPr>
          <p:cNvPr id="3073" name="Rectangle 1"/>
          <p:cNvSpPr>
            <a:spLocks noChangeArrowheads="1"/>
          </p:cNvSpPr>
          <p:nvPr/>
        </p:nvSpPr>
        <p:spPr bwMode="auto">
          <a:xfrm>
            <a:off x="152400" y="2521803"/>
            <a:ext cx="57912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eaLnBrk="1" hangingPunct="1"/>
            <a:r>
              <a:rPr lang="en-US" sz="1200" dirty="0">
                <a:latin typeface="Calibri" panose="020F0502020204030204" pitchFamily="34" charset="0"/>
              </a:rPr>
              <a:t>The Senior Field Operator(SFO) and crew were packing equipment in the rear of the wireline truck, as they were closing the roller cover the SFO lost his balance and fell to the ground fracturing his right arm. </a:t>
            </a:r>
            <a:endParaRPr lang="en-US" sz="1200" dirty="0">
              <a:latin typeface="Calibri" pitchFamily="34" charset="0"/>
              <a:cs typeface="Calibri" pitchFamily="34" charset="0"/>
            </a:endParaRPr>
          </a:p>
        </p:txBody>
      </p:sp>
      <p:pic>
        <p:nvPicPr>
          <p:cNvPr id="27" name="Picture 26" descr="falling off.png"/>
          <p:cNvPicPr>
            <a:picLocks noChangeAspect="1"/>
          </p:cNvPicPr>
          <p:nvPr/>
        </p:nvPicPr>
        <p:blipFill>
          <a:blip r:embed="rId5" cstate="print"/>
          <a:stretch>
            <a:fillRect/>
          </a:stretch>
        </p:blipFill>
        <p:spPr>
          <a:xfrm>
            <a:off x="381000" y="609600"/>
            <a:ext cx="947002" cy="1447800"/>
          </a:xfrm>
          <a:prstGeom prst="rect">
            <a:avLst/>
          </a:prstGeom>
        </p:spPr>
      </p:pic>
      <p:pic>
        <p:nvPicPr>
          <p:cNvPr id="19" name="Picture 18"/>
          <p:cNvPicPr>
            <a:picLocks noChangeAspect="1"/>
          </p:cNvPicPr>
          <p:nvPr/>
        </p:nvPicPr>
        <p:blipFill>
          <a:blip r:embed="rId6">
            <a:extLst>
              <a:ext uri="{28A0092B-C50C-407E-A947-70E740481C1C}">
                <a14:useLocalDpi xmlns:a14="http://schemas.microsoft.com/office/drawing/2010/main" val="0"/>
              </a:ext>
            </a:extLst>
          </a:blip>
          <a:srcRect l="16420" t="24445" r="12469" b="17778"/>
          <a:stretch>
            <a:fillRect/>
          </a:stretch>
        </p:blipFill>
        <p:spPr bwMode="auto">
          <a:xfrm>
            <a:off x="6324601" y="1752600"/>
            <a:ext cx="2703086"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101451" y="3744884"/>
            <a:ext cx="1149386" cy="914400"/>
          </a:xfrm>
          <a:prstGeom prst="rect">
            <a:avLst/>
          </a:prstGeom>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92179</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D3535D4D-5209-43C3-99C1-855CA6F4CED0}"/>
</file>

<file path=customXml/itemProps2.xml><?xml version="1.0" encoding="utf-8"?>
<ds:datastoreItem xmlns:ds="http://schemas.openxmlformats.org/officeDocument/2006/customXml" ds:itemID="{85FDC16C-F63C-417A-BF49-6BFDCAFEB574}">
  <ds:schemaRefs>
    <ds:schemaRef ds:uri="http://schemas.microsoft.com/sharepoint/v3/contenttype/forms"/>
  </ds:schemaRefs>
</ds:datastoreItem>
</file>

<file path=customXml/itemProps3.xml><?xml version="1.0" encoding="utf-8"?>
<ds:datastoreItem xmlns:ds="http://schemas.openxmlformats.org/officeDocument/2006/customXml" ds:itemID="{3A5D88EA-5F43-417B-8A80-9407E5803871}">
  <ds:schemaRefs>
    <ds:schemaRef ds:uri="http://schemas.microsoft.com/sharepoint/v3"/>
    <ds:schemaRef ds:uri="http://schemas.microsoft.com/sharepoint/v3/fields"/>
    <ds:schemaRef ds:uri="http://purl.org/dc/elements/1.1/"/>
    <ds:schemaRef ds:uri="http://schemas.microsoft.com/office/infopath/2007/PartnerControls"/>
    <ds:schemaRef ds:uri="http://purl.org/dc/dcmitype/"/>
    <ds:schemaRef ds:uri="9d51eac6-a7d5-47f5-a119-63d146adb134"/>
    <ds:schemaRef ds:uri="http://schemas.microsoft.com/office/2006/documentManagement/types"/>
    <ds:schemaRef ds:uri="http://purl.org/dc/terms/"/>
    <ds:schemaRef ds:uri="4880e4f8-4b7d-4bdd-91e3-e10d47036eca"/>
    <ds:schemaRef ds:uri="http://schemas.microsoft.com/office/2006/metadata/properties"/>
    <ds:schemaRef ds:uri="http://www.w3.org/XML/1998/namespace"/>
    <ds:schemaRef ds:uri="http://schemas.openxmlformats.org/package/2006/metadata/core-properties"/>
    <ds:schemaRef ds:uri="4880E4F8-4B7D-4BDD-91E3-E10D47036ECA"/>
  </ds:schemaRefs>
</ds:datastoreItem>
</file>

<file path=docProps/app.xml><?xml version="1.0" encoding="utf-8"?>
<Properties xmlns="http://schemas.openxmlformats.org/officeDocument/2006/extended-properties" xmlns:vt="http://schemas.openxmlformats.org/officeDocument/2006/docPropsVTypes">
  <Template/>
  <TotalTime>6227</TotalTime>
  <Words>138</Words>
  <Application>Microsoft Office PowerPoint</Application>
  <PresentationFormat>On-screen Show (4:3)</PresentationFormat>
  <Paragraphs>26</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Konduru, Raju IDI63X</cp:lastModifiedBy>
  <cp:revision>704</cp:revision>
  <dcterms:created xsi:type="dcterms:W3CDTF">2001-05-03T06:07:08Z</dcterms:created>
  <dcterms:modified xsi:type="dcterms:W3CDTF">2024-04-15T11:54:58Z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