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2"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96859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1066800" y="3309938"/>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a:t>
            </a:r>
            <a:r>
              <a:rPr lang="en-US" sz="1000" b="1" dirty="0" err="1">
                <a:solidFill>
                  <a:srgbClr val="000000"/>
                </a:solidFill>
                <a:latin typeface="Calibri" pitchFamily="34" charset="0"/>
                <a:cs typeface="Calibri" pitchFamily="34" charset="0"/>
              </a:rPr>
              <a:t>HiPo</a:t>
            </a:r>
            <a:r>
              <a:rPr lang="en-US" sz="1000" b="1" dirty="0">
                <a:solidFill>
                  <a:srgbClr val="000000"/>
                </a:solidFill>
                <a:latin typeface="Calibri" pitchFamily="34" charset="0"/>
                <a:cs typeface="Calibri" pitchFamily="34" charset="0"/>
              </a:rPr>
              <a:t>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55461734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HiPo#54 Lifting Incident</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16.09.19@</a:t>
                      </a:r>
                      <a:r>
                        <a:rPr lang="en-GB" sz="1400" b="0" kern="1200" baseline="0" dirty="0">
                          <a:solidFill>
                            <a:schemeClr val="tx1"/>
                          </a:solidFill>
                          <a:latin typeface="Calibri" pitchFamily="34" charset="0"/>
                          <a:ea typeface="+mn-ea"/>
                          <a:cs typeface="Calibri" pitchFamily="34" charset="0"/>
                        </a:rPr>
                        <a:t> 20:25hrs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Rig 75</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03200" y="3810000"/>
            <a:ext cx="6121400" cy="1101354"/>
          </a:xfrm>
          <a:prstGeom prst="wedgeRoundRectCallout">
            <a:avLst>
              <a:gd name="adj1" fmla="val 52660"/>
              <a:gd name="adj2" fmla="val 7910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check and confirm all outriggers are out and extended before lifting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all lifting (routine/non routine) have an approved lift plan?</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a Lifting Supervisor is supervising the lifting operation?</a:t>
            </a:r>
          </a:p>
          <a:p>
            <a:pPr marL="342900" indent="-342900">
              <a:buFont typeface="Arial" charset="0"/>
              <a:buAutoNum type="arabicPeriod"/>
            </a:pPr>
            <a:r>
              <a:rPr lang="en-US" sz="1200" dirty="0">
                <a:latin typeface="Calibri" pitchFamily="34" charset="0"/>
                <a:cs typeface="Calibri" pitchFamily="34" charset="0"/>
              </a:rPr>
              <a:t>Do you ensure adequate risk assessment is carried out before the of start any lift?</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the lifting area is barricaded during lifting operations?</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52647" y="2499718"/>
            <a:ext cx="5867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just"/>
            <a:r>
              <a:rPr lang="en-US" sz="1200" dirty="0">
                <a:latin typeface="Calibri" panose="020F0502020204030204" pitchFamily="34" charset="0"/>
                <a:cs typeface="Calibri" pitchFamily="34" charset="0"/>
              </a:rPr>
              <a:t>During </a:t>
            </a:r>
            <a:r>
              <a:rPr lang="en-US" sz="1200" dirty="0">
                <a:latin typeface="Calibri" panose="020F0502020204030204" pitchFamily="34" charset="0"/>
              </a:rPr>
              <a:t>preparation of rig up 18 5/8” Casing handling equipment, after offloading the Top Drive System (TDS) bails the crane slew to lift another load, before attaching the load the crane tipped over. There were no injuries in the incident. </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6248400" y="1771650"/>
            <a:ext cx="2717800" cy="20383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84150" y="714406"/>
            <a:ext cx="1257023" cy="958312"/>
          </a:xfrm>
          <a:prstGeom prst="rect">
            <a:avLst/>
          </a:prstGeom>
        </p:spPr>
      </p:pic>
    </p:spTree>
    <p:extLst>
      <p:ext uri="{BB962C8B-B14F-4D97-AF65-F5344CB8AC3E}">
        <p14:creationId xmlns:p14="http://schemas.microsoft.com/office/powerpoint/2010/main" val="36994234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92189</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http://schemas.microsoft.com/office/infopath/2007/PartnerControls"/>
    <ds:schemaRef ds:uri="4880E4F8-4B7D-4BDD-91E3-E10D47036ECA"/>
    <ds:schemaRef ds:uri="http://schemas.microsoft.com/office/2006/documentManagement/types"/>
    <ds:schemaRef ds:uri="http://purl.org/dc/dcmitype/"/>
    <ds:schemaRef ds:uri="http://purl.org/dc/elements/1.1/"/>
    <ds:schemaRef ds:uri="http://purl.org/dc/terms/"/>
    <ds:schemaRef ds:uri="4880e4f8-4b7d-4bdd-91e3-e10d47036eca"/>
    <ds:schemaRef ds:uri="http://www.w3.org/XML/1998/namespace"/>
    <ds:schemaRef ds:uri="http://schemas.openxmlformats.org/package/2006/metadata/core-properties"/>
    <ds:schemaRef ds:uri="9d51eac6-a7d5-47f5-a119-63d146adb134"/>
    <ds:schemaRef ds:uri="http://schemas.microsoft.com/sharepoint/v3/field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65079FA0-6740-49A3-A37F-6AC17E73B8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7621</TotalTime>
  <Words>182</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894</cp:revision>
  <dcterms:created xsi:type="dcterms:W3CDTF">2001-05-03T06:07:08Z</dcterms:created>
  <dcterms:modified xsi:type="dcterms:W3CDTF">2024-04-15T11:52:24Z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