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2"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40" autoAdjust="0"/>
    <p:restoredTop sz="95747" autoAdjust="0"/>
  </p:normalViewPr>
  <p:slideViewPr>
    <p:cSldViewPr>
      <p:cViewPr varScale="1">
        <p:scale>
          <a:sx n="73" d="100"/>
          <a:sy n="73" d="100"/>
        </p:scale>
        <p:origin x="1458"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39685979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152400" y="2067580"/>
            <a:ext cx="5562600" cy="338554"/>
          </a:xfrm>
          <a:prstGeom prst="rect">
            <a:avLst/>
          </a:prstGeom>
          <a:noFill/>
          <a:ln w="9525">
            <a:noFill/>
            <a:miter lim="800000"/>
            <a:headEnd/>
            <a:tailEnd/>
          </a:ln>
        </p:spPr>
        <p:txBody>
          <a:bodyPr wrap="square">
            <a:spAutoFit/>
          </a:bodyPr>
          <a:lstStyle/>
          <a:p>
            <a:r>
              <a:rPr lang="en-US" sz="1600" b="1" dirty="0">
                <a:solidFill>
                  <a:schemeClr val="accent2"/>
                </a:solidFill>
                <a:latin typeface="+mj-lt"/>
                <a:cs typeface="Calibri" pitchFamily="34" charset="0"/>
              </a:rPr>
              <a:t>What happened</a:t>
            </a:r>
          </a:p>
        </p:txBody>
      </p:sp>
      <p:sp>
        <p:nvSpPr>
          <p:cNvPr id="18" name="Rectangle 4"/>
          <p:cNvSpPr>
            <a:spLocks noChangeArrowheads="1"/>
          </p:cNvSpPr>
          <p:nvPr/>
        </p:nvSpPr>
        <p:spPr bwMode="auto">
          <a:xfrm>
            <a:off x="1066800" y="3309938"/>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email"/>
          <a:srcRect/>
          <a:stretch>
            <a:fillRect/>
          </a:stretch>
        </p:blipFill>
        <p:spPr bwMode="auto">
          <a:xfrm>
            <a:off x="203200" y="54864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6388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a:t>
            </a:r>
            <a:r>
              <a:rPr lang="en-US" sz="1000" b="1" dirty="0" err="1">
                <a:solidFill>
                  <a:srgbClr val="000000"/>
                </a:solidFill>
                <a:latin typeface="Calibri" pitchFamily="34" charset="0"/>
                <a:cs typeface="Calibri" pitchFamily="34" charset="0"/>
              </a:rPr>
              <a:t>HiPo</a:t>
            </a:r>
            <a:r>
              <a:rPr lang="en-US" sz="1000" b="1" dirty="0">
                <a:solidFill>
                  <a:srgbClr val="000000"/>
                </a:solidFill>
                <a:latin typeface="Calibri" pitchFamily="34" charset="0"/>
                <a:cs typeface="Calibri" pitchFamily="34" charset="0"/>
              </a:rPr>
              <a:t>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email"/>
          <a:stretch>
            <a:fillRect/>
          </a:stretch>
        </p:blipFill>
        <p:spPr>
          <a:xfrm>
            <a:off x="6019800" y="4648200"/>
            <a:ext cx="922020" cy="2048933"/>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3554617349"/>
              </p:ext>
            </p:extLst>
          </p:nvPr>
        </p:nvGraphicFramePr>
        <p:xfrm>
          <a:off x="1676401" y="762000"/>
          <a:ext cx="7391400" cy="914400"/>
        </p:xfrm>
        <a:graphic>
          <a:graphicData uri="http://schemas.openxmlformats.org/drawingml/2006/table">
            <a:tbl>
              <a:tblPr firstRow="1" bandRow="1">
                <a:tableStyleId>{5C22544A-7EE6-4342-B048-85BDC9FD1C3A}</a:tableStyleId>
              </a:tblPr>
              <a:tblGrid>
                <a:gridCol w="1687167">
                  <a:extLst>
                    <a:ext uri="{9D8B030D-6E8A-4147-A177-3AD203B41FA5}">
                      <a16:colId xmlns:a16="http://schemas.microsoft.com/office/drawing/2014/main" val="20000"/>
                    </a:ext>
                  </a:extLst>
                </a:gridCol>
                <a:gridCol w="2249557">
                  <a:extLst>
                    <a:ext uri="{9D8B030D-6E8A-4147-A177-3AD203B41FA5}">
                      <a16:colId xmlns:a16="http://schemas.microsoft.com/office/drawing/2014/main" val="20001"/>
                    </a:ext>
                  </a:extLst>
                </a:gridCol>
                <a:gridCol w="1625121">
                  <a:extLst>
                    <a:ext uri="{9D8B030D-6E8A-4147-A177-3AD203B41FA5}">
                      <a16:colId xmlns:a16="http://schemas.microsoft.com/office/drawing/2014/main" val="20002"/>
                    </a:ext>
                  </a:extLst>
                </a:gridCol>
                <a:gridCol w="1829555">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gridSpan="3">
                  <a:txBody>
                    <a:bodyPr/>
                    <a:lstStyle/>
                    <a:p>
                      <a:r>
                        <a:rPr lang="en-US" sz="1400" b="0" kern="1200" dirty="0">
                          <a:solidFill>
                            <a:schemeClr val="tx1"/>
                          </a:solidFill>
                          <a:latin typeface="Calibri" pitchFamily="34" charset="0"/>
                          <a:ea typeface="+mn-ea"/>
                          <a:cs typeface="Calibri" pitchFamily="34" charset="0"/>
                        </a:rPr>
                        <a:t>HiPo#54 Lifting Incident</a:t>
                      </a:r>
                    </a:p>
                  </a:txBody>
                  <a:tcPr>
                    <a:noFill/>
                  </a:tcPr>
                </a:tc>
                <a:tc hMerge="1">
                  <a:txBody>
                    <a:bodyPr/>
                    <a:lstStyle/>
                    <a:p>
                      <a:pPr marL="0" algn="l" defTabSz="914400" rtl="0" eaLnBrk="1" latinLnBrk="0" hangingPunct="1"/>
                      <a:endParaRPr lang="en-US" sz="1400" b="1" kern="1200" dirty="0">
                        <a:solidFill>
                          <a:schemeClr val="dk1"/>
                        </a:solidFill>
                        <a:latin typeface="Calibri" pitchFamily="34" charset="0"/>
                        <a:ea typeface="+mn-ea"/>
                        <a:cs typeface="Calibri" pitchFamily="34" charset="0"/>
                      </a:endParaRPr>
                    </a:p>
                  </a:txBody>
                  <a:tcPr>
                    <a:no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chemeClr val="tx1"/>
                          </a:solidFill>
                          <a:latin typeface="Calibri" pitchFamily="34" charset="0"/>
                          <a:ea typeface="+mn-ea"/>
                          <a:cs typeface="Calibri" pitchFamily="34" charset="0"/>
                        </a:rPr>
                        <a:t>16.09.19@</a:t>
                      </a:r>
                      <a:r>
                        <a:rPr lang="en-GB" sz="1400" b="0" kern="1200" baseline="0" dirty="0">
                          <a:solidFill>
                            <a:schemeClr val="tx1"/>
                          </a:solidFill>
                          <a:latin typeface="Calibri" pitchFamily="34" charset="0"/>
                          <a:ea typeface="+mn-ea"/>
                          <a:cs typeface="Calibri" pitchFamily="34" charset="0"/>
                        </a:rPr>
                        <a:t> 20:25hrs</a:t>
                      </a:r>
                      <a:endParaRPr lang="en-US" sz="1400" b="0" kern="1200" dirty="0">
                        <a:solidFill>
                          <a:schemeClr val="tx1"/>
                        </a:solidFill>
                        <a:latin typeface="Calibri" pitchFamily="34" charset="0"/>
                        <a:ea typeface="+mn-ea"/>
                        <a:cs typeface="Calibri" pitchFamily="34" charset="0"/>
                      </a:endParaRP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tx1"/>
                          </a:solidFill>
                          <a:latin typeface="Calibri" pitchFamily="34" charset="0"/>
                          <a:ea typeface="+mn-ea"/>
                          <a:cs typeface="Calibri" pitchFamily="34" charset="0"/>
                        </a:rPr>
                        <a:t>Rig 75</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tx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Alert  </a:t>
            </a:r>
            <a:endParaRPr lang="en-GB" sz="20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203200" y="3810000"/>
            <a:ext cx="6121400" cy="1101354"/>
          </a:xfrm>
          <a:prstGeom prst="wedgeRoundRectCallout">
            <a:avLst>
              <a:gd name="adj1" fmla="val 52660"/>
              <a:gd name="adj2" fmla="val 79103"/>
              <a:gd name="adj3" fmla="val 16667"/>
            </a:avLst>
          </a:prstGeom>
          <a:solidFill>
            <a:srgbClr val="FFC000">
              <a:alpha val="59999"/>
            </a:srgbClr>
          </a:solidFill>
          <a:ln w="9525" algn="ctr">
            <a:solidFill>
              <a:schemeClr val="tx1"/>
            </a:solidFill>
            <a:round/>
            <a:headEnd/>
            <a:tailEnd/>
          </a:ln>
        </p:spPr>
        <p:txBody>
          <a:bodyPr/>
          <a:lstStyle/>
          <a:p>
            <a:pPr marL="342900" indent="-342900">
              <a:buFont typeface="Arial" charset="0"/>
              <a:buAutoNum type="arabicPeriod"/>
            </a:pPr>
            <a:r>
              <a:rPr lang="en-GB" sz="1200" dirty="0">
                <a:solidFill>
                  <a:srgbClr val="000000"/>
                </a:solidFill>
                <a:latin typeface="Calibri" pitchFamily="34" charset="0"/>
                <a:cs typeface="Calibri" pitchFamily="34" charset="0"/>
              </a:rPr>
              <a:t>Do you ensure you check and confirm all outriggers are out and extended before lifting ?</a:t>
            </a:r>
          </a:p>
          <a:p>
            <a:pPr marL="342900" indent="-342900">
              <a:buFont typeface="Arial" charset="0"/>
              <a:buAutoNum type="arabicPeriod"/>
            </a:pPr>
            <a:r>
              <a:rPr lang="en-GB" sz="1200" dirty="0">
                <a:solidFill>
                  <a:srgbClr val="000000"/>
                </a:solidFill>
                <a:latin typeface="Calibri" pitchFamily="34" charset="0"/>
                <a:cs typeface="Calibri" pitchFamily="34" charset="0"/>
              </a:rPr>
              <a:t>Do you ensure all lifting (routine/non routine) have an approved lift plan?</a:t>
            </a:r>
          </a:p>
          <a:p>
            <a:pPr marL="342900" indent="-342900">
              <a:buFont typeface="Arial" charset="0"/>
              <a:buAutoNum type="arabicPeriod"/>
            </a:pPr>
            <a:r>
              <a:rPr lang="en-GB" sz="1200" dirty="0">
                <a:solidFill>
                  <a:srgbClr val="000000"/>
                </a:solidFill>
                <a:latin typeface="Calibri" pitchFamily="34" charset="0"/>
                <a:cs typeface="Calibri" pitchFamily="34" charset="0"/>
              </a:rPr>
              <a:t>Do you ensure  a Lifting Supervisor is supervising the lifting operation?</a:t>
            </a:r>
          </a:p>
          <a:p>
            <a:pPr marL="342900" indent="-342900">
              <a:buFont typeface="Arial" charset="0"/>
              <a:buAutoNum type="arabicPeriod"/>
            </a:pPr>
            <a:r>
              <a:rPr lang="en-US" sz="1200" dirty="0">
                <a:latin typeface="Calibri" pitchFamily="34" charset="0"/>
                <a:cs typeface="Calibri" pitchFamily="34" charset="0"/>
              </a:rPr>
              <a:t>Do you ensure adequate risk assessment is carried out before the of start any lift?</a:t>
            </a:r>
            <a:endParaRPr lang="en-GB" sz="1200" dirty="0">
              <a:solidFill>
                <a:srgbClr val="000000"/>
              </a:solidFill>
              <a:latin typeface="Calibri" pitchFamily="34" charset="0"/>
              <a:cs typeface="Calibri" pitchFamily="34" charset="0"/>
            </a:endParaRPr>
          </a:p>
          <a:p>
            <a:pPr marL="342900" indent="-342900">
              <a:buFont typeface="Arial" charset="0"/>
              <a:buAutoNum type="arabicPeriod"/>
            </a:pPr>
            <a:r>
              <a:rPr lang="en-US" sz="1200" dirty="0">
                <a:solidFill>
                  <a:srgbClr val="000000"/>
                </a:solidFill>
                <a:latin typeface="Calibri" pitchFamily="34" charset="0"/>
                <a:cs typeface="Calibri" pitchFamily="34" charset="0"/>
              </a:rPr>
              <a:t>Do you ensure the lifting area is barricaded during lifting operations?</a:t>
            </a:r>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p:txBody>
      </p:sp>
      <p:sp>
        <p:nvSpPr>
          <p:cNvPr id="3073" name="Rectangle 1"/>
          <p:cNvSpPr>
            <a:spLocks noChangeArrowheads="1"/>
          </p:cNvSpPr>
          <p:nvPr/>
        </p:nvSpPr>
        <p:spPr bwMode="auto">
          <a:xfrm>
            <a:off x="52647" y="2499718"/>
            <a:ext cx="58674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indent="0" algn="just"/>
            <a:r>
              <a:rPr lang="en-US" sz="1200" dirty="0">
                <a:latin typeface="Calibri" panose="020F0502020204030204" pitchFamily="34" charset="0"/>
                <a:cs typeface="Calibri" pitchFamily="34" charset="0"/>
              </a:rPr>
              <a:t>During </a:t>
            </a:r>
            <a:r>
              <a:rPr lang="en-US" sz="1200" dirty="0">
                <a:latin typeface="Calibri" panose="020F0502020204030204" pitchFamily="34" charset="0"/>
              </a:rPr>
              <a:t>preparation of rig up 18 5/8” Casing handling equipment, after offloading the Top Drive System (TDS) bails the crane slew to lift another load, before attaching the load the crane tipped over. There were no injuries in the incident. </a:t>
            </a:r>
          </a:p>
        </p:txBody>
      </p:sp>
      <p:pic>
        <p:nvPicPr>
          <p:cNvPr id="1026" name="Picture 2"/>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6248400" y="1771650"/>
            <a:ext cx="2717800" cy="203835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flipH="1">
            <a:off x="184150" y="714406"/>
            <a:ext cx="1257023" cy="958312"/>
          </a:xfrm>
          <a:prstGeom prst="rect">
            <a:avLst/>
          </a:prstGeom>
        </p:spPr>
      </p:pic>
    </p:spTree>
    <p:extLst>
      <p:ext uri="{BB962C8B-B14F-4D97-AF65-F5344CB8AC3E}">
        <p14:creationId xmlns:p14="http://schemas.microsoft.com/office/powerpoint/2010/main" val="369942348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92189</DocId>
    <ImageCreateDate xmlns="4880E4F8-4B7D-4BDD-91E3-E10D47036ECA" xsi:nil="true"/>
    <wic_System_Copyright xmlns="http://schemas.microsoft.com/sharepoint/v3/fields" xsi:nil="true"/>
  </documentManagement>
</p:properti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A5D88EA-5F43-417B-8A80-9407E5803871}">
  <ds:schemaRefs>
    <ds:schemaRef ds:uri="http://schemas.microsoft.com/office/infopath/2007/PartnerControls"/>
    <ds:schemaRef ds:uri="4880E4F8-4B7D-4BDD-91E3-E10D47036ECA"/>
    <ds:schemaRef ds:uri="http://schemas.microsoft.com/office/2006/documentManagement/types"/>
    <ds:schemaRef ds:uri="http://purl.org/dc/dcmitype/"/>
    <ds:schemaRef ds:uri="http://purl.org/dc/elements/1.1/"/>
    <ds:schemaRef ds:uri="http://purl.org/dc/terms/"/>
    <ds:schemaRef ds:uri="4880e4f8-4b7d-4bdd-91e3-e10d47036eca"/>
    <ds:schemaRef ds:uri="http://www.w3.org/XML/1998/namespace"/>
    <ds:schemaRef ds:uri="http://schemas.openxmlformats.org/package/2006/metadata/core-properties"/>
    <ds:schemaRef ds:uri="9d51eac6-a7d5-47f5-a119-63d146adb134"/>
    <ds:schemaRef ds:uri="http://schemas.microsoft.com/sharepoint/v3/fields"/>
    <ds:schemaRef ds:uri="http://schemas.microsoft.com/sharepoint/v3"/>
    <ds:schemaRef ds:uri="http://schemas.microsoft.com/office/2006/metadata/properties"/>
  </ds:schemaRefs>
</ds:datastoreItem>
</file>

<file path=customXml/itemProps2.xml><?xml version="1.0" encoding="utf-8"?>
<ds:datastoreItem xmlns:ds="http://schemas.openxmlformats.org/officeDocument/2006/customXml" ds:itemID="{8A61973A-42D3-408D-959B-B06A78584147}"/>
</file>

<file path=customXml/itemProps3.xml><?xml version="1.0" encoding="utf-8"?>
<ds:datastoreItem xmlns:ds="http://schemas.openxmlformats.org/officeDocument/2006/customXml" ds:itemID="{85FDC16C-F63C-417A-BF49-6BFDCAFEB5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7621</TotalTime>
  <Words>182</Words>
  <Application>Microsoft Office PowerPoint</Application>
  <PresentationFormat>On-screen Show (4:3)</PresentationFormat>
  <Paragraphs>22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894</cp:revision>
  <dcterms:created xsi:type="dcterms:W3CDTF">2001-05-03T06:07:08Z</dcterms:created>
  <dcterms:modified xsi:type="dcterms:W3CDTF">2024-04-15T11:52:24Z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