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4"/>
  </p:notesMasterIdLst>
  <p:sldIdLst>
    <p:sldId id="335" r:id="rId2"/>
    <p:sldId id="336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0" d="100"/>
          <a:sy n="120" d="100"/>
        </p:scale>
        <p:origin x="13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notesMaster" Target="notesMasters/notesMaster1.xml"/><Relationship Id="rId9" Type="http://schemas.openxmlformats.org/officeDocument/2006/relationships/customXml" Target="../customXml/item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1B4E3-1F76-4E61-B254-1A7031AA599B}" type="datetimeFigureOut">
              <a:rPr lang="en-US" smtClean="0"/>
              <a:pPr/>
              <a:t>25/09/2019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55988-80E2-4333-8473-6782ED1C013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Ensure all dates and titles are input </a:t>
            </a:r>
          </a:p>
          <a:p>
            <a:endParaRPr lang="en-US" dirty="0" smtClean="0"/>
          </a:p>
          <a:p>
            <a:r>
              <a:rPr lang="en-US" dirty="0" smtClean="0"/>
              <a:t>A short description should be provided without mentioning names of contractors or</a:t>
            </a:r>
            <a:r>
              <a:rPr lang="en-US" baseline="0" dirty="0" smtClean="0"/>
              <a:t> individuals.  You should include, what happened, to who (by job title) and what injuries this resulted in.  Nothing more!</a:t>
            </a:r>
          </a:p>
          <a:p>
            <a:endParaRPr lang="en-US" baseline="0" dirty="0" smtClean="0"/>
          </a:p>
          <a:p>
            <a:r>
              <a:rPr lang="en-US" baseline="0" dirty="0" smtClean="0"/>
              <a:t>Four to five bullet points highlighting the main findings from the investigation.  Remember the target audience is the front line staff so this should be written in simple terms in a way that everyone can understand.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strap line should be the main point you want to get across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images should be self explanatory, what went wrong (if you create a reconstruction please ensure you do not put people at risk) and below how it should be done.   </a:t>
            </a:r>
            <a:endParaRPr lang="en-US" dirty="0" smtClean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138CA7-92E6-41FD-A1B7-5ABDE6F17714}" type="slidenum">
              <a:rPr lang="en-US" smtClean="0"/>
              <a:pPr/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688338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Ensure all dates and titles are input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Make a list of closed questions (only ‘yes’ or ‘no’ as an answer) to ask others if they have the same issues based on the management or HSE-MS failings or shortfalls identified in the investigation. 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Imagine you have to audit other companies to see if they could have the same issues.</a:t>
            </a:r>
          </a:p>
          <a:p>
            <a:endParaRPr lang="en-US" dirty="0" smtClean="0">
              <a:solidFill>
                <a:srgbClr val="0033CC"/>
              </a:solidFill>
              <a:latin typeface="Arial" charset="0"/>
              <a:cs typeface="Arial" charset="0"/>
              <a:sym typeface="Wingdings" pitchFamily="2" charset="2"/>
            </a:endParaRPr>
          </a:p>
          <a:p>
            <a:r>
              <a:rPr lang="en-US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These questions should start</a:t>
            </a:r>
            <a:r>
              <a:rPr lang="en-US" baseline="0" dirty="0" smtClean="0">
                <a:solidFill>
                  <a:srgbClr val="0033CC"/>
                </a:solidFill>
                <a:latin typeface="Arial" charset="0"/>
                <a:cs typeface="Arial" charset="0"/>
                <a:sym typeface="Wingdings" pitchFamily="2" charset="2"/>
              </a:rPr>
              <a:t> with: Do you ensure…………………?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6B2BACC-5893-4478-93DA-688A131F8366}" type="slidenum">
              <a:rPr lang="en-US" smtClean="0"/>
              <a:pPr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359058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5B704AD-0DEC-4276-A217-14915B9EB7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9507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1A920DC4-FE34-4663-8FB7-16362F8E3E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275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085B925-3865-4333-AFCB-ABF9FE11E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041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CF1380D9-E0BB-484F-BE96-17EE03607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3049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Confidential - Not to be shared outside of PDO/PDO contractors 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7C482-6A57-4477-ABB6-025DC609A7C0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314380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r>
              <a:rPr lang="en-US"/>
              <a:t>Confidential - Not to be shared outside of PDO/PDO contractors 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0281B74-92C0-4899-8AEC-B63DF05B82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45531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103208" y="1075268"/>
            <a:ext cx="5075118" cy="377026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FF0000"/>
                </a:solidFill>
                <a:latin typeface="Tahoma" pitchFamily="34" charset="0"/>
              </a:rPr>
              <a:t>What </a:t>
            </a: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happened?</a:t>
            </a:r>
            <a:endParaRPr lang="en-US" sz="1600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On Friday 10th of January 2019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on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the Fahud compression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project,</a:t>
            </a:r>
          </a:p>
          <a:p>
            <a:pPr marL="342900" indent="-342900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Mechanical crew were engaged in lifting operation using a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3.3</a:t>
            </a:r>
          </a:p>
          <a:p>
            <a:pPr marL="342900" indent="-342900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TON / 5.5m side boom loader for 24 inch 24m GRE pipes. While </a:t>
            </a:r>
            <a:endParaRPr lang="en-US" sz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moving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the load the lifting belt slipped out of the hook causing </a:t>
            </a: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one</a:t>
            </a:r>
          </a:p>
          <a:p>
            <a:pPr marL="342900" indent="-342900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side of the boom to drop which luckily resulted is minor damage </a:t>
            </a:r>
            <a:endParaRPr lang="en-US" sz="1400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342900" indent="-342900" eaLnBrk="1" hangingPunct="1">
              <a:defRPr/>
            </a:pPr>
            <a:r>
              <a:rPr lang="en-US" sz="1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and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no injury</a:t>
            </a: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342900" indent="-342900" eaLnBrk="1" hangingPunct="1">
              <a:defRPr/>
            </a:pPr>
            <a:endParaRPr lang="en-US" sz="1050" dirty="0">
              <a:solidFill>
                <a:srgbClr val="000000"/>
              </a:solidFill>
              <a:latin typeface="Arial" pitchFamily="34" charset="0"/>
            </a:endParaRPr>
          </a:p>
          <a:p>
            <a:pPr marL="114300" indent="-114300" algn="just">
              <a:defRPr/>
            </a:pPr>
            <a:r>
              <a:rPr lang="en-US" sz="1600" b="1" dirty="0" smtClean="0">
                <a:solidFill>
                  <a:srgbClr val="333399"/>
                </a:solidFill>
                <a:latin typeface="Tahoma" pitchFamily="34" charset="0"/>
              </a:rPr>
              <a:t>Your </a:t>
            </a:r>
            <a:r>
              <a:rPr lang="en-US" sz="1600" b="1" dirty="0">
                <a:solidFill>
                  <a:srgbClr val="333399"/>
                </a:solidFill>
                <a:latin typeface="Tahoma" pitchFamily="34" charset="0"/>
              </a:rPr>
              <a:t>learning from this incident..</a:t>
            </a:r>
          </a:p>
          <a:p>
            <a:pPr marL="114300" indent="-114300" algn="just">
              <a:defRPr/>
            </a:pPr>
            <a:endParaRPr lang="en-US" sz="600" dirty="0">
              <a:solidFill>
                <a:srgbClr val="000000"/>
              </a:solidFill>
              <a:latin typeface="Arial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Always fully comply with the approved lift plan. </a:t>
            </a:r>
            <a:endParaRPr lang="en-US" sz="1600" dirty="0" smtClean="0">
              <a:latin typeface="Calibri" panose="020F0502020204030204" pitchFamily="34" charset="0"/>
              <a:cs typeface="Tahoma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Use </a:t>
            </a: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the correct equipment for the correct purpose as described in the approved lift plan. 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sz="1600" dirty="0">
                <a:latin typeface="Calibri" panose="020F0502020204030204" pitchFamily="34" charset="0"/>
                <a:cs typeface="Tahoma" pitchFamily="34" charset="0"/>
              </a:rPr>
              <a:t>Always intervene for any unsafe </a:t>
            </a: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action</a:t>
            </a:r>
            <a:endParaRPr lang="en-US" sz="1600" dirty="0">
              <a:latin typeface="Calibri" panose="020F0502020204030204" pitchFamily="34" charset="0"/>
              <a:cs typeface="Tahoma" pitchFamily="34" charset="0"/>
            </a:endParaRP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Only lift when the lifting supervisor is present </a:t>
            </a:r>
          </a:p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latin typeface="Calibri" panose="020F0502020204030204" pitchFamily="34" charset="0"/>
                <a:cs typeface="Tahoma" pitchFamily="34" charset="0"/>
              </a:rPr>
              <a:t>Always use the 10 questions for a safe lift</a:t>
            </a:r>
          </a:p>
        </p:txBody>
      </p:sp>
      <p:sp>
        <p:nvSpPr>
          <p:cNvPr id="26628" name="TextBox 16"/>
          <p:cNvSpPr txBox="1">
            <a:spLocks noChangeArrowheads="1"/>
          </p:cNvSpPr>
          <p:nvPr/>
        </p:nvSpPr>
        <p:spPr bwMode="auto">
          <a:xfrm>
            <a:off x="166687" y="5474411"/>
            <a:ext cx="5181600" cy="338554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n-US" sz="1600" b="1" dirty="0" smtClean="0">
                <a:solidFill>
                  <a:srgbClr val="FFFF00"/>
                </a:solidFill>
                <a:latin typeface="Tahoma" pitchFamily="34" charset="0"/>
              </a:rPr>
              <a:t>When in doubt don’t lift </a:t>
            </a:r>
            <a:endParaRPr lang="en-US" sz="1600" b="1" dirty="0">
              <a:solidFill>
                <a:srgbClr val="FFFF00"/>
              </a:solidFill>
              <a:latin typeface="Tahoma" pitchFamily="34" charset="0"/>
            </a:endParaRPr>
          </a:p>
        </p:txBody>
      </p:sp>
      <p:sp>
        <p:nvSpPr>
          <p:cNvPr id="16" name="Text Box 12"/>
          <p:cNvSpPr txBox="1">
            <a:spLocks noChangeArrowheads="1"/>
          </p:cNvSpPr>
          <p:nvPr/>
        </p:nvSpPr>
        <p:spPr bwMode="auto">
          <a:xfrm>
            <a:off x="1219200" y="0"/>
            <a:ext cx="70564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GB" sz="3600" b="1" dirty="0">
                <a:latin typeface="+mj-lt"/>
              </a:rPr>
              <a:t>PDO Second Alert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  <p:grpSp>
        <p:nvGrpSpPr>
          <p:cNvPr id="26633" name="Group 131"/>
          <p:cNvGrpSpPr>
            <a:grpSpLocks/>
          </p:cNvGrpSpPr>
          <p:nvPr/>
        </p:nvGrpSpPr>
        <p:grpSpPr bwMode="auto">
          <a:xfrm>
            <a:off x="8548482" y="1981200"/>
            <a:ext cx="336550" cy="544513"/>
            <a:chOff x="3504" y="544"/>
            <a:chExt cx="2287" cy="1855"/>
          </a:xfrm>
        </p:grpSpPr>
        <p:sp>
          <p:nvSpPr>
            <p:cNvPr id="26635" name="Line 129"/>
            <p:cNvSpPr>
              <a:spLocks noChangeShapeType="1"/>
            </p:cNvSpPr>
            <p:nvPr/>
          </p:nvSpPr>
          <p:spPr bwMode="auto">
            <a:xfrm>
              <a:off x="3504" y="568"/>
              <a:ext cx="2287" cy="1831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6636" name="Line 130"/>
            <p:cNvSpPr>
              <a:spLocks noChangeShapeType="1"/>
            </p:cNvSpPr>
            <p:nvPr/>
          </p:nvSpPr>
          <p:spPr bwMode="auto">
            <a:xfrm flipV="1">
              <a:off x="3528" y="544"/>
              <a:ext cx="2144" cy="1807"/>
            </a:xfrm>
            <a:prstGeom prst="line">
              <a:avLst/>
            </a:prstGeom>
            <a:noFill/>
            <a:ln w="133350">
              <a:solidFill>
                <a:srgbClr val="FF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12" name="Rectangle 8"/>
          <p:cNvSpPr>
            <a:spLocks noChangeArrowheads="1"/>
          </p:cNvSpPr>
          <p:nvPr/>
        </p:nvSpPr>
        <p:spPr bwMode="auto">
          <a:xfrm>
            <a:off x="180974" y="750419"/>
            <a:ext cx="44310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10</a:t>
            </a:r>
            <a:r>
              <a:rPr lang="en-US" sz="14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Jan 2019    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Incident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title: HIPO#01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8427833" y="4755894"/>
            <a:ext cx="457200" cy="457200"/>
          </a:xfrm>
          <a:custGeom>
            <a:avLst/>
            <a:gdLst>
              <a:gd name="T0" fmla="*/ 0 w 1336"/>
              <a:gd name="T1" fmla="*/ 2147483647 h 888"/>
              <a:gd name="T2" fmla="*/ 2147483647 w 1336"/>
              <a:gd name="T3" fmla="*/ 2147483647 h 888"/>
              <a:gd name="T4" fmla="*/ 2147483647 w 1336"/>
              <a:gd name="T5" fmla="*/ 0 h 888"/>
              <a:gd name="T6" fmla="*/ 0 60000 65536"/>
              <a:gd name="T7" fmla="*/ 0 60000 65536"/>
              <a:gd name="T8" fmla="*/ 0 60000 65536"/>
              <a:gd name="T9" fmla="*/ 0 w 1336"/>
              <a:gd name="T10" fmla="*/ 0 h 888"/>
              <a:gd name="T11" fmla="*/ 1336 w 1336"/>
              <a:gd name="T12" fmla="*/ 888 h 88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36" h="888">
                <a:moveTo>
                  <a:pt x="0" y="600"/>
                </a:moveTo>
                <a:lnTo>
                  <a:pt x="312" y="888"/>
                </a:lnTo>
                <a:lnTo>
                  <a:pt x="1336" y="0"/>
                </a:lnTo>
              </a:path>
            </a:pathLst>
          </a:custGeom>
          <a:noFill/>
          <a:ln w="133350">
            <a:solidFill>
              <a:srgbClr val="00FF00"/>
            </a:solidFill>
            <a:round/>
            <a:headEnd/>
            <a:tailEnd/>
          </a:ln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sp>
        <p:nvSpPr>
          <p:cNvPr id="2" name="Can 1"/>
          <p:cNvSpPr/>
          <p:nvPr/>
        </p:nvSpPr>
        <p:spPr bwMode="auto">
          <a:xfrm rot="5400000">
            <a:off x="7071416" y="1787486"/>
            <a:ext cx="762000" cy="2865233"/>
          </a:xfrm>
          <a:prstGeom prst="ca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 flipV="1">
            <a:off x="6248400" y="1752600"/>
            <a:ext cx="1295400" cy="1086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 flipH="1" flipV="1">
            <a:off x="7543800" y="1752600"/>
            <a:ext cx="1143000" cy="1086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Freeform 18"/>
          <p:cNvSpPr/>
          <p:nvPr/>
        </p:nvSpPr>
        <p:spPr bwMode="auto">
          <a:xfrm>
            <a:off x="7162800" y="2052922"/>
            <a:ext cx="762000" cy="255679"/>
          </a:xfrm>
          <a:custGeom>
            <a:avLst/>
            <a:gdLst>
              <a:gd name="connsiteX0" fmla="*/ 0 w 968829"/>
              <a:gd name="connsiteY0" fmla="*/ 0 h 251202"/>
              <a:gd name="connsiteX1" fmla="*/ 500743 w 968829"/>
              <a:gd name="connsiteY1" fmla="*/ 250372 h 251202"/>
              <a:gd name="connsiteX2" fmla="*/ 968829 w 968829"/>
              <a:gd name="connsiteY2" fmla="*/ 65314 h 251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8829" h="251202">
                <a:moveTo>
                  <a:pt x="0" y="0"/>
                </a:moveTo>
                <a:cubicBezTo>
                  <a:pt x="169636" y="119743"/>
                  <a:pt x="339272" y="239486"/>
                  <a:pt x="500743" y="250372"/>
                </a:cubicBezTo>
                <a:cubicBezTo>
                  <a:pt x="662214" y="261258"/>
                  <a:pt x="815521" y="163286"/>
                  <a:pt x="968829" y="65314"/>
                </a:cubicBezTo>
              </a:path>
            </a:pathLst>
          </a:custGeom>
          <a:noFill/>
          <a:ln w="952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7162800" y="1981200"/>
            <a:ext cx="838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130*</a:t>
            </a:r>
            <a:endParaRPr lang="en-US" sz="1400" dirty="0"/>
          </a:p>
        </p:txBody>
      </p:sp>
      <p:sp>
        <p:nvSpPr>
          <p:cNvPr id="27" name="Can 26"/>
          <p:cNvSpPr/>
          <p:nvPr/>
        </p:nvSpPr>
        <p:spPr bwMode="auto">
          <a:xfrm rot="5400000">
            <a:off x="7071415" y="4175229"/>
            <a:ext cx="762000" cy="2865233"/>
          </a:xfrm>
          <a:prstGeom prst="can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8" name="Straight Connector 27"/>
          <p:cNvCxnSpPr/>
          <p:nvPr/>
        </p:nvCxnSpPr>
        <p:spPr bwMode="auto">
          <a:xfrm flipV="1">
            <a:off x="6476999" y="4140343"/>
            <a:ext cx="1066800" cy="1086502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 flipH="1" flipV="1">
            <a:off x="7543799" y="4140343"/>
            <a:ext cx="884034" cy="107275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7162799" y="4368943"/>
            <a:ext cx="83820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120*</a:t>
            </a:r>
            <a:endParaRPr lang="en-US" sz="1400" dirty="0"/>
          </a:p>
        </p:txBody>
      </p:sp>
      <p:sp>
        <p:nvSpPr>
          <p:cNvPr id="33" name="Freeform 32"/>
          <p:cNvSpPr/>
          <p:nvPr/>
        </p:nvSpPr>
        <p:spPr bwMode="auto">
          <a:xfrm>
            <a:off x="7239000" y="4464844"/>
            <a:ext cx="609600" cy="232953"/>
          </a:xfrm>
          <a:custGeom>
            <a:avLst/>
            <a:gdLst>
              <a:gd name="connsiteX0" fmla="*/ 0 w 968829"/>
              <a:gd name="connsiteY0" fmla="*/ 0 h 251202"/>
              <a:gd name="connsiteX1" fmla="*/ 500743 w 968829"/>
              <a:gd name="connsiteY1" fmla="*/ 250372 h 251202"/>
              <a:gd name="connsiteX2" fmla="*/ 968829 w 968829"/>
              <a:gd name="connsiteY2" fmla="*/ 65314 h 2512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68829" h="251202">
                <a:moveTo>
                  <a:pt x="0" y="0"/>
                </a:moveTo>
                <a:cubicBezTo>
                  <a:pt x="169636" y="119743"/>
                  <a:pt x="339272" y="239486"/>
                  <a:pt x="500743" y="250372"/>
                </a:cubicBezTo>
                <a:cubicBezTo>
                  <a:pt x="662214" y="261258"/>
                  <a:pt x="815521" y="163286"/>
                  <a:pt x="968829" y="6531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3796" y="1290921"/>
            <a:ext cx="384091" cy="547747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23796" y="3697004"/>
            <a:ext cx="384091" cy="547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79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43194" y="1239739"/>
            <a:ext cx="8596006" cy="3724096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As a learning from this incident and ensure continual improvement all contract</a:t>
            </a: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FF0000"/>
                </a:solidFill>
                <a:latin typeface="Tahoma" pitchFamily="34" charset="0"/>
              </a:rPr>
              <a:t>managers must review their HSE HEMP against the questions asked below        </a:t>
            </a:r>
          </a:p>
          <a:p>
            <a:pPr marL="342900" indent="-342900" eaLnBrk="1" hangingPunct="1">
              <a:defRPr/>
            </a:pPr>
            <a:endParaRPr lang="en-US" sz="1600" b="1" dirty="0">
              <a:solidFill>
                <a:srgbClr val="FF0000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r>
              <a:rPr lang="en-US" sz="1600" b="1" dirty="0">
                <a:solidFill>
                  <a:srgbClr val="0000FF"/>
                </a:solidFill>
                <a:latin typeface="Tahoma" pitchFamily="34" charset="0"/>
              </a:rPr>
              <a:t>Confirm the following:</a:t>
            </a:r>
            <a:endParaRPr lang="en-US" sz="1600" dirty="0">
              <a:solidFill>
                <a:srgbClr val="0000FF"/>
              </a:solidFill>
              <a:latin typeface="Tahoma" pitchFamily="34" charset="0"/>
            </a:endParaRPr>
          </a:p>
          <a:p>
            <a:pPr marL="342900" indent="-342900" eaLnBrk="1" hangingPunct="1">
              <a:defRPr/>
            </a:pPr>
            <a:endParaRPr lang="en-US" sz="1400" dirty="0">
              <a:latin typeface="Arial" charset="0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Do you ensure that all staff are using the right size lifting equipment </a:t>
            </a:r>
            <a:endParaRPr lang="en-US" sz="1600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Do you ensure lifting plans are approved by a competent person?</a:t>
            </a:r>
            <a:endParaRPr lang="en-US" sz="1600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Do you ensure that your empowerment to stop culture effective?</a:t>
            </a:r>
            <a:endParaRPr lang="en-US" sz="1600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Do you ensure your supervisors are listening to their staffs concerns about safety?</a:t>
            </a:r>
            <a:endParaRPr lang="en-US" sz="1600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itchFamily="2" charset="2"/>
            </a:endParaRP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Do you ensure all staff are learning from previous incidents?</a:t>
            </a:r>
          </a:p>
          <a:p>
            <a:pPr marL="342900" indent="-342900" eaLnBrk="1" hangingPunct="1">
              <a:buFont typeface="+mj-lt"/>
              <a:buAutoNum type="arabicPeriod"/>
              <a:defRPr/>
            </a:pPr>
            <a:r>
              <a:rPr lang="en-US" sz="1600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Do you ensure you always </a:t>
            </a:r>
            <a:r>
              <a:rPr lang="en-US" sz="16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use </a:t>
            </a:r>
            <a:r>
              <a:rPr lang="en-US" sz="1600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a competent </a:t>
            </a:r>
            <a:r>
              <a:rPr lang="en-US" sz="1600" dirty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lifting </a:t>
            </a:r>
            <a:r>
              <a:rPr lang="en-US" sz="1600" dirty="0" smtClean="0">
                <a:solidFill>
                  <a:schemeClr val="accent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Wingdings" pitchFamily="2" charset="2"/>
              </a:rPr>
              <a:t>person?</a:t>
            </a:r>
            <a:endParaRPr lang="en-US" sz="1600" dirty="0">
              <a:solidFill>
                <a:schemeClr val="accent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endParaRPr lang="en-US" sz="1000" i="1" dirty="0" smtClean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marL="342900" indent="-342900" eaLnBrk="1" hangingPunct="1">
              <a:defRPr/>
            </a:pPr>
            <a:r>
              <a:rPr lang="en-US" sz="1000" i="1" dirty="0" smtClean="0">
                <a:solidFill>
                  <a:srgbClr val="0033CC"/>
                </a:solidFill>
                <a:latin typeface="+mj-lt"/>
                <a:sym typeface="Wingdings" pitchFamily="2" charset="2"/>
              </a:rPr>
              <a:t>* If the answer is NO to any of the above questions please ensure you take action to correct this finding. </a:t>
            </a:r>
            <a:endParaRPr lang="en-US" sz="1000" i="1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  <a:p>
            <a:pPr eaLnBrk="1" hangingPunct="1">
              <a:defRPr/>
            </a:pPr>
            <a:endParaRPr lang="en-US" sz="1400" dirty="0">
              <a:solidFill>
                <a:srgbClr val="0033CC"/>
              </a:solidFill>
              <a:latin typeface="+mj-lt"/>
              <a:sym typeface="Wingdings" pitchFamily="2" charset="2"/>
            </a:endParaRPr>
          </a:p>
        </p:txBody>
      </p:sp>
      <p:grpSp>
        <p:nvGrpSpPr>
          <p:cNvPr id="27651" name="Group 9"/>
          <p:cNvGrpSpPr>
            <a:grpSpLocks/>
          </p:cNvGrpSpPr>
          <p:nvPr/>
        </p:nvGrpSpPr>
        <p:grpSpPr bwMode="auto">
          <a:xfrm>
            <a:off x="12700" y="-228600"/>
            <a:ext cx="8920163" cy="990600"/>
            <a:chOff x="9" y="-144"/>
            <a:chExt cx="6087" cy="624"/>
          </a:xfrm>
        </p:grpSpPr>
        <p:sp>
          <p:nvSpPr>
            <p:cNvPr id="27654" name="Rectangle 8"/>
            <p:cNvSpPr>
              <a:spLocks noChangeArrowheads="1"/>
            </p:cNvSpPr>
            <p:nvPr/>
          </p:nvSpPr>
          <p:spPr bwMode="auto">
            <a:xfrm>
              <a:off x="288" y="144"/>
              <a:ext cx="5184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anchor="ctr"/>
            <a:lstStyle/>
            <a:p>
              <a:pPr algn="ctr" eaLnBrk="1" hangingPunct="1"/>
              <a:endParaRPr lang="en-GB" sz="20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17414" name="Text Box 12"/>
            <p:cNvSpPr txBox="1">
              <a:spLocks noChangeArrowheads="1"/>
            </p:cNvSpPr>
            <p:nvPr/>
          </p:nvSpPr>
          <p:spPr bwMode="auto">
            <a:xfrm>
              <a:off x="676" y="0"/>
              <a:ext cx="4815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en-GB" sz="3600" b="1" dirty="0">
                  <a:latin typeface="+mj-lt"/>
                </a:rPr>
                <a:t>Management self audit </a:t>
              </a:r>
            </a:p>
          </p:txBody>
        </p:sp>
        <p:sp>
          <p:nvSpPr>
            <p:cNvPr id="27656" name="Text Box 13"/>
            <p:cNvSpPr txBox="1">
              <a:spLocks noChangeArrowheads="1"/>
            </p:cNvSpPr>
            <p:nvPr/>
          </p:nvSpPr>
          <p:spPr bwMode="auto">
            <a:xfrm>
              <a:off x="9" y="0"/>
              <a:ext cx="1144" cy="174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10000"/>
                </a:spcBef>
              </a:pPr>
              <a:endParaRPr lang="en-GB" sz="1200" b="1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27657" name="WordArt 14"/>
            <p:cNvSpPr>
              <a:spLocks noChangeArrowheads="1" noChangeShapeType="1" noTextEdit="1"/>
            </p:cNvSpPr>
            <p:nvPr/>
          </p:nvSpPr>
          <p:spPr bwMode="auto">
            <a:xfrm>
              <a:off x="5448" y="-144"/>
              <a:ext cx="648" cy="576"/>
            </a:xfrm>
            <a:prstGeom prst="rect">
              <a:avLst/>
            </a:prstGeom>
          </p:spPr>
          <p:txBody>
            <a:bodyPr spcFirstLastPara="1" wrap="none" fromWordArt="1">
              <a:prstTxWarp prst="textArchDown">
                <a:avLst>
                  <a:gd name="adj" fmla="val 0"/>
                </a:avLst>
              </a:prstTxWarp>
            </a:bodyPr>
            <a:lstStyle/>
            <a:p>
              <a:pPr algn="ctr"/>
              <a:endPara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7653" name="Rectangle 8"/>
          <p:cNvSpPr>
            <a:spLocks noChangeArrowheads="1"/>
          </p:cNvSpPr>
          <p:nvPr/>
        </p:nvSpPr>
        <p:spPr bwMode="auto">
          <a:xfrm>
            <a:off x="44999" y="931962"/>
            <a:ext cx="443102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114300" indent="-114300" algn="just"/>
            <a:r>
              <a:rPr lang="en-GB" sz="1400" b="1" dirty="0">
                <a:solidFill>
                  <a:srgbClr val="333399"/>
                </a:solidFill>
                <a:latin typeface="Tahoma" pitchFamily="34" charset="0"/>
              </a:rPr>
              <a:t>Date: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 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10</a:t>
            </a:r>
            <a:r>
              <a:rPr lang="en-US" sz="1400" b="1" baseline="30000" dirty="0" smtClean="0">
                <a:solidFill>
                  <a:srgbClr val="333399"/>
                </a:solidFill>
                <a:latin typeface="Tahoma" pitchFamily="34" charset="0"/>
              </a:rPr>
              <a:t>th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 Jan 2019     </a:t>
            </a:r>
            <a:r>
              <a:rPr lang="en-US" sz="1400" b="1" dirty="0">
                <a:solidFill>
                  <a:srgbClr val="333399"/>
                </a:solidFill>
                <a:latin typeface="Tahoma" pitchFamily="34" charset="0"/>
              </a:rPr>
              <a:t>Incident </a:t>
            </a:r>
            <a:r>
              <a:rPr lang="en-US" sz="1400" b="1" dirty="0" smtClean="0">
                <a:solidFill>
                  <a:srgbClr val="333399"/>
                </a:solidFill>
                <a:latin typeface="Tahoma" pitchFamily="34" charset="0"/>
              </a:rPr>
              <a:t>title: HIPO#01</a:t>
            </a:r>
            <a:endParaRPr lang="en-US" sz="1400" b="1" dirty="0">
              <a:solidFill>
                <a:srgbClr val="333399"/>
              </a:solidFill>
              <a:latin typeface="Tahoma" pitchFamily="34" charset="0"/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Confidential - Not to be shared outside of PDO/PDO contractors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0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92190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F6542E3-3C7B-497B-9772-F5C12141F9E8}"/>
</file>

<file path=customXml/itemProps2.xml><?xml version="1.0" encoding="utf-8"?>
<ds:datastoreItem xmlns:ds="http://schemas.openxmlformats.org/officeDocument/2006/customXml" ds:itemID="{53540600-C639-4AB7-9261-FB5237AA8DBA}"/>
</file>

<file path=customXml/itemProps3.xml><?xml version="1.0" encoding="utf-8"?>
<ds:datastoreItem xmlns:ds="http://schemas.openxmlformats.org/officeDocument/2006/customXml" ds:itemID="{7D8A2E9C-D638-4E33-ABCB-96A60A116ECB}"/>
</file>

<file path=docProps/app.xml><?xml version="1.0" encoding="utf-8"?>
<Properties xmlns="http://schemas.openxmlformats.org/officeDocument/2006/extended-properties" xmlns:vt="http://schemas.openxmlformats.org/officeDocument/2006/docPropsVTypes">
  <TotalTime>311</TotalTime>
  <Words>506</Words>
  <Application>Microsoft Office PowerPoint</Application>
  <PresentationFormat>On-screen Show (4:3)</PresentationFormat>
  <Paragraphs>58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Tahoma</vt:lpstr>
      <vt:lpstr>Times New Roman</vt:lpstr>
      <vt:lpstr>Wingdings</vt:lpstr>
      <vt:lpstr>1_Default Design</vt:lpstr>
      <vt:lpstr>PowerPoint Presentation</vt:lpstr>
      <vt:lpstr>PowerPoint Presentation</vt:lpstr>
    </vt:vector>
  </TitlesOfParts>
  <Company>PDO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MU61323</dc:creator>
  <cp:lastModifiedBy>Masroori, Ahmed UWZ11H</cp:lastModifiedBy>
  <cp:revision>61</cp:revision>
  <dcterms:created xsi:type="dcterms:W3CDTF">2016-03-28T05:48:29Z</dcterms:created>
  <dcterms:modified xsi:type="dcterms:W3CDTF">2019-09-25T07:59:41Z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