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37" r:id="rId2"/>
    <p:sldId id="33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7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868363" y="741363"/>
            <a:ext cx="4933950" cy="3702050"/>
          </a:xfrm>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7192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xfrm>
            <a:off x="868363" y="741363"/>
            <a:ext cx="4933950" cy="3702050"/>
          </a:xfrm>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141296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0" y="781963"/>
            <a:ext cx="5550864" cy="4370427"/>
          </a:xfrm>
          <a:prstGeom prst="rect">
            <a:avLst/>
          </a:prstGeom>
          <a:noFill/>
          <a:ln w="19050">
            <a:noFill/>
            <a:miter lim="800000"/>
            <a:headEnd/>
            <a:tailEnd/>
          </a:ln>
        </p:spPr>
        <p:txBody>
          <a:bodyPr wrap="square">
            <a:spAutoFit/>
          </a:bodyPr>
          <a:lstStyle/>
          <a:p>
            <a:pPr marL="114289" indent="-114289"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21.01.19  Incident: HiPo#03 </a:t>
            </a:r>
            <a:endPar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endParaRPr>
          </a:p>
          <a:p>
            <a:pPr marL="114289" indent="-114289" algn="just">
              <a:defRPr/>
            </a:pP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a:t>
            </a:r>
            <a:endPar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114289" indent="-114289" algn="just">
              <a:defRPr/>
            </a:pPr>
            <a:r>
              <a:rPr lang="en-US" sz="1600" b="1" dirty="0">
                <a:solidFill>
                  <a:srgbClr val="FF0000"/>
                </a:solidFill>
                <a:latin typeface="+mj-lt"/>
                <a:cs typeface="Calibri" panose="020F0502020204030204" pitchFamily="34" charset="0"/>
              </a:rPr>
              <a:t>What happened?</a:t>
            </a:r>
          </a:p>
          <a:p>
            <a:pPr algn="just"/>
            <a:r>
              <a:rPr lang="en-US" sz="1400" dirty="0">
                <a:latin typeface="Calibri" panose="020F0502020204030204" pitchFamily="34" charset="0"/>
                <a:cs typeface="Calibri" panose="020F0502020204030204" pitchFamily="34" charset="0"/>
              </a:rPr>
              <a:t>While removing a stuffing box using hydraulic winch, the winch chain contacted a removable rig floor insert (slide in type) and pushed it from its original position causing it to fall between the beam pump concrete block and the roustabout who was standing beneath, and was pulling the line in order to lay the stuffing box on the ground. The roustabout sustained minor scratches on the left shoulder as the grating fell.</a:t>
            </a:r>
          </a:p>
          <a:p>
            <a:pPr algn="just"/>
            <a:endParaRPr lang="en-US" sz="1200" dirty="0">
              <a:latin typeface="+mj-lt"/>
              <a:cs typeface="Calibri" panose="020F0502020204030204" pitchFamily="34" charset="0"/>
            </a:endParaRPr>
          </a:p>
          <a:p>
            <a:pPr marL="114289" indent="-114289" algn="just">
              <a:defRPr/>
            </a:pPr>
            <a:r>
              <a:rPr lang="en-US" sz="1600" b="1" dirty="0">
                <a:solidFill>
                  <a:srgbClr val="333399"/>
                </a:solidFill>
                <a:latin typeface="+mj-lt"/>
                <a:cs typeface="Calibri" panose="020F0502020204030204" pitchFamily="34" charset="0"/>
              </a:rPr>
              <a:t>Your learning from this incident..</a:t>
            </a:r>
          </a:p>
          <a:p>
            <a:pPr marL="114289" indent="-114289" algn="just">
              <a:defRPr/>
            </a:pPr>
            <a:endParaRPr lang="en-US" sz="600" dirty="0">
              <a:solidFill>
                <a:srgbClr val="000000"/>
              </a:solidFill>
              <a:latin typeface="+mj-lt"/>
              <a:cs typeface="Calibri" panose="020F0502020204030204" pitchFamily="34" charset="0"/>
            </a:endParaRPr>
          </a:p>
          <a:p>
            <a:pPr marL="285750" indent="-285750">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identify potential hazards and implement control measures before starting work</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identify potential for dropped object and conduct inspection to ensure adequate retention methods</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ensure adequate supervision</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comply with SOP and use approved safe work methods</a:t>
            </a:r>
          </a:p>
          <a:p>
            <a:pPr marL="285750" indent="-285750" eaLnBrk="1" hangingPunct="1">
              <a:buFont typeface="Arial" panose="020B0604020202020204" pitchFamily="34" charset="0"/>
              <a:buChar char="•"/>
              <a:defRPr/>
            </a:pPr>
            <a:r>
              <a:rPr lang="en-US" sz="1400" dirty="0">
                <a:latin typeface="Calibri" panose="020F0502020204030204" pitchFamily="34" charset="0"/>
                <a:cs typeface="Calibri" panose="020F0502020204030204" pitchFamily="34" charset="0"/>
              </a:rPr>
              <a:t>Always stay away from the line of fire</a:t>
            </a:r>
          </a:p>
          <a:p>
            <a:pPr marL="285750" indent="-285750" eaLnBrk="1" hangingPunct="1">
              <a:buFont typeface="Arial" panose="020B0604020202020204" pitchFamily="34" charset="0"/>
              <a:buChar char="•"/>
              <a:defRPr/>
            </a:pPr>
            <a:r>
              <a:rPr lang="en-US" sz="1400" dirty="0" smtClean="0">
                <a:latin typeface="Calibri" panose="020F0502020204030204" pitchFamily="34" charset="0"/>
                <a:cs typeface="Calibri" panose="020F0502020204030204" pitchFamily="34" charset="0"/>
              </a:rPr>
              <a:t>Always </a:t>
            </a:r>
            <a:r>
              <a:rPr lang="en-US" sz="1400" dirty="0">
                <a:latin typeface="Calibri" panose="020F0502020204030204" pitchFamily="34" charset="0"/>
                <a:cs typeface="Calibri" panose="020F0502020204030204" pitchFamily="34" charset="0"/>
              </a:rPr>
              <a:t>ensure there is no line entangled during the lifting</a:t>
            </a:r>
            <a:endParaRPr lang="en-US" sz="1400" dirty="0">
              <a:solidFill>
                <a:srgbClr val="000000"/>
              </a:solidFill>
              <a:latin typeface="Calibri" panose="020F0502020204030204" pitchFamily="34" charset="0"/>
            </a:endParaRPr>
          </a:p>
        </p:txBody>
      </p:sp>
      <p:sp>
        <p:nvSpPr>
          <p:cNvPr id="26627" name="Text Box 5"/>
          <p:cNvSpPr txBox="1">
            <a:spLocks noChangeArrowheads="1"/>
          </p:cNvSpPr>
          <p:nvPr/>
        </p:nvSpPr>
        <p:spPr bwMode="auto">
          <a:xfrm>
            <a:off x="5838825" y="1219205"/>
            <a:ext cx="1676400" cy="1015663"/>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76200" y="5422612"/>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mj-lt"/>
              </a:rPr>
              <a:t>Always inspect work area for potential of dropped object and adequate retention methods</a:t>
            </a:r>
          </a:p>
        </p:txBody>
      </p:sp>
      <p:sp>
        <p:nvSpPr>
          <p:cNvPr id="16" name="Text Box 12"/>
          <p:cNvSpPr txBox="1">
            <a:spLocks noChangeArrowheads="1"/>
          </p:cNvSpPr>
          <p:nvPr/>
        </p:nvSpPr>
        <p:spPr bwMode="auto">
          <a:xfrm>
            <a:off x="1219206" y="9"/>
            <a:ext cx="7056439" cy="646331"/>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5" name="Picture 2" descr="C:\Users\E194454\Desktop\Hoist 875 (61)\875 Near Miss\January 2019\Drop incident\Compressed\DSC03238.JPG">
            <a:extLst>
              <a:ext uri="{FF2B5EF4-FFF2-40B4-BE49-F238E27FC236}">
                <a16:creationId xmlns:a16="http://schemas.microsoft.com/office/drawing/2014/main" id="{14F567F4-DB36-425F-823F-747E867E4360}"/>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51847" y="903784"/>
            <a:ext cx="3241597" cy="24384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D5695D2-3DE0-42F8-ADD2-90210887679D}"/>
              </a:ext>
            </a:extLst>
          </p:cNvPr>
          <p:cNvSpPr txBox="1"/>
          <p:nvPr/>
        </p:nvSpPr>
        <p:spPr>
          <a:xfrm>
            <a:off x="5921307" y="3395880"/>
            <a:ext cx="2621230" cy="276999"/>
          </a:xfrm>
          <a:prstGeom prst="rect">
            <a:avLst/>
          </a:prstGeom>
          <a:solidFill>
            <a:schemeClr val="bg1"/>
          </a:solidFill>
        </p:spPr>
        <p:txBody>
          <a:bodyPr wrap="none" rtlCol="0">
            <a:spAutoFit/>
          </a:bodyPr>
          <a:lstStyle/>
          <a:p>
            <a:r>
              <a:rPr lang="en-US" sz="1200" b="1" dirty="0">
                <a:solidFill>
                  <a:srgbClr val="FF0000"/>
                </a:solidFill>
                <a:latin typeface="+mj-lt"/>
              </a:rPr>
              <a:t>The landing position of the insert</a:t>
            </a:r>
          </a:p>
        </p:txBody>
      </p:sp>
      <p:sp>
        <p:nvSpPr>
          <p:cNvPr id="17" name="TextBox 16">
            <a:extLst>
              <a:ext uri="{FF2B5EF4-FFF2-40B4-BE49-F238E27FC236}">
                <a16:creationId xmlns:a16="http://schemas.microsoft.com/office/drawing/2014/main" id="{1B815CDD-71B6-4055-AE0D-8BE721F68E17}"/>
              </a:ext>
            </a:extLst>
          </p:cNvPr>
          <p:cNvSpPr txBox="1"/>
          <p:nvPr/>
        </p:nvSpPr>
        <p:spPr>
          <a:xfrm>
            <a:off x="5703725" y="6230400"/>
            <a:ext cx="3241597" cy="276999"/>
          </a:xfrm>
          <a:prstGeom prst="rect">
            <a:avLst/>
          </a:prstGeom>
          <a:solidFill>
            <a:schemeClr val="bg1"/>
          </a:solidFill>
        </p:spPr>
        <p:txBody>
          <a:bodyPr wrap="square" rtlCol="0">
            <a:spAutoFit/>
          </a:bodyPr>
          <a:lstStyle/>
          <a:p>
            <a:r>
              <a:rPr lang="en-US" sz="1200" b="1" dirty="0">
                <a:solidFill>
                  <a:srgbClr val="FF0000"/>
                </a:solidFill>
                <a:latin typeface="+mj-lt"/>
              </a:rPr>
              <a:t>The removable piece with inserted pins</a:t>
            </a:r>
          </a:p>
        </p:txBody>
      </p:sp>
      <p:pic>
        <p:nvPicPr>
          <p:cNvPr id="4" name="Picture 3">
            <a:extLst>
              <a:ext uri="{FF2B5EF4-FFF2-40B4-BE49-F238E27FC236}">
                <a16:creationId xmlns:a16="http://schemas.microsoft.com/office/drawing/2014/main" id="{A306C6BB-FEB6-47EF-A4FD-700F261CF8E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718798" y="3686969"/>
            <a:ext cx="3251200" cy="2438400"/>
          </a:xfrm>
          <a:prstGeom prst="rect">
            <a:avLst/>
          </a:prstGeom>
        </p:spPr>
      </p:pic>
      <p:cxnSp>
        <p:nvCxnSpPr>
          <p:cNvPr id="3" name="Straight Arrow Connector 2">
            <a:extLst>
              <a:ext uri="{FF2B5EF4-FFF2-40B4-BE49-F238E27FC236}">
                <a16:creationId xmlns:a16="http://schemas.microsoft.com/office/drawing/2014/main" id="{11F3495D-E940-4189-965F-770B44BED7EC}"/>
              </a:ext>
            </a:extLst>
          </p:cNvPr>
          <p:cNvCxnSpPr/>
          <p:nvPr/>
        </p:nvCxnSpPr>
        <p:spPr bwMode="auto">
          <a:xfrm>
            <a:off x="6021682" y="3944413"/>
            <a:ext cx="533400" cy="990597"/>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6" name="Straight Arrow Connector 5">
            <a:extLst>
              <a:ext uri="{FF2B5EF4-FFF2-40B4-BE49-F238E27FC236}">
                <a16:creationId xmlns:a16="http://schemas.microsoft.com/office/drawing/2014/main" id="{BF42C8AE-F066-432D-85B1-C0725D5770E0}"/>
              </a:ext>
            </a:extLst>
          </p:cNvPr>
          <p:cNvCxnSpPr/>
          <p:nvPr/>
        </p:nvCxnSpPr>
        <p:spPr bwMode="auto">
          <a:xfrm>
            <a:off x="6021682" y="3944413"/>
            <a:ext cx="2590800" cy="914397"/>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grpSp>
        <p:nvGrpSpPr>
          <p:cNvPr id="5" name="Group 4"/>
          <p:cNvGrpSpPr/>
          <p:nvPr/>
        </p:nvGrpSpPr>
        <p:grpSpPr>
          <a:xfrm>
            <a:off x="8424445" y="2673655"/>
            <a:ext cx="376073" cy="579381"/>
            <a:chOff x="5110326" y="3124199"/>
            <a:chExt cx="376073" cy="579381"/>
          </a:xfrm>
        </p:grpSpPr>
        <p:sp>
          <p:nvSpPr>
            <p:cNvPr id="18" name="Line 129"/>
            <p:cNvSpPr>
              <a:spLocks noChangeShapeType="1"/>
            </p:cNvSpPr>
            <p:nvPr/>
          </p:nvSpPr>
          <p:spPr bwMode="auto">
            <a:xfrm>
              <a:off x="5110326" y="3149501"/>
              <a:ext cx="336550" cy="537468"/>
            </a:xfrm>
            <a:prstGeom prst="line">
              <a:avLst/>
            </a:prstGeom>
            <a:noFill/>
            <a:ln w="133350">
              <a:solidFill>
                <a:srgbClr val="FF0000"/>
              </a:solidFill>
              <a:round/>
              <a:headEnd/>
              <a:tailEnd/>
            </a:ln>
          </p:spPr>
          <p:txBody>
            <a:bodyPr/>
            <a:lstStyle/>
            <a:p>
              <a:endParaRPr lang="en-US"/>
            </a:p>
          </p:txBody>
        </p:sp>
        <p:sp>
          <p:nvSpPr>
            <p:cNvPr id="19" name="Line 130"/>
            <p:cNvSpPr>
              <a:spLocks noChangeShapeType="1"/>
            </p:cNvSpPr>
            <p:nvPr/>
          </p:nvSpPr>
          <p:spPr bwMode="auto">
            <a:xfrm flipV="1">
              <a:off x="5113598" y="3124199"/>
              <a:ext cx="372801" cy="579381"/>
            </a:xfrm>
            <a:prstGeom prst="line">
              <a:avLst/>
            </a:prstGeom>
            <a:noFill/>
            <a:ln w="133350">
              <a:solidFill>
                <a:srgbClr val="FF0000"/>
              </a:solidFill>
              <a:round/>
              <a:headEnd/>
              <a:tailEnd/>
            </a:ln>
          </p:spPr>
          <p:txBody>
            <a:bodyPr/>
            <a:lstStyle/>
            <a:p>
              <a:endParaRPr lang="en-US"/>
            </a:p>
          </p:txBody>
        </p:sp>
      </p:grpSp>
      <p:sp>
        <p:nvSpPr>
          <p:cNvPr id="20" name="Freeform 132"/>
          <p:cNvSpPr>
            <a:spLocks/>
          </p:cNvSpPr>
          <p:nvPr/>
        </p:nvSpPr>
        <p:spPr bwMode="auto">
          <a:xfrm>
            <a:off x="8313937" y="5550187"/>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201217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92277" y="1134844"/>
            <a:ext cx="8899323" cy="4801314"/>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22" indent="-173022" eaLnBrk="1" hangingPunct="1">
              <a:defRPr/>
            </a:pPr>
            <a:endParaRPr lang="en-US" sz="600" dirty="0">
              <a:solidFill>
                <a:srgbClr val="000000"/>
              </a:solidFill>
              <a:latin typeface="Arial" charset="0"/>
            </a:endParaRPr>
          </a:p>
          <a:p>
            <a:pPr marL="342866" indent="-342866" eaLnBrk="1" hangingPunct="1">
              <a:defRPr/>
            </a:pP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As a learning from this incident and ensure continual improvement all contract</a:t>
            </a:r>
          </a:p>
          <a:p>
            <a:pPr marL="342866" indent="-342866" eaLnBrk="1" hangingPunct="1">
              <a:defRPr/>
            </a:pPr>
            <a:r>
              <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rPr>
              <a:t>managers must review their HSE HEMP against the questions asked below        </a:t>
            </a:r>
          </a:p>
          <a:p>
            <a:pPr marL="342866" indent="-342866" eaLnBrk="1" hangingPunct="1">
              <a:defRPr/>
            </a:pPr>
            <a:endParaRPr lang="en-US" sz="1600" b="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342866" indent="-342866" eaLnBrk="1" hangingPunct="1">
              <a:defRPr/>
            </a:pPr>
            <a:r>
              <a:rPr lang="en-US" sz="1600" b="1" dirty="0">
                <a:solidFill>
                  <a:srgbClr val="0000FF"/>
                </a:solidFill>
                <a:latin typeface="Tahoma" panose="020B0604030504040204" pitchFamily="34" charset="0"/>
                <a:ea typeface="Tahoma" panose="020B0604030504040204" pitchFamily="34" charset="0"/>
                <a:cs typeface="Tahoma" panose="020B0604030504040204" pitchFamily="34" charset="0"/>
              </a:rPr>
              <a:t>Confirm the following:</a:t>
            </a:r>
            <a:endParaRPr lang="en-US" sz="16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342866" indent="-342866" eaLnBrk="1" hangingPunct="1">
              <a:defRPr/>
            </a:pPr>
            <a:endParaRPr lang="en-US" sz="1400" dirty="0">
              <a:solidFill>
                <a:srgbClr val="000000"/>
              </a:solidFill>
              <a:latin typeface="+mj-lt"/>
            </a:endParaRP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all removable items are captured in the DROPS register?</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you check all removable items and verify that they are all secured with primary and secondary retention?</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all other potential dropped object which have not been captured in the register previously are identified and communicated to the crew?</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there might be similar type of removable inserts on other rigs/hoists and that the issue is adequately addressed to prevent dropped object? </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assure implementation of Permit to Work system? </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assure implementation of SOP’s? </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all employees are trained and competent in identifying potential for dropped object? </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that employees are empowered to STOP unsafe job?</a:t>
            </a:r>
          </a:p>
          <a:p>
            <a:pPr marL="342900" indent="-342900">
              <a:buFont typeface="+mj-lt"/>
              <a:buAutoNum type="arabicPeriod"/>
              <a:defRPr/>
            </a:pPr>
            <a:r>
              <a:rPr lang="en-US" sz="1400" dirty="0">
                <a:solidFill>
                  <a:schemeClr val="accent2"/>
                </a:solidFill>
                <a:latin typeface="Calibri" panose="020F0502020204030204" pitchFamily="34" charset="0"/>
                <a:ea typeface="Tahoma" panose="020B0604030504040204" pitchFamily="34" charset="0"/>
                <a:cs typeface="Tahoma" panose="020B0604030504040204" pitchFamily="34" charset="0"/>
                <a:sym typeface="Wingdings" pitchFamily="2" charset="2"/>
              </a:rPr>
              <a:t>Do you ensure adequate supervision of critical tasks?</a:t>
            </a:r>
          </a:p>
          <a:p>
            <a:pPr marL="342866" indent="-342866" eaLnBrk="1" hangingPunct="1">
              <a:defRPr/>
            </a:pPr>
            <a:endParaRPr lang="en-US" sz="1000" i="1" dirty="0">
              <a:solidFill>
                <a:srgbClr val="0033CC"/>
              </a:solidFill>
              <a:latin typeface="+mj-lt"/>
              <a:sym typeface="Wingdings" pitchFamily="2" charset="2"/>
            </a:endParaRPr>
          </a:p>
          <a:p>
            <a:pPr marL="342866" indent="-342866"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52" indent="-119052" eaLnBrk="1" hangingPunct="1">
              <a:buFontTx/>
              <a:buChar char="•"/>
              <a:defRPr/>
            </a:pPr>
            <a:endParaRPr lang="en-US" sz="1400" dirty="0">
              <a:solidFill>
                <a:srgbClr val="0033CC"/>
              </a:solidFill>
              <a:latin typeface="+mj-lt"/>
              <a:sym typeface="Wingdings" pitchFamily="2" charset="2"/>
            </a:endParaRPr>
          </a:p>
          <a:p>
            <a:pPr marL="119052" indent="-119052"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sp>
        <p:nvSpPr>
          <p:cNvPr id="27653" name="Rectangle 8"/>
          <p:cNvSpPr>
            <a:spLocks noChangeArrowheads="1"/>
          </p:cNvSpPr>
          <p:nvPr/>
        </p:nvSpPr>
        <p:spPr bwMode="auto">
          <a:xfrm>
            <a:off x="152400" y="796290"/>
            <a:ext cx="5511445" cy="338554"/>
          </a:xfrm>
          <a:prstGeom prst="rect">
            <a:avLst/>
          </a:prstGeom>
          <a:noFill/>
          <a:ln w="9525">
            <a:noFill/>
            <a:miter lim="800000"/>
            <a:headEnd/>
            <a:tailEnd/>
          </a:ln>
        </p:spPr>
        <p:txBody>
          <a:bodyPr wrap="none">
            <a:spAutoFit/>
          </a:bodyPr>
          <a:lstStyle/>
          <a:p>
            <a:pPr marL="114289" indent="-114289"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21.01.19  Incident: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HiPo#03 dropped object  </a:t>
            </a:r>
            <a:endParaRPr lang="en-US" sz="1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2" name="Text Box 12"/>
          <p:cNvSpPr txBox="1">
            <a:spLocks noChangeArrowheads="1"/>
          </p:cNvSpPr>
          <p:nvPr/>
        </p:nvSpPr>
        <p:spPr bwMode="auto">
          <a:xfrm>
            <a:off x="990152" y="0"/>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2950512435"/>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92191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35F4669-B6F5-4E24-AF51-8BFC2636C010}"/>
</file>

<file path=customXml/itemProps2.xml><?xml version="1.0" encoding="utf-8"?>
<ds:datastoreItem xmlns:ds="http://schemas.openxmlformats.org/officeDocument/2006/customXml" ds:itemID="{0F22DAD2-7945-4380-81A7-C92E3CDDE243}"/>
</file>

<file path=customXml/itemProps3.xml><?xml version="1.0" encoding="utf-8"?>
<ds:datastoreItem xmlns:ds="http://schemas.openxmlformats.org/officeDocument/2006/customXml" ds:itemID="{9BE78BC0-0275-493F-AD12-FC554AE6577E}"/>
</file>

<file path=docProps/app.xml><?xml version="1.0" encoding="utf-8"?>
<Properties xmlns="http://schemas.openxmlformats.org/officeDocument/2006/extended-properties" xmlns:vt="http://schemas.openxmlformats.org/officeDocument/2006/docPropsVTypes">
  <TotalTime>313</TotalTime>
  <Words>591</Words>
  <Application>Microsoft Office PowerPoint</Application>
  <PresentationFormat>On-screen Show (4:3)</PresentationFormat>
  <Paragraphs>57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62</cp:revision>
  <dcterms:created xsi:type="dcterms:W3CDTF">2016-03-28T05:48:29Z</dcterms:created>
  <dcterms:modified xsi:type="dcterms:W3CDTF">2019-05-20T10:54:23Z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