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37" r:id="rId2"/>
    <p:sldId id="33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47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5/20/2019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xfrm>
            <a:off x="868363" y="741363"/>
            <a:ext cx="4933950" cy="3702050"/>
          </a:xfrm>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171923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xfrm>
            <a:off x="868363" y="741363"/>
            <a:ext cx="4933950" cy="3702050"/>
          </a:xfrm>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3141296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0" y="781963"/>
            <a:ext cx="5550864" cy="4370427"/>
          </a:xfrm>
          <a:prstGeom prst="rect">
            <a:avLst/>
          </a:prstGeom>
          <a:noFill/>
          <a:ln w="19050">
            <a:noFill/>
            <a:miter lim="800000"/>
            <a:headEnd/>
            <a:tailEnd/>
          </a:ln>
        </p:spPr>
        <p:txBody>
          <a:bodyPr wrap="square">
            <a:spAutoFit/>
          </a:bodyPr>
          <a:lstStyle/>
          <a:p>
            <a:pPr marL="114289" indent="-114289" algn="just">
              <a:defRPr/>
            </a:pPr>
            <a:r>
              <a:rPr lang="en-GB" sz="1600" b="1" dirty="0">
                <a:solidFill>
                  <a:srgbClr val="333399"/>
                </a:solidFill>
                <a:latin typeface="Tahoma" panose="020B0604030504040204" pitchFamily="34" charset="0"/>
                <a:ea typeface="Tahoma" panose="020B0604030504040204" pitchFamily="34" charset="0"/>
                <a:cs typeface="Tahoma" panose="020B0604030504040204" pitchFamily="34" charset="0"/>
              </a:rPr>
              <a:t>Date:</a:t>
            </a:r>
            <a:r>
              <a:rPr lang="en-US" sz="1600" b="1" dirty="0">
                <a:solidFill>
                  <a:srgbClr val="333399"/>
                </a:solidFill>
                <a:latin typeface="Tahoma" panose="020B0604030504040204" pitchFamily="34" charset="0"/>
                <a:ea typeface="Tahoma" panose="020B0604030504040204" pitchFamily="34" charset="0"/>
                <a:cs typeface="Tahoma" panose="020B0604030504040204" pitchFamily="34" charset="0"/>
              </a:rPr>
              <a:t> 21.01.19  Incident: HiPo#03 </a:t>
            </a:r>
            <a:endParaRPr lang="en-US" sz="1600" b="1" dirty="0" smtClean="0">
              <a:solidFill>
                <a:srgbClr val="333399"/>
              </a:solidFill>
              <a:latin typeface="Tahoma" panose="020B0604030504040204" pitchFamily="34" charset="0"/>
              <a:ea typeface="Tahoma" panose="020B0604030504040204" pitchFamily="34" charset="0"/>
              <a:cs typeface="Tahoma" panose="020B0604030504040204" pitchFamily="34" charset="0"/>
            </a:endParaRPr>
          </a:p>
          <a:p>
            <a:pPr marL="114289" indent="-114289" algn="just">
              <a:defRPr/>
            </a:pPr>
            <a:r>
              <a:rPr lang="en-US" sz="1600" b="1" dirty="0" smtClean="0">
                <a:solidFill>
                  <a:srgbClr val="333399"/>
                </a:solidFill>
                <a:latin typeface="Tahoma" panose="020B0604030504040204" pitchFamily="34" charset="0"/>
                <a:ea typeface="Tahoma" panose="020B0604030504040204" pitchFamily="34" charset="0"/>
                <a:cs typeface="Tahoma" panose="020B0604030504040204" pitchFamily="34" charset="0"/>
              </a:rPr>
              <a:t> </a:t>
            </a:r>
            <a:endParaRPr lang="en-US" sz="1600" b="1"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114289" indent="-114289" algn="just">
              <a:defRPr/>
            </a:pPr>
            <a:r>
              <a:rPr lang="en-US" sz="1600" b="1" dirty="0">
                <a:solidFill>
                  <a:srgbClr val="FF0000"/>
                </a:solidFill>
                <a:latin typeface="+mj-lt"/>
                <a:cs typeface="Calibri" panose="020F0502020204030204" pitchFamily="34" charset="0"/>
              </a:rPr>
              <a:t>What happened?</a:t>
            </a:r>
          </a:p>
          <a:p>
            <a:pPr algn="just"/>
            <a:r>
              <a:rPr lang="en-US" sz="1400" dirty="0">
                <a:latin typeface="Calibri" panose="020F0502020204030204" pitchFamily="34" charset="0"/>
                <a:cs typeface="Calibri" panose="020F0502020204030204" pitchFamily="34" charset="0"/>
              </a:rPr>
              <a:t>While removing a stuffing box using hydraulic winch, the winch chain contacted a removable rig floor insert (slide in type) and pushed it from its original position causing it to fall between the beam pump concrete block and the roustabout who was standing beneath, and was pulling the line in order to lay the stuffing box on the ground. The roustabout sustained minor scratches on the left shoulder as the grating fell.</a:t>
            </a:r>
          </a:p>
          <a:p>
            <a:pPr algn="just"/>
            <a:endParaRPr lang="en-US" sz="1200" dirty="0">
              <a:latin typeface="+mj-lt"/>
              <a:cs typeface="Calibri" panose="020F0502020204030204" pitchFamily="34" charset="0"/>
            </a:endParaRPr>
          </a:p>
          <a:p>
            <a:pPr marL="114289" indent="-114289" algn="just">
              <a:defRPr/>
            </a:pPr>
            <a:r>
              <a:rPr lang="en-US" sz="1600" b="1" dirty="0">
                <a:solidFill>
                  <a:srgbClr val="333399"/>
                </a:solidFill>
                <a:latin typeface="+mj-lt"/>
                <a:cs typeface="Calibri" panose="020F0502020204030204" pitchFamily="34" charset="0"/>
              </a:rPr>
              <a:t>Your learning from this incident..</a:t>
            </a:r>
          </a:p>
          <a:p>
            <a:pPr marL="114289" indent="-114289" algn="just">
              <a:defRPr/>
            </a:pPr>
            <a:endParaRPr lang="en-US" sz="600" dirty="0">
              <a:solidFill>
                <a:srgbClr val="000000"/>
              </a:solidFill>
              <a:latin typeface="+mj-lt"/>
              <a:cs typeface="Calibri" panose="020F0502020204030204" pitchFamily="34" charset="0"/>
            </a:endParaRPr>
          </a:p>
          <a:p>
            <a:pPr marL="285750" indent="-285750">
              <a:buFont typeface="Arial" panose="020B0604020202020204" pitchFamily="34" charset="0"/>
              <a:buChar char="•"/>
              <a:defRPr/>
            </a:pPr>
            <a:r>
              <a:rPr lang="en-US" sz="1400" dirty="0">
                <a:latin typeface="Calibri" panose="020F0502020204030204" pitchFamily="34" charset="0"/>
                <a:cs typeface="Calibri" panose="020F0502020204030204" pitchFamily="34" charset="0"/>
              </a:rPr>
              <a:t>Always identify potential hazards and implement control measures before starting work</a:t>
            </a:r>
          </a:p>
          <a:p>
            <a:pPr marL="285750" indent="-285750" eaLnBrk="1" hangingPunct="1">
              <a:buFont typeface="Arial" panose="020B0604020202020204" pitchFamily="34" charset="0"/>
              <a:buChar char="•"/>
              <a:defRPr/>
            </a:pPr>
            <a:r>
              <a:rPr lang="en-US" sz="1400" dirty="0">
                <a:latin typeface="Calibri" panose="020F0502020204030204" pitchFamily="34" charset="0"/>
                <a:cs typeface="Calibri" panose="020F0502020204030204" pitchFamily="34" charset="0"/>
              </a:rPr>
              <a:t>Always identify potential for dropped object and conduct inspection to ensure adequate retention methods</a:t>
            </a:r>
          </a:p>
          <a:p>
            <a:pPr marL="285750" indent="-285750" eaLnBrk="1" hangingPunct="1">
              <a:buFont typeface="Arial" panose="020B0604020202020204" pitchFamily="34" charset="0"/>
              <a:buChar char="•"/>
              <a:defRPr/>
            </a:pPr>
            <a:r>
              <a:rPr lang="en-US" sz="1400" dirty="0">
                <a:latin typeface="Calibri" panose="020F0502020204030204" pitchFamily="34" charset="0"/>
                <a:cs typeface="Calibri" panose="020F0502020204030204" pitchFamily="34" charset="0"/>
              </a:rPr>
              <a:t>Always ensure adequate supervision</a:t>
            </a:r>
          </a:p>
          <a:p>
            <a:pPr marL="285750" indent="-285750" eaLnBrk="1" hangingPunct="1">
              <a:buFont typeface="Arial" panose="020B0604020202020204" pitchFamily="34" charset="0"/>
              <a:buChar char="•"/>
              <a:defRPr/>
            </a:pPr>
            <a:r>
              <a:rPr lang="en-US" sz="1400" dirty="0">
                <a:latin typeface="Calibri" panose="020F0502020204030204" pitchFamily="34" charset="0"/>
                <a:cs typeface="Calibri" panose="020F0502020204030204" pitchFamily="34" charset="0"/>
              </a:rPr>
              <a:t>Always comply with SOP and use approved safe work methods</a:t>
            </a:r>
          </a:p>
          <a:p>
            <a:pPr marL="285750" indent="-285750" eaLnBrk="1" hangingPunct="1">
              <a:buFont typeface="Arial" panose="020B0604020202020204" pitchFamily="34" charset="0"/>
              <a:buChar char="•"/>
              <a:defRPr/>
            </a:pPr>
            <a:r>
              <a:rPr lang="en-US" sz="1400" dirty="0">
                <a:latin typeface="Calibri" panose="020F0502020204030204" pitchFamily="34" charset="0"/>
                <a:cs typeface="Calibri" panose="020F0502020204030204" pitchFamily="34" charset="0"/>
              </a:rPr>
              <a:t>Always stay away from the line of fire</a:t>
            </a:r>
          </a:p>
          <a:p>
            <a:pPr marL="285750" indent="-285750" eaLnBrk="1" hangingPunct="1">
              <a:buFont typeface="Arial" panose="020B0604020202020204" pitchFamily="34" charset="0"/>
              <a:buChar char="•"/>
              <a:defRPr/>
            </a:pPr>
            <a:r>
              <a:rPr lang="en-US" sz="1400" dirty="0" smtClean="0">
                <a:latin typeface="Calibri" panose="020F0502020204030204" pitchFamily="34" charset="0"/>
                <a:cs typeface="Calibri" panose="020F0502020204030204" pitchFamily="34" charset="0"/>
              </a:rPr>
              <a:t>Always </a:t>
            </a:r>
            <a:r>
              <a:rPr lang="en-US" sz="1400" dirty="0">
                <a:latin typeface="Calibri" panose="020F0502020204030204" pitchFamily="34" charset="0"/>
                <a:cs typeface="Calibri" panose="020F0502020204030204" pitchFamily="34" charset="0"/>
              </a:rPr>
              <a:t>ensure there is no line entangled during the lifting</a:t>
            </a:r>
            <a:endParaRPr lang="en-US" sz="1400" dirty="0">
              <a:solidFill>
                <a:srgbClr val="000000"/>
              </a:solidFill>
              <a:latin typeface="Calibri" panose="020F0502020204030204" pitchFamily="34" charset="0"/>
            </a:endParaRPr>
          </a:p>
        </p:txBody>
      </p:sp>
      <p:sp>
        <p:nvSpPr>
          <p:cNvPr id="26627" name="Text Box 5"/>
          <p:cNvSpPr txBox="1">
            <a:spLocks noChangeArrowheads="1"/>
          </p:cNvSpPr>
          <p:nvPr/>
        </p:nvSpPr>
        <p:spPr bwMode="auto">
          <a:xfrm>
            <a:off x="5838825" y="1219205"/>
            <a:ext cx="1676400" cy="1015663"/>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76200" y="5422612"/>
            <a:ext cx="5181600" cy="584775"/>
          </a:xfrm>
          <a:prstGeom prst="rect">
            <a:avLst/>
          </a:prstGeom>
          <a:solidFill>
            <a:schemeClr val="accent2"/>
          </a:solidFill>
          <a:ln w="9525">
            <a:noFill/>
            <a:miter lim="800000"/>
            <a:headEnd/>
            <a:tailEnd/>
          </a:ln>
        </p:spPr>
        <p:txBody>
          <a:bodyPr>
            <a:spAutoFit/>
          </a:bodyPr>
          <a:lstStyle/>
          <a:p>
            <a:pPr algn="ctr" eaLnBrk="1" hangingPunct="1"/>
            <a:r>
              <a:rPr lang="en-US" sz="1600" b="1" dirty="0">
                <a:solidFill>
                  <a:srgbClr val="FFFF00"/>
                </a:solidFill>
                <a:latin typeface="+mj-lt"/>
              </a:rPr>
              <a:t>Always inspect work area for potential of dropped object and adequate retention methods</a:t>
            </a:r>
          </a:p>
        </p:txBody>
      </p:sp>
      <p:sp>
        <p:nvSpPr>
          <p:cNvPr id="16" name="Text Box 12"/>
          <p:cNvSpPr txBox="1">
            <a:spLocks noChangeArrowheads="1"/>
          </p:cNvSpPr>
          <p:nvPr/>
        </p:nvSpPr>
        <p:spPr bwMode="auto">
          <a:xfrm>
            <a:off x="1219206" y="9"/>
            <a:ext cx="7056439" cy="646331"/>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15" name="Picture 2" descr="C:\Users\E194454\Desktop\Hoist 875 (61)\875 Near Miss\January 2019\Drop incident\Compressed\DSC03238.JPG">
            <a:extLst>
              <a:ext uri="{FF2B5EF4-FFF2-40B4-BE49-F238E27FC236}">
                <a16:creationId xmlns:a16="http://schemas.microsoft.com/office/drawing/2014/main" id="{14F567F4-DB36-425F-823F-747E867E4360}"/>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5751847" y="903784"/>
            <a:ext cx="3241597" cy="24384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1D5695D2-3DE0-42F8-ADD2-90210887679D}"/>
              </a:ext>
            </a:extLst>
          </p:cNvPr>
          <p:cNvSpPr txBox="1"/>
          <p:nvPr/>
        </p:nvSpPr>
        <p:spPr>
          <a:xfrm>
            <a:off x="5921307" y="3395880"/>
            <a:ext cx="2621230" cy="276999"/>
          </a:xfrm>
          <a:prstGeom prst="rect">
            <a:avLst/>
          </a:prstGeom>
          <a:solidFill>
            <a:schemeClr val="bg1"/>
          </a:solidFill>
        </p:spPr>
        <p:txBody>
          <a:bodyPr wrap="none" rtlCol="0">
            <a:spAutoFit/>
          </a:bodyPr>
          <a:lstStyle/>
          <a:p>
            <a:r>
              <a:rPr lang="en-US" sz="1200" b="1" dirty="0">
                <a:solidFill>
                  <a:srgbClr val="FF0000"/>
                </a:solidFill>
                <a:latin typeface="+mj-lt"/>
              </a:rPr>
              <a:t>The landing position of the insert</a:t>
            </a:r>
          </a:p>
        </p:txBody>
      </p:sp>
      <p:sp>
        <p:nvSpPr>
          <p:cNvPr id="17" name="TextBox 16">
            <a:extLst>
              <a:ext uri="{FF2B5EF4-FFF2-40B4-BE49-F238E27FC236}">
                <a16:creationId xmlns:a16="http://schemas.microsoft.com/office/drawing/2014/main" id="{1B815CDD-71B6-4055-AE0D-8BE721F68E17}"/>
              </a:ext>
            </a:extLst>
          </p:cNvPr>
          <p:cNvSpPr txBox="1"/>
          <p:nvPr/>
        </p:nvSpPr>
        <p:spPr>
          <a:xfrm>
            <a:off x="5703725" y="6230400"/>
            <a:ext cx="3241597" cy="276999"/>
          </a:xfrm>
          <a:prstGeom prst="rect">
            <a:avLst/>
          </a:prstGeom>
          <a:solidFill>
            <a:schemeClr val="bg1"/>
          </a:solidFill>
        </p:spPr>
        <p:txBody>
          <a:bodyPr wrap="square" rtlCol="0">
            <a:spAutoFit/>
          </a:bodyPr>
          <a:lstStyle/>
          <a:p>
            <a:r>
              <a:rPr lang="en-US" sz="1200" b="1" dirty="0">
                <a:solidFill>
                  <a:srgbClr val="FF0000"/>
                </a:solidFill>
                <a:latin typeface="+mj-lt"/>
              </a:rPr>
              <a:t>The removable piece with inserted pins</a:t>
            </a:r>
          </a:p>
        </p:txBody>
      </p:sp>
      <p:pic>
        <p:nvPicPr>
          <p:cNvPr id="4" name="Picture 3">
            <a:extLst>
              <a:ext uri="{FF2B5EF4-FFF2-40B4-BE49-F238E27FC236}">
                <a16:creationId xmlns:a16="http://schemas.microsoft.com/office/drawing/2014/main" id="{A306C6BB-FEB6-47EF-A4FD-700F261CF8E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718798" y="3686969"/>
            <a:ext cx="3251200" cy="2438400"/>
          </a:xfrm>
          <a:prstGeom prst="rect">
            <a:avLst/>
          </a:prstGeom>
        </p:spPr>
      </p:pic>
      <p:cxnSp>
        <p:nvCxnSpPr>
          <p:cNvPr id="3" name="Straight Arrow Connector 2">
            <a:extLst>
              <a:ext uri="{FF2B5EF4-FFF2-40B4-BE49-F238E27FC236}">
                <a16:creationId xmlns:a16="http://schemas.microsoft.com/office/drawing/2014/main" id="{11F3495D-E940-4189-965F-770B44BED7EC}"/>
              </a:ext>
            </a:extLst>
          </p:cNvPr>
          <p:cNvCxnSpPr/>
          <p:nvPr/>
        </p:nvCxnSpPr>
        <p:spPr bwMode="auto">
          <a:xfrm>
            <a:off x="6021682" y="3944413"/>
            <a:ext cx="533400" cy="990597"/>
          </a:xfrm>
          <a:prstGeom prst="straightConnector1">
            <a:avLst/>
          </a:prstGeom>
          <a:solidFill>
            <a:schemeClr val="accent1"/>
          </a:solidFill>
          <a:ln w="9525" cap="flat" cmpd="sng" algn="ctr">
            <a:solidFill>
              <a:srgbClr val="FF0000"/>
            </a:solidFill>
            <a:prstDash val="solid"/>
            <a:round/>
            <a:headEnd type="none" w="med" len="med"/>
            <a:tailEnd type="triangle"/>
          </a:ln>
          <a:effectLst/>
        </p:spPr>
      </p:cxnSp>
      <p:cxnSp>
        <p:nvCxnSpPr>
          <p:cNvPr id="6" name="Straight Arrow Connector 5">
            <a:extLst>
              <a:ext uri="{FF2B5EF4-FFF2-40B4-BE49-F238E27FC236}">
                <a16:creationId xmlns:a16="http://schemas.microsoft.com/office/drawing/2014/main" id="{BF42C8AE-F066-432D-85B1-C0725D5770E0}"/>
              </a:ext>
            </a:extLst>
          </p:cNvPr>
          <p:cNvCxnSpPr/>
          <p:nvPr/>
        </p:nvCxnSpPr>
        <p:spPr bwMode="auto">
          <a:xfrm>
            <a:off x="6021682" y="3944413"/>
            <a:ext cx="2590800" cy="914397"/>
          </a:xfrm>
          <a:prstGeom prst="straightConnector1">
            <a:avLst/>
          </a:prstGeom>
          <a:solidFill>
            <a:schemeClr val="accent1"/>
          </a:solidFill>
          <a:ln w="9525" cap="flat" cmpd="sng" algn="ctr">
            <a:solidFill>
              <a:srgbClr val="FF0000"/>
            </a:solidFill>
            <a:prstDash val="solid"/>
            <a:round/>
            <a:headEnd type="none" w="med" len="med"/>
            <a:tailEnd type="triangle"/>
          </a:ln>
          <a:effectLst/>
        </p:spPr>
      </p:cxnSp>
      <p:grpSp>
        <p:nvGrpSpPr>
          <p:cNvPr id="5" name="Group 4"/>
          <p:cNvGrpSpPr/>
          <p:nvPr/>
        </p:nvGrpSpPr>
        <p:grpSpPr>
          <a:xfrm>
            <a:off x="8424445" y="2673655"/>
            <a:ext cx="376073" cy="579381"/>
            <a:chOff x="5110326" y="3124199"/>
            <a:chExt cx="376073" cy="579381"/>
          </a:xfrm>
        </p:grpSpPr>
        <p:sp>
          <p:nvSpPr>
            <p:cNvPr id="18" name="Line 129"/>
            <p:cNvSpPr>
              <a:spLocks noChangeShapeType="1"/>
            </p:cNvSpPr>
            <p:nvPr/>
          </p:nvSpPr>
          <p:spPr bwMode="auto">
            <a:xfrm>
              <a:off x="5110326" y="3149501"/>
              <a:ext cx="336550" cy="537468"/>
            </a:xfrm>
            <a:prstGeom prst="line">
              <a:avLst/>
            </a:prstGeom>
            <a:noFill/>
            <a:ln w="133350">
              <a:solidFill>
                <a:srgbClr val="FF0000"/>
              </a:solidFill>
              <a:round/>
              <a:headEnd/>
              <a:tailEnd/>
            </a:ln>
          </p:spPr>
          <p:txBody>
            <a:bodyPr/>
            <a:lstStyle/>
            <a:p>
              <a:endParaRPr lang="en-US"/>
            </a:p>
          </p:txBody>
        </p:sp>
        <p:sp>
          <p:nvSpPr>
            <p:cNvPr id="19" name="Line 130"/>
            <p:cNvSpPr>
              <a:spLocks noChangeShapeType="1"/>
            </p:cNvSpPr>
            <p:nvPr/>
          </p:nvSpPr>
          <p:spPr bwMode="auto">
            <a:xfrm flipV="1">
              <a:off x="5113598" y="3124199"/>
              <a:ext cx="372801" cy="579381"/>
            </a:xfrm>
            <a:prstGeom prst="line">
              <a:avLst/>
            </a:prstGeom>
            <a:noFill/>
            <a:ln w="133350">
              <a:solidFill>
                <a:srgbClr val="FF0000"/>
              </a:solidFill>
              <a:round/>
              <a:headEnd/>
              <a:tailEnd/>
            </a:ln>
          </p:spPr>
          <p:txBody>
            <a:bodyPr/>
            <a:lstStyle/>
            <a:p>
              <a:endParaRPr lang="en-US"/>
            </a:p>
          </p:txBody>
        </p:sp>
      </p:grpSp>
      <p:sp>
        <p:nvSpPr>
          <p:cNvPr id="20" name="Freeform 132"/>
          <p:cNvSpPr>
            <a:spLocks/>
          </p:cNvSpPr>
          <p:nvPr/>
        </p:nvSpPr>
        <p:spPr bwMode="auto">
          <a:xfrm>
            <a:off x="8313937" y="5550187"/>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extLst>
      <p:ext uri="{BB962C8B-B14F-4D97-AF65-F5344CB8AC3E}">
        <p14:creationId xmlns:p14="http://schemas.microsoft.com/office/powerpoint/2010/main" val="201217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92277" y="1134844"/>
            <a:ext cx="8899323" cy="4801314"/>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22" indent="-173022" eaLnBrk="1" hangingPunct="1">
              <a:defRPr/>
            </a:pPr>
            <a:endParaRPr lang="en-US" sz="600" dirty="0">
              <a:solidFill>
                <a:srgbClr val="000000"/>
              </a:solidFill>
              <a:latin typeface="Arial" charset="0"/>
            </a:endParaRPr>
          </a:p>
          <a:p>
            <a:pPr marL="342866" indent="-342866" eaLnBrk="1" hangingPunct="1">
              <a:defRPr/>
            </a:pPr>
            <a:r>
              <a:rPr lang="en-US" sz="1600" b="1" dirty="0">
                <a:solidFill>
                  <a:srgbClr val="FF0000"/>
                </a:solidFill>
                <a:latin typeface="Tahoma" panose="020B0604030504040204" pitchFamily="34" charset="0"/>
                <a:ea typeface="Tahoma" panose="020B0604030504040204" pitchFamily="34" charset="0"/>
                <a:cs typeface="Tahoma" panose="020B0604030504040204" pitchFamily="34" charset="0"/>
              </a:rPr>
              <a:t>As a learning from this incident and ensure continual improvement all contract</a:t>
            </a:r>
          </a:p>
          <a:p>
            <a:pPr marL="342866" indent="-342866" eaLnBrk="1" hangingPunct="1">
              <a:defRPr/>
            </a:pPr>
            <a:r>
              <a:rPr lang="en-US" sz="1600" b="1" dirty="0">
                <a:solidFill>
                  <a:srgbClr val="FF0000"/>
                </a:solidFill>
                <a:latin typeface="Tahoma" panose="020B0604030504040204" pitchFamily="34" charset="0"/>
                <a:ea typeface="Tahoma" panose="020B0604030504040204" pitchFamily="34" charset="0"/>
                <a:cs typeface="Tahoma" panose="020B0604030504040204" pitchFamily="34" charset="0"/>
              </a:rPr>
              <a:t>managers must review their HSE HEMP against the questions asked below        </a:t>
            </a:r>
          </a:p>
          <a:p>
            <a:pPr marL="342866" indent="-342866" eaLnBrk="1" hangingPunct="1">
              <a:defRPr/>
            </a:pPr>
            <a:endParaRPr lang="en-US" sz="1600" b="1"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342866" indent="-342866" eaLnBrk="1" hangingPunct="1">
              <a:defRPr/>
            </a:pPr>
            <a:r>
              <a:rPr lang="en-US" sz="1600" b="1" dirty="0">
                <a:solidFill>
                  <a:srgbClr val="0000FF"/>
                </a:solidFill>
                <a:latin typeface="Tahoma" panose="020B0604030504040204" pitchFamily="34" charset="0"/>
                <a:ea typeface="Tahoma" panose="020B0604030504040204" pitchFamily="34" charset="0"/>
                <a:cs typeface="Tahoma" panose="020B0604030504040204" pitchFamily="34" charset="0"/>
              </a:rPr>
              <a:t>Confirm the following:</a:t>
            </a:r>
            <a:endParaRPr lang="en-US" sz="16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pPr marL="342866" indent="-342866" eaLnBrk="1" hangingPunct="1">
              <a:defRPr/>
            </a:pPr>
            <a:endParaRPr lang="en-US" sz="1400" dirty="0">
              <a:solidFill>
                <a:srgbClr val="000000"/>
              </a:solidFill>
              <a:latin typeface="+mj-lt"/>
            </a:endParaRPr>
          </a:p>
          <a:p>
            <a:pPr marL="342900" indent="-342900">
              <a:buFont typeface="+mj-lt"/>
              <a:buAutoNum type="arabicPeriod"/>
              <a:defRPr/>
            </a:pPr>
            <a:r>
              <a:rPr lang="en-US" sz="1400" dirty="0">
                <a:solidFill>
                  <a:schemeClr val="accent2"/>
                </a:solidFill>
                <a:latin typeface="Calibri" panose="020F0502020204030204" pitchFamily="34" charset="0"/>
                <a:ea typeface="Tahoma" panose="020B0604030504040204" pitchFamily="34" charset="0"/>
                <a:cs typeface="Tahoma" panose="020B0604030504040204" pitchFamily="34" charset="0"/>
                <a:sym typeface="Wingdings" pitchFamily="2" charset="2"/>
              </a:rPr>
              <a:t>Do you ensure that all removable items are captured in the DROPS register?</a:t>
            </a:r>
          </a:p>
          <a:p>
            <a:pPr marL="342900" indent="-342900">
              <a:buFont typeface="+mj-lt"/>
              <a:buAutoNum type="arabicPeriod"/>
              <a:defRPr/>
            </a:pPr>
            <a:r>
              <a:rPr lang="en-US" sz="1400" dirty="0">
                <a:solidFill>
                  <a:schemeClr val="accent2"/>
                </a:solidFill>
                <a:latin typeface="Calibri" panose="020F0502020204030204" pitchFamily="34" charset="0"/>
                <a:ea typeface="Tahoma" panose="020B0604030504040204" pitchFamily="34" charset="0"/>
                <a:cs typeface="Tahoma" panose="020B0604030504040204" pitchFamily="34" charset="0"/>
                <a:sym typeface="Wingdings" pitchFamily="2" charset="2"/>
              </a:rPr>
              <a:t>Do you ensure that you check all removable items and verify that they are all secured with primary and secondary retention?</a:t>
            </a:r>
          </a:p>
          <a:p>
            <a:pPr marL="342900" indent="-342900">
              <a:buFont typeface="+mj-lt"/>
              <a:buAutoNum type="arabicPeriod"/>
              <a:defRPr/>
            </a:pPr>
            <a:r>
              <a:rPr lang="en-US" sz="1400" dirty="0">
                <a:solidFill>
                  <a:schemeClr val="accent2"/>
                </a:solidFill>
                <a:latin typeface="Calibri" panose="020F0502020204030204" pitchFamily="34" charset="0"/>
                <a:ea typeface="Tahoma" panose="020B0604030504040204" pitchFamily="34" charset="0"/>
                <a:cs typeface="Tahoma" panose="020B0604030504040204" pitchFamily="34" charset="0"/>
                <a:sym typeface="Wingdings" pitchFamily="2" charset="2"/>
              </a:rPr>
              <a:t>Do you ensure that all other potential dropped object which have not been captured in the register previously are identified and communicated to the crew?</a:t>
            </a:r>
          </a:p>
          <a:p>
            <a:pPr marL="342900" indent="-342900">
              <a:buFont typeface="+mj-lt"/>
              <a:buAutoNum type="arabicPeriod"/>
              <a:defRPr/>
            </a:pPr>
            <a:r>
              <a:rPr lang="en-US" sz="1400" dirty="0">
                <a:solidFill>
                  <a:schemeClr val="accent2"/>
                </a:solidFill>
                <a:latin typeface="Calibri" panose="020F0502020204030204" pitchFamily="34" charset="0"/>
                <a:ea typeface="Tahoma" panose="020B0604030504040204" pitchFamily="34" charset="0"/>
                <a:cs typeface="Tahoma" panose="020B0604030504040204" pitchFamily="34" charset="0"/>
                <a:sym typeface="Wingdings" pitchFamily="2" charset="2"/>
              </a:rPr>
              <a:t>Do you ensure that there might be similar type of removable inserts on other rigs/hoists and that the issue is adequately addressed to prevent dropped object? </a:t>
            </a:r>
          </a:p>
          <a:p>
            <a:pPr marL="342900" indent="-342900">
              <a:buFont typeface="+mj-lt"/>
              <a:buAutoNum type="arabicPeriod"/>
              <a:defRPr/>
            </a:pPr>
            <a:r>
              <a:rPr lang="en-US" sz="1400" dirty="0">
                <a:solidFill>
                  <a:schemeClr val="accent2"/>
                </a:solidFill>
                <a:latin typeface="Calibri" panose="020F0502020204030204" pitchFamily="34" charset="0"/>
                <a:ea typeface="Tahoma" panose="020B0604030504040204" pitchFamily="34" charset="0"/>
                <a:cs typeface="Tahoma" panose="020B0604030504040204" pitchFamily="34" charset="0"/>
                <a:sym typeface="Wingdings" pitchFamily="2" charset="2"/>
              </a:rPr>
              <a:t>Do you assure implementation of Permit to Work system? </a:t>
            </a:r>
          </a:p>
          <a:p>
            <a:pPr marL="342900" indent="-342900">
              <a:buFont typeface="+mj-lt"/>
              <a:buAutoNum type="arabicPeriod"/>
              <a:defRPr/>
            </a:pPr>
            <a:r>
              <a:rPr lang="en-US" sz="1400" dirty="0">
                <a:solidFill>
                  <a:schemeClr val="accent2"/>
                </a:solidFill>
                <a:latin typeface="Calibri" panose="020F0502020204030204" pitchFamily="34" charset="0"/>
                <a:ea typeface="Tahoma" panose="020B0604030504040204" pitchFamily="34" charset="0"/>
                <a:cs typeface="Tahoma" panose="020B0604030504040204" pitchFamily="34" charset="0"/>
                <a:sym typeface="Wingdings" pitchFamily="2" charset="2"/>
              </a:rPr>
              <a:t>Do you assure implementation of SOP’s? </a:t>
            </a:r>
          </a:p>
          <a:p>
            <a:pPr marL="342900" indent="-342900">
              <a:buFont typeface="+mj-lt"/>
              <a:buAutoNum type="arabicPeriod"/>
              <a:defRPr/>
            </a:pPr>
            <a:r>
              <a:rPr lang="en-US" sz="1400" dirty="0">
                <a:solidFill>
                  <a:schemeClr val="accent2"/>
                </a:solidFill>
                <a:latin typeface="Calibri" panose="020F0502020204030204" pitchFamily="34" charset="0"/>
                <a:ea typeface="Tahoma" panose="020B0604030504040204" pitchFamily="34" charset="0"/>
                <a:cs typeface="Tahoma" panose="020B0604030504040204" pitchFamily="34" charset="0"/>
                <a:sym typeface="Wingdings" pitchFamily="2" charset="2"/>
              </a:rPr>
              <a:t>Do you ensure that all employees are trained and competent in identifying potential for dropped object? </a:t>
            </a:r>
          </a:p>
          <a:p>
            <a:pPr marL="342900" indent="-342900">
              <a:buFont typeface="+mj-lt"/>
              <a:buAutoNum type="arabicPeriod"/>
              <a:defRPr/>
            </a:pPr>
            <a:r>
              <a:rPr lang="en-US" sz="1400" dirty="0">
                <a:solidFill>
                  <a:schemeClr val="accent2"/>
                </a:solidFill>
                <a:latin typeface="Calibri" panose="020F0502020204030204" pitchFamily="34" charset="0"/>
                <a:ea typeface="Tahoma" panose="020B0604030504040204" pitchFamily="34" charset="0"/>
                <a:cs typeface="Tahoma" panose="020B0604030504040204" pitchFamily="34" charset="0"/>
                <a:sym typeface="Wingdings" pitchFamily="2" charset="2"/>
              </a:rPr>
              <a:t>Do you ensure that employees are empowered to STOP unsafe job?</a:t>
            </a:r>
          </a:p>
          <a:p>
            <a:pPr marL="342900" indent="-342900">
              <a:buFont typeface="+mj-lt"/>
              <a:buAutoNum type="arabicPeriod"/>
              <a:defRPr/>
            </a:pPr>
            <a:r>
              <a:rPr lang="en-US" sz="1400" dirty="0">
                <a:solidFill>
                  <a:schemeClr val="accent2"/>
                </a:solidFill>
                <a:latin typeface="Calibri" panose="020F0502020204030204" pitchFamily="34" charset="0"/>
                <a:ea typeface="Tahoma" panose="020B0604030504040204" pitchFamily="34" charset="0"/>
                <a:cs typeface="Tahoma" panose="020B0604030504040204" pitchFamily="34" charset="0"/>
                <a:sym typeface="Wingdings" pitchFamily="2" charset="2"/>
              </a:rPr>
              <a:t>Do you ensure adequate supervision of critical tasks?</a:t>
            </a:r>
          </a:p>
          <a:p>
            <a:pPr marL="342866" indent="-342866" eaLnBrk="1" hangingPunct="1">
              <a:defRPr/>
            </a:pPr>
            <a:endParaRPr lang="en-US" sz="1000" i="1" dirty="0">
              <a:solidFill>
                <a:srgbClr val="0033CC"/>
              </a:solidFill>
              <a:latin typeface="+mj-lt"/>
              <a:sym typeface="Wingdings" pitchFamily="2" charset="2"/>
            </a:endParaRPr>
          </a:p>
          <a:p>
            <a:pPr marL="342866" indent="-342866"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52" indent="-119052" eaLnBrk="1" hangingPunct="1">
              <a:buFontTx/>
              <a:buChar char="•"/>
              <a:defRPr/>
            </a:pPr>
            <a:endParaRPr lang="en-US" sz="1400" dirty="0">
              <a:solidFill>
                <a:srgbClr val="0033CC"/>
              </a:solidFill>
              <a:latin typeface="+mj-lt"/>
              <a:sym typeface="Wingdings" pitchFamily="2" charset="2"/>
            </a:endParaRPr>
          </a:p>
          <a:p>
            <a:pPr marL="119052" indent="-119052" eaLnBrk="1" hangingPunct="1">
              <a:defRPr/>
            </a:pPr>
            <a:r>
              <a:rPr lang="en-US" sz="1400" dirty="0">
                <a:solidFill>
                  <a:srgbClr val="0033CC"/>
                </a:solidFill>
                <a:latin typeface="+mj-lt"/>
                <a:sym typeface="Wingdings" pitchFamily="2" charset="2"/>
              </a:rPr>
              <a:t>	</a:t>
            </a:r>
            <a:endParaRPr lang="en-US" sz="800" dirty="0">
              <a:solidFill>
                <a:srgbClr val="000000"/>
              </a:solidFill>
              <a:latin typeface="Arial" charset="0"/>
            </a:endParaRPr>
          </a:p>
        </p:txBody>
      </p:sp>
      <p:sp>
        <p:nvSpPr>
          <p:cNvPr id="27653" name="Rectangle 8"/>
          <p:cNvSpPr>
            <a:spLocks noChangeArrowheads="1"/>
          </p:cNvSpPr>
          <p:nvPr/>
        </p:nvSpPr>
        <p:spPr bwMode="auto">
          <a:xfrm>
            <a:off x="152400" y="796290"/>
            <a:ext cx="5511445" cy="338554"/>
          </a:xfrm>
          <a:prstGeom prst="rect">
            <a:avLst/>
          </a:prstGeom>
          <a:noFill/>
          <a:ln w="9525">
            <a:noFill/>
            <a:miter lim="800000"/>
            <a:headEnd/>
            <a:tailEnd/>
          </a:ln>
        </p:spPr>
        <p:txBody>
          <a:bodyPr wrap="none">
            <a:spAutoFit/>
          </a:bodyPr>
          <a:lstStyle/>
          <a:p>
            <a:pPr marL="114289" indent="-114289" algn="just">
              <a:defRPr/>
            </a:pPr>
            <a:r>
              <a:rPr lang="en-GB" sz="1600" b="1" dirty="0">
                <a:solidFill>
                  <a:srgbClr val="333399"/>
                </a:solidFill>
                <a:latin typeface="Tahoma" panose="020B0604030504040204" pitchFamily="34" charset="0"/>
                <a:ea typeface="Tahoma" panose="020B0604030504040204" pitchFamily="34" charset="0"/>
                <a:cs typeface="Tahoma" panose="020B0604030504040204" pitchFamily="34" charset="0"/>
              </a:rPr>
              <a:t>Date:</a:t>
            </a:r>
            <a:r>
              <a:rPr lang="en-US" sz="1600" b="1" dirty="0">
                <a:solidFill>
                  <a:srgbClr val="333399"/>
                </a:solidFill>
                <a:latin typeface="Tahoma" panose="020B0604030504040204" pitchFamily="34" charset="0"/>
                <a:ea typeface="Tahoma" panose="020B0604030504040204" pitchFamily="34" charset="0"/>
                <a:cs typeface="Tahoma" panose="020B0604030504040204" pitchFamily="34" charset="0"/>
              </a:rPr>
              <a:t> 21.01.19  Incident: </a:t>
            </a:r>
            <a:r>
              <a:rPr lang="en-US" sz="1600" b="1" dirty="0" smtClean="0">
                <a:solidFill>
                  <a:srgbClr val="333399"/>
                </a:solidFill>
                <a:latin typeface="Tahoma" panose="020B0604030504040204" pitchFamily="34" charset="0"/>
                <a:ea typeface="Tahoma" panose="020B0604030504040204" pitchFamily="34" charset="0"/>
                <a:cs typeface="Tahoma" panose="020B0604030504040204" pitchFamily="34" charset="0"/>
              </a:rPr>
              <a:t>HiPo#03 dropped object  </a:t>
            </a:r>
            <a:endParaRPr lang="en-US" sz="18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12" name="Text Box 12"/>
          <p:cNvSpPr txBox="1">
            <a:spLocks noChangeArrowheads="1"/>
          </p:cNvSpPr>
          <p:nvPr/>
        </p:nvSpPr>
        <p:spPr bwMode="auto">
          <a:xfrm>
            <a:off x="990152" y="0"/>
            <a:ext cx="7056117" cy="646113"/>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Tree>
    <p:extLst>
      <p:ext uri="{BB962C8B-B14F-4D97-AF65-F5344CB8AC3E}">
        <p14:creationId xmlns:p14="http://schemas.microsoft.com/office/powerpoint/2010/main" val="2950512435"/>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92191</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F35F4669-B6F5-4E24-AF51-8BFC2636C010}"/>
</file>

<file path=customXml/itemProps2.xml><?xml version="1.0" encoding="utf-8"?>
<ds:datastoreItem xmlns:ds="http://schemas.openxmlformats.org/officeDocument/2006/customXml" ds:itemID="{17F024D0-F445-4B0E-BE75-9F63A98F772D}"/>
</file>

<file path=customXml/itemProps3.xml><?xml version="1.0" encoding="utf-8"?>
<ds:datastoreItem xmlns:ds="http://schemas.openxmlformats.org/officeDocument/2006/customXml" ds:itemID="{9BE78BC0-0275-493F-AD12-FC554AE6577E}"/>
</file>

<file path=docProps/app.xml><?xml version="1.0" encoding="utf-8"?>
<Properties xmlns="http://schemas.openxmlformats.org/officeDocument/2006/extended-properties" xmlns:vt="http://schemas.openxmlformats.org/officeDocument/2006/docPropsVTypes">
  <TotalTime>313</TotalTime>
  <Words>591</Words>
  <Application>Microsoft Office PowerPoint</Application>
  <PresentationFormat>On-screen Show (4:3)</PresentationFormat>
  <Paragraphs>57</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62</cp:revision>
  <dcterms:created xsi:type="dcterms:W3CDTF">2016-03-28T05:48:29Z</dcterms:created>
  <dcterms:modified xsi:type="dcterms:W3CDTF">2019-05-20T10:54:23Z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