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"/>
  </p:notesMasterIdLst>
  <p:sldIdLst>
    <p:sldId id="351" r:id="rId2"/>
    <p:sldId id="35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72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all dates and titles are input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290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B704AD-0DEC-4276-A217-14915B9E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20DC4-FE34-4663-8FB7-16362F8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85B925-3865-4333-AFCB-ABF9FE1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1380D9-E0BB-484F-BE96-17EE0360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- Not to be shared outside of PDO/PDO contractors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C482-6A57-4477-ABB6-025DC609A7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4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81B74-92C0-4899-8AEC-B63DF05B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5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85856"/>
            <a:ext cx="2971800" cy="2305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47750"/>
            <a:ext cx="2971800" cy="2228850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653" y="839241"/>
            <a:ext cx="5921821" cy="49705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6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04 February 2019  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title: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MVI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HiPo #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04</a:t>
            </a: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114300" indent="-114300" algn="just">
              <a:defRPr/>
            </a:pPr>
            <a:endParaRPr lang="en-US" sz="9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Whilst </a:t>
            </a:r>
            <a:r>
              <a:rPr lang="en-GB" sz="1600" dirty="0">
                <a:latin typeface="Calibri" panose="020F0502020204030204" pitchFamily="34" charset="0"/>
              </a:rPr>
              <a:t>negotiating a left hand turn at a T-junction on a graded </a:t>
            </a:r>
            <a:r>
              <a:rPr lang="en-GB" sz="1600" dirty="0" smtClean="0">
                <a:latin typeface="Calibri" panose="020F0502020204030204" pitchFamily="34" charset="0"/>
              </a:rPr>
              <a:t>road, </a:t>
            </a:r>
            <a:r>
              <a:rPr lang="en-GB" sz="1600" dirty="0">
                <a:latin typeface="Calibri" panose="020F0502020204030204" pitchFamily="34" charset="0"/>
              </a:rPr>
              <a:t>the tanker tipped over on to it’s passenger side. The tanker landed in a ditch at the side of the road landing on 2 x pipe lines. The Driver and Helper were able to exit the vehicle through the windscreen which had fell out during the </a:t>
            </a:r>
            <a:r>
              <a:rPr lang="en-GB" sz="1600" dirty="0" smtClean="0">
                <a:latin typeface="Calibri" panose="020F0502020204030204" pitchFamily="34" charset="0"/>
              </a:rPr>
              <a:t>incident. The </a:t>
            </a:r>
            <a:r>
              <a:rPr lang="en-GB" sz="1600" dirty="0">
                <a:latin typeface="Calibri" panose="020F0502020204030204" pitchFamily="34" charset="0"/>
              </a:rPr>
              <a:t>Driver had not sustained any injuries, the Helper received bruising and pain to his right elbow and right little </a:t>
            </a:r>
            <a:r>
              <a:rPr lang="en-GB" sz="1600" dirty="0" smtClean="0">
                <a:latin typeface="Calibri" panose="020F0502020204030204" pitchFamily="34" charset="0"/>
              </a:rPr>
              <a:t>finger. </a:t>
            </a:r>
            <a:endParaRPr lang="en-GB" sz="1600" dirty="0">
              <a:latin typeface="Calibri" panose="020F0502020204030204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Calibri" panose="020F0502020204030204" pitchFamily="34" charset="0"/>
                <a:cs typeface="Tahoma" pitchFamily="34" charset="0"/>
              </a:rPr>
              <a:t>Always ensure you </a:t>
            </a:r>
            <a:r>
              <a:rPr lang="en-GB" sz="1600" dirty="0" smtClean="0">
                <a:latin typeface="Calibri" panose="020F0502020204030204" pitchFamily="34" charset="0"/>
                <a:cs typeface="Tahoma" pitchFamily="34" charset="0"/>
              </a:rPr>
              <a:t>STOP at STOP signs</a:t>
            </a: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Always ensure you drive at a speed according to the road conditions </a:t>
            </a: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Always ensure you slow down for roundabouts, sharp bends, corners and junctions</a:t>
            </a: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Always </a:t>
            </a:r>
            <a:r>
              <a:rPr lang="en-US" sz="1600" dirty="0">
                <a:latin typeface="Calibri" panose="020F0502020204030204" pitchFamily="34" charset="0"/>
                <a:cs typeface="Tahoma" pitchFamily="34" charset="0"/>
              </a:rPr>
              <a:t>ensure you follow your defensive driver </a:t>
            </a: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training</a:t>
            </a:r>
          </a:p>
          <a:p>
            <a:pPr marL="112713" indent="-11271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  <a:cs typeface="Tahoma" pitchFamily="34" charset="0"/>
              </a:rPr>
              <a:t>Always ensure new drivers are on-boarded correctly and driver habits are assessed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50 km / h spee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47750"/>
            <a:ext cx="1143000" cy="912408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308563" y="5579000"/>
            <a:ext cx="5334000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600" b="1" dirty="0" smtClean="0">
                <a:solidFill>
                  <a:srgbClr val="FFFF00"/>
                </a:solidFill>
                <a:latin typeface="Tahoma" pitchFamily="34" charset="0"/>
              </a:rPr>
              <a:t>Ensure you STOP at junctions where directed by road signs</a:t>
            </a:r>
            <a:endParaRPr lang="en-US" sz="1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8571725" y="2585264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8458200" y="3662176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98" l="9960" r="89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4800600"/>
            <a:ext cx="342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28600" y="1159269"/>
            <a:ext cx="8351838" cy="4924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all employees receive incident learning briefs?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</a:t>
            </a:r>
            <a:r>
              <a:rPr lang="en-US" sz="1400" dirty="0">
                <a:solidFill>
                  <a:schemeClr val="accent6"/>
                </a:solidFill>
                <a:latin typeface="+mj-lt"/>
                <a:sym typeface="Wingdings" pitchFamily="2" charset="2"/>
              </a:rPr>
              <a:t>you ensure your drivers are regularly briefed on following Road Safety </a:t>
            </a:r>
            <a:r>
              <a:rPr lang="en-US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Rules?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new employees receive a robust HSDE induction including previous relevant incident learnings?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all new employees meet the minimum age requirements for their role?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all new drivers follow a robust on boarding and competency assessment process?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ensure all staff receive the correct PDO approved Medical fitness to work certificate from the PDO approved clinic after they have conducted their medical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GB" sz="1400" dirty="0" smtClean="0">
                <a:solidFill>
                  <a:schemeClr val="accent6"/>
                </a:solidFill>
                <a:latin typeface="+mj-lt"/>
                <a:sym typeface="Wingdings" pitchFamily="2" charset="2"/>
              </a:rPr>
              <a:t>Do you conduct in depth analysis of IVMS monitoring / driver habits? </a:t>
            </a:r>
          </a:p>
          <a:p>
            <a:pPr marL="342900" indent="-342900" eaLnBrk="1" hangingPunct="1">
              <a:defRPr/>
            </a:pPr>
            <a:endParaRPr lang="en-US" sz="1400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r>
              <a:rPr lang="en-US" sz="1000" i="1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79937" y="833782"/>
            <a:ext cx="6088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/>
            <a:r>
              <a:rPr lang="en-GB" sz="16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  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04</a:t>
            </a:r>
            <a:r>
              <a:rPr lang="en-US" sz="1600" b="1" baseline="30000" dirty="0" smtClean="0">
                <a:solidFill>
                  <a:srgbClr val="333399"/>
                </a:solidFill>
                <a:latin typeface="Tahoma" pitchFamily="34" charset="0"/>
              </a:rPr>
              <a:t>th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 February 2019   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title: 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MVI HiPo#04</a:t>
            </a: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92192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C93B810-C9D2-495D-9D8A-761394A9DAD0}"/>
</file>

<file path=customXml/itemProps2.xml><?xml version="1.0" encoding="utf-8"?>
<ds:datastoreItem xmlns:ds="http://schemas.openxmlformats.org/officeDocument/2006/customXml" ds:itemID="{03CDD868-57B7-4730-B8EB-13C6427DE77D}"/>
</file>

<file path=customXml/itemProps3.xml><?xml version="1.0" encoding="utf-8"?>
<ds:datastoreItem xmlns:ds="http://schemas.openxmlformats.org/officeDocument/2006/customXml" ds:itemID="{1226C75B-3626-473C-A797-2BE3EA614195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424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Tahoma</vt:lpstr>
      <vt:lpstr>Times New Roman</vt:lpstr>
      <vt:lpstr>Wingdings</vt:lpstr>
      <vt:lpstr>1_Default Design</vt:lpstr>
      <vt:lpstr>PowerPoint Presentation</vt:lpstr>
      <vt:lpstr>PowerPoint Presentation</vt:lpstr>
    </vt:vector>
  </TitlesOfParts>
  <Company>PDO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Morrow, Fulton MSE32</cp:lastModifiedBy>
  <cp:revision>68</cp:revision>
  <dcterms:created xsi:type="dcterms:W3CDTF">2016-03-28T05:48:29Z</dcterms:created>
  <dcterms:modified xsi:type="dcterms:W3CDTF">2019-05-20T10:58:32Z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