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notesSlides/notesSlide2.xml" ContentType="application/vnd.openxmlformats-officedocument.presentationml.notesSlide+xml"/>
  <Override PartName="/ppt/slideLayouts/slideLayout3.xml" ContentType="application/vnd.openxmlformats-officedocument.presentationml.slideLayout+xml"/>
  <Override PartName="/ppt/notesSlides/notesSlide1.xml" ContentType="application/vnd.openxmlformats-officedocument.presentationml.notesSlid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2.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1"/>
  </p:sldMasterIdLst>
  <p:notesMasterIdLst>
    <p:notesMasterId r:id="rId4"/>
  </p:notesMasterIdLst>
  <p:sldIdLst>
    <p:sldId id="345" r:id="rId2"/>
    <p:sldId id="346"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9" d="100"/>
          <a:sy n="109" d="100"/>
        </p:scale>
        <p:origin x="1674" y="12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notesMaster" Target="notesMasters/notesMaster1.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A1B4E3-1F76-4E61-B254-1A7031AA599B}" type="datetimeFigureOut">
              <a:rPr lang="en-US" smtClean="0"/>
              <a:pPr/>
              <a:t>4/6/2019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D55988-80E2-4333-8473-6782ED1C013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xfrm>
            <a:off x="1182688" y="698500"/>
            <a:ext cx="4645025" cy="3484563"/>
          </a:xfrm>
          <a:ln/>
        </p:spPr>
      </p:sp>
      <p:sp>
        <p:nvSpPr>
          <p:cNvPr id="51203" name="Notes Placeholder 2"/>
          <p:cNvSpPr>
            <a:spLocks noGrp="1"/>
          </p:cNvSpPr>
          <p:nvPr>
            <p:ph type="body" idx="1"/>
          </p:nvPr>
        </p:nvSpPr>
        <p:spPr>
          <a:noFill/>
          <a:ln/>
        </p:spPr>
        <p:txBody>
          <a:bodyPr/>
          <a:lstStyle/>
          <a:p>
            <a:r>
              <a:rPr lang="en-US" dirty="0"/>
              <a:t>Ensure all dates and titles are input </a:t>
            </a:r>
          </a:p>
          <a:p>
            <a:endParaRPr lang="en-US" dirty="0"/>
          </a:p>
          <a:p>
            <a:r>
              <a:rPr lang="en-US" dirty="0"/>
              <a:t>A short description should be provided without mentioning names of contractors or</a:t>
            </a:r>
            <a:r>
              <a:rPr lang="en-US" baseline="0" dirty="0"/>
              <a:t> individuals.  You should include, what happened, to who (by job title) and what injuries this resulted in.  Nothing more!</a:t>
            </a:r>
          </a:p>
          <a:p>
            <a:endParaRPr lang="en-US" baseline="0" dirty="0"/>
          </a:p>
          <a:p>
            <a:r>
              <a:rPr lang="en-US" baseline="0" dirty="0"/>
              <a:t>Four to five bullet points highlighting the main findings from the investigation.  Remember the target audience is the front line staff so this should be written in simple terms in a way that everyone can understand.</a:t>
            </a:r>
          </a:p>
          <a:p>
            <a:endParaRPr lang="en-US" baseline="0" dirty="0"/>
          </a:p>
          <a:p>
            <a:r>
              <a:rPr lang="en-US" baseline="0" dirty="0"/>
              <a:t>The strap line should be the main point you want to get across</a:t>
            </a:r>
          </a:p>
          <a:p>
            <a:endParaRPr lang="en-US" baseline="0" dirty="0"/>
          </a:p>
          <a:p>
            <a:r>
              <a:rPr lang="en-US" baseline="0" dirty="0"/>
              <a:t>The images should be self explanatory, what went wrong (if you create a reconstruction please ensure you do not put people at risk) and below how it should be done.   </a:t>
            </a:r>
            <a:endParaRPr lang="en-US" dirty="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a:p>
        </p:txBody>
      </p:sp>
    </p:spTree>
    <p:extLst>
      <p:ext uri="{BB962C8B-B14F-4D97-AF65-F5344CB8AC3E}">
        <p14:creationId xmlns:p14="http://schemas.microsoft.com/office/powerpoint/2010/main" val="24218590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xfrm>
            <a:off x="1182688" y="698500"/>
            <a:ext cx="4645025" cy="3484563"/>
          </a:xfrm>
          <a:ln/>
        </p:spPr>
      </p:sp>
      <p:sp>
        <p:nvSpPr>
          <p:cNvPr id="52227"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t>Ensure all dates and titles are input </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Make a list of closed questions (only ‘yes’ or ‘no’ as an answer) to ask others if they have the same issues based on the management or HSE-MS failings or shortfalls identified in the investigation. </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Imagine you have to audit other companies to see if they could have the same issues.</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These questions should start</a:t>
            </a:r>
            <a:r>
              <a:rPr lang="en-US" baseline="0" dirty="0">
                <a:solidFill>
                  <a:srgbClr val="0033CC"/>
                </a:solidFill>
                <a:latin typeface="Arial" charset="0"/>
                <a:cs typeface="Arial" charset="0"/>
                <a:sym typeface="Wingdings" pitchFamily="2" charset="2"/>
              </a:rPr>
              <a:t> with: Do you ensure…………………?</a:t>
            </a:r>
            <a:endParaRPr lang="en-US" dirty="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a:p>
        </p:txBody>
      </p:sp>
    </p:spTree>
    <p:extLst>
      <p:ext uri="{BB962C8B-B14F-4D97-AF65-F5344CB8AC3E}">
        <p14:creationId xmlns:p14="http://schemas.microsoft.com/office/powerpoint/2010/main" val="8458473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7" name="Rectangle 6"/>
          <p:cNvSpPr>
            <a:spLocks noGrp="1" noChangeArrowheads="1"/>
          </p:cNvSpPr>
          <p:nvPr>
            <p:ph type="sldNum" sz="quarter" idx="12"/>
          </p:nvPr>
        </p:nvSpPr>
        <p:spPr/>
        <p:txBody>
          <a:bodyPr/>
          <a:lstStyle>
            <a:lvl1pPr algn="ctr">
              <a:defRPr/>
            </a:lvl1pPr>
          </a:lstStyle>
          <a:p>
            <a:pPr>
              <a:defRPr/>
            </a:pPr>
            <a:fld id="{15B704AD-0DEC-4276-A217-14915B9EB7EF}" type="slidenum">
              <a:rPr lang="en-US"/>
              <a:pPr>
                <a:defRPr/>
              </a:pPr>
              <a:t>‹#›</a:t>
            </a:fld>
            <a:endParaRPr lang="en-US"/>
          </a:p>
        </p:txBody>
      </p:sp>
    </p:spTree>
    <p:extLst>
      <p:ext uri="{BB962C8B-B14F-4D97-AF65-F5344CB8AC3E}">
        <p14:creationId xmlns:p14="http://schemas.microsoft.com/office/powerpoint/2010/main" val="2659507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5" name="Rectangle 6"/>
          <p:cNvSpPr>
            <a:spLocks noGrp="1" noChangeArrowheads="1"/>
          </p:cNvSpPr>
          <p:nvPr>
            <p:ph type="sldNum" sz="quarter" idx="12"/>
          </p:nvPr>
        </p:nvSpPr>
        <p:spPr/>
        <p:txBody>
          <a:bodyPr/>
          <a:lstStyle>
            <a:lvl1pPr algn="ctr">
              <a:defRPr/>
            </a:lvl1pPr>
          </a:lstStyle>
          <a:p>
            <a:pPr>
              <a:defRPr/>
            </a:pPr>
            <a:fld id="{1A920DC4-FE34-4663-8FB7-16362F8E3E28}" type="slidenum">
              <a:rPr lang="en-US"/>
              <a:pPr>
                <a:defRPr/>
              </a:pPr>
              <a:t>‹#›</a:t>
            </a:fld>
            <a:endParaRPr lang="en-US"/>
          </a:p>
        </p:txBody>
      </p:sp>
    </p:spTree>
    <p:extLst>
      <p:ext uri="{BB962C8B-B14F-4D97-AF65-F5344CB8AC3E}">
        <p14:creationId xmlns:p14="http://schemas.microsoft.com/office/powerpoint/2010/main" val="28922755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4" name="Rectangle 6"/>
          <p:cNvSpPr>
            <a:spLocks noGrp="1" noChangeArrowheads="1"/>
          </p:cNvSpPr>
          <p:nvPr>
            <p:ph type="sldNum" sz="quarter" idx="12"/>
          </p:nvPr>
        </p:nvSpPr>
        <p:spPr/>
        <p:txBody>
          <a:bodyPr/>
          <a:lstStyle>
            <a:lvl1pPr algn="ctr">
              <a:defRPr/>
            </a:lvl1pPr>
          </a:lstStyle>
          <a:p>
            <a:pPr>
              <a:defRPr/>
            </a:pPr>
            <a:fld id="{C085B925-3865-4333-AFCB-ABF9FE11EB42}" type="slidenum">
              <a:rPr lang="en-US"/>
              <a:pPr>
                <a:defRPr/>
              </a:pPr>
              <a:t>‹#›</a:t>
            </a:fld>
            <a:endParaRPr lang="en-US"/>
          </a:p>
        </p:txBody>
      </p:sp>
    </p:spTree>
    <p:extLst>
      <p:ext uri="{BB962C8B-B14F-4D97-AF65-F5344CB8AC3E}">
        <p14:creationId xmlns:p14="http://schemas.microsoft.com/office/powerpoint/2010/main" val="2277504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6" name="Rectangle 6"/>
          <p:cNvSpPr>
            <a:spLocks noGrp="1" noChangeArrowheads="1"/>
          </p:cNvSpPr>
          <p:nvPr>
            <p:ph type="sldNum" sz="quarter" idx="12"/>
          </p:nvPr>
        </p:nvSpPr>
        <p:spPr/>
        <p:txBody>
          <a:bodyPr/>
          <a:lstStyle>
            <a:lvl1pPr algn="ctr">
              <a:defRPr/>
            </a:lvl1pPr>
          </a:lstStyle>
          <a:p>
            <a:pPr>
              <a:defRPr/>
            </a:pPr>
            <a:fld id="{CF1380D9-E0BB-484F-BE96-17EE0360769A}" type="slidenum">
              <a:rPr lang="en-US"/>
              <a:pPr>
                <a:defRPr/>
              </a:pPr>
              <a:t>‹#›</a:t>
            </a:fld>
            <a:endParaRPr lang="en-US"/>
          </a:p>
        </p:txBody>
      </p:sp>
    </p:spTree>
    <p:extLst>
      <p:ext uri="{BB962C8B-B14F-4D97-AF65-F5344CB8AC3E}">
        <p14:creationId xmlns:p14="http://schemas.microsoft.com/office/powerpoint/2010/main" val="4443049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IN"/>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IN"/>
          </a:p>
        </p:txBody>
      </p:sp>
      <p:sp>
        <p:nvSpPr>
          <p:cNvPr id="4" name="Date Placeholder 3"/>
          <p:cNvSpPr>
            <a:spLocks noGrp="1"/>
          </p:cNvSpPr>
          <p:nvPr>
            <p:ph type="dt" sz="half" idx="10"/>
          </p:nvPr>
        </p:nvSpPr>
        <p:spPr/>
        <p:txBody>
          <a:bodyPr/>
          <a:lstStyle/>
          <a:p>
            <a:endParaRPr lang="en-IN"/>
          </a:p>
        </p:txBody>
      </p:sp>
      <p:sp>
        <p:nvSpPr>
          <p:cNvPr id="5" name="Footer Placeholder 4"/>
          <p:cNvSpPr>
            <a:spLocks noGrp="1"/>
          </p:cNvSpPr>
          <p:nvPr>
            <p:ph type="ftr" sz="quarter" idx="11"/>
          </p:nvPr>
        </p:nvSpPr>
        <p:spPr/>
        <p:txBody>
          <a:bodyPr/>
          <a:lstStyle/>
          <a:p>
            <a:r>
              <a:rPr lang="en-GB"/>
              <a:t>Confidential - Not to be shared outside of PDO/PDO contractors </a:t>
            </a:r>
            <a:endParaRPr lang="en-IN"/>
          </a:p>
        </p:txBody>
      </p:sp>
      <p:sp>
        <p:nvSpPr>
          <p:cNvPr id="6" name="Slide Number Placeholder 5"/>
          <p:cNvSpPr>
            <a:spLocks noGrp="1"/>
          </p:cNvSpPr>
          <p:nvPr>
            <p:ph type="sldNum" sz="quarter" idx="12"/>
          </p:nvPr>
        </p:nvSpPr>
        <p:spPr/>
        <p:txBody>
          <a:bodyPr/>
          <a:lstStyle/>
          <a:p>
            <a:fld id="{EDC7C482-6A57-4477-ABB6-025DC609A7C0}" type="slidenum">
              <a:rPr lang="en-IN" smtClean="0"/>
              <a:pPr/>
              <a:t>‹#›</a:t>
            </a:fld>
            <a:endParaRPr lang="en-IN"/>
          </a:p>
        </p:txBody>
      </p:sp>
    </p:spTree>
    <p:extLst>
      <p:ext uri="{BB962C8B-B14F-4D97-AF65-F5344CB8AC3E}">
        <p14:creationId xmlns:p14="http://schemas.microsoft.com/office/powerpoint/2010/main" val="103143808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r>
              <a:rPr lang="en-US"/>
              <a:t>Confidential - Not to be shared outside of PDO/PDO contractors </a:t>
            </a:r>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10281B74-92C0-4899-8AEC-B63DF05B8251}" type="slidenum">
              <a:rPr lang="en-US"/>
              <a:pPr>
                <a:defRPr/>
              </a:pPr>
              <a:t>‹#›</a:t>
            </a:fld>
            <a:endParaRPr lang="en-US"/>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a:p>
        </p:txBody>
      </p:sp>
      <p:pic>
        <p:nvPicPr>
          <p:cNvPr id="1032" name="Content Placeholder 3" descr="PPT option1.jpg"/>
          <p:cNvPicPr>
            <a:picLocks noChangeAspect="1"/>
          </p:cNvPicPr>
          <p:nvPr userDrawn="1"/>
        </p:nvPicPr>
        <p:blipFill>
          <a:blip r:embed="rId7" cstate="email">
            <a:extLst>
              <a:ext uri="{28A0092B-C50C-407E-A947-70E740481C1C}">
                <a14:useLocalDpi xmlns:a14="http://schemas.microsoft.com/office/drawing/2010/main" val="0"/>
              </a:ext>
            </a:extLst>
          </a:blip>
          <a:srcRect/>
          <a:stretch>
            <a:fillRect/>
          </a:stretch>
        </p:blipFill>
        <p:spPr bwMode="auto">
          <a:xfrm>
            <a:off x="-11113" y="0"/>
            <a:ext cx="9155113" cy="6858000"/>
          </a:xfrm>
          <a:prstGeom prst="rect">
            <a:avLst/>
          </a:prstGeom>
          <a:noFill/>
          <a:ln w="9525">
            <a:noFill/>
            <a:miter lim="800000"/>
            <a:headEnd/>
            <a:tailEnd/>
          </a:ln>
        </p:spPr>
      </p:pic>
    </p:spTree>
    <p:extLst>
      <p:ext uri="{BB962C8B-B14F-4D97-AF65-F5344CB8AC3E}">
        <p14:creationId xmlns:p14="http://schemas.microsoft.com/office/powerpoint/2010/main" val="2045531347"/>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Lst>
  <p:hf sldNum="0" hd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131183" y="817464"/>
            <a:ext cx="5126617" cy="5039969"/>
          </a:xfrm>
          <a:prstGeom prst="rect">
            <a:avLst/>
          </a:prstGeom>
          <a:noFill/>
          <a:ln w="19050">
            <a:noFill/>
            <a:miter lim="800000"/>
            <a:headEnd/>
            <a:tailEnd/>
          </a:ln>
        </p:spPr>
        <p:txBody>
          <a:bodyPr wrap="square">
            <a:spAutoFit/>
          </a:bodyPr>
          <a:lstStyle/>
          <a:p>
            <a:pPr marL="114289" indent="-114289" algn="just">
              <a:defRPr/>
            </a:pPr>
            <a:r>
              <a:rPr lang="en-GB" sz="1600" b="1" dirty="0">
                <a:solidFill>
                  <a:srgbClr val="333399"/>
                </a:solidFill>
                <a:latin typeface="Tahoma" panose="020B0604030504040204" pitchFamily="34" charset="0"/>
                <a:ea typeface="Tahoma" panose="020B0604030504040204" pitchFamily="34" charset="0"/>
                <a:cs typeface="Tahoma" panose="020B0604030504040204" pitchFamily="34" charset="0"/>
              </a:rPr>
              <a:t>Date:</a:t>
            </a:r>
            <a:r>
              <a:rPr lang="en-US" sz="1600" b="1" dirty="0">
                <a:solidFill>
                  <a:srgbClr val="333399"/>
                </a:solidFill>
                <a:latin typeface="Tahoma" panose="020B0604030504040204" pitchFamily="34" charset="0"/>
                <a:ea typeface="Tahoma" panose="020B0604030504040204" pitchFamily="34" charset="0"/>
                <a:cs typeface="Tahoma" panose="020B0604030504040204" pitchFamily="34" charset="0"/>
              </a:rPr>
              <a:t> </a:t>
            </a:r>
            <a:r>
              <a:rPr lang="en-US" sz="1600" b="1" dirty="0" smtClean="0">
                <a:solidFill>
                  <a:srgbClr val="333399"/>
                </a:solidFill>
                <a:latin typeface="Tahoma" panose="020B0604030504040204" pitchFamily="34" charset="0"/>
                <a:ea typeface="Tahoma" panose="020B0604030504040204" pitchFamily="34" charset="0"/>
                <a:cs typeface="Tahoma" panose="020B0604030504040204" pitchFamily="34" charset="0"/>
              </a:rPr>
              <a:t>03.02.2019	Incident</a:t>
            </a:r>
            <a:r>
              <a:rPr lang="en-US" sz="1600" b="1" dirty="0">
                <a:solidFill>
                  <a:srgbClr val="333399"/>
                </a:solidFill>
                <a:latin typeface="Tahoma" panose="020B0604030504040204" pitchFamily="34" charset="0"/>
                <a:ea typeface="Tahoma" panose="020B0604030504040204" pitchFamily="34" charset="0"/>
                <a:cs typeface="Tahoma" panose="020B0604030504040204" pitchFamily="34" charset="0"/>
              </a:rPr>
              <a:t>: LTI struck by</a:t>
            </a:r>
          </a:p>
          <a:p>
            <a:pPr marL="114289" indent="-114289" algn="just">
              <a:defRPr/>
            </a:pPr>
            <a:endParaRPr lang="en-US" sz="1300" b="1" dirty="0">
              <a:solidFill>
                <a:srgbClr val="FF0000"/>
              </a:solidFill>
              <a:latin typeface="+mj-lt"/>
              <a:cs typeface="Calibri" panose="020F0502020204030204" pitchFamily="34" charset="0"/>
            </a:endParaRPr>
          </a:p>
          <a:p>
            <a:pPr marL="114289" indent="-114289" algn="just">
              <a:defRPr/>
            </a:pPr>
            <a:r>
              <a:rPr lang="en-US" sz="1600" b="1" dirty="0">
                <a:solidFill>
                  <a:srgbClr val="FF0000"/>
                </a:solidFill>
                <a:latin typeface="+mj-lt"/>
                <a:cs typeface="Calibri" panose="020F0502020204030204" pitchFamily="34" charset="0"/>
              </a:rPr>
              <a:t>What happened?</a:t>
            </a:r>
          </a:p>
          <a:p>
            <a:pPr algn="just"/>
            <a:r>
              <a:rPr lang="en-US" sz="1400" dirty="0" smtClean="0">
                <a:latin typeface="Calibri" panose="020F0502020204030204" pitchFamily="34" charset="0"/>
              </a:rPr>
              <a:t>Derrickman </a:t>
            </a:r>
            <a:r>
              <a:rPr lang="en-US" sz="1400" dirty="0">
                <a:latin typeface="Calibri" panose="020F0502020204030204" pitchFamily="34" charset="0"/>
              </a:rPr>
              <a:t>planning to change the seals on the hanger assembly requested the forklift operator to lift one end of the assembly to put the seals through. After having it completed, the forklift operator started performing a reverse maneuver to leave the worksite area and while doing that he tapped the other side of the assembly with the forklift’s rear tire that resulted in one of the stands falling onto the ground together with the assembly and striking the employee on the right foot. </a:t>
            </a:r>
          </a:p>
          <a:p>
            <a:pPr algn="just"/>
            <a:endParaRPr lang="en-US" sz="1200" dirty="0">
              <a:latin typeface="+mj-lt"/>
              <a:cs typeface="Calibri" panose="020F0502020204030204" pitchFamily="34" charset="0"/>
            </a:endParaRPr>
          </a:p>
          <a:p>
            <a:pPr marL="114289" indent="-114289" algn="just">
              <a:defRPr/>
            </a:pPr>
            <a:r>
              <a:rPr lang="en-US" sz="1600" b="1" dirty="0">
                <a:solidFill>
                  <a:srgbClr val="333399"/>
                </a:solidFill>
                <a:latin typeface="+mj-lt"/>
                <a:cs typeface="Calibri" panose="020F0502020204030204" pitchFamily="34" charset="0"/>
              </a:rPr>
              <a:t>Your learning from this incident</a:t>
            </a:r>
            <a:r>
              <a:rPr lang="en-US" sz="1600" b="1" dirty="0" smtClean="0">
                <a:solidFill>
                  <a:srgbClr val="333399"/>
                </a:solidFill>
                <a:latin typeface="+mj-lt"/>
                <a:cs typeface="Calibri" panose="020F0502020204030204" pitchFamily="34" charset="0"/>
              </a:rPr>
              <a:t>..</a:t>
            </a:r>
            <a:endParaRPr lang="en-US" sz="1051" b="1" dirty="0">
              <a:solidFill>
                <a:srgbClr val="0000FF"/>
              </a:solidFill>
              <a:latin typeface="+mj-lt"/>
              <a:cs typeface="Calibri" panose="020F0502020204030204" pitchFamily="34" charset="0"/>
            </a:endParaRPr>
          </a:p>
          <a:p>
            <a:pPr marL="285750" indent="-285750" eaLnBrk="1" hangingPunct="1">
              <a:buFont typeface="Arial" panose="020B0604020202020204" pitchFamily="34" charset="0"/>
              <a:buChar char="•"/>
              <a:defRPr/>
            </a:pPr>
            <a:r>
              <a:rPr lang="en-US" sz="1400" dirty="0" smtClean="0">
                <a:latin typeface="Calibri" panose="020F0502020204030204" pitchFamily="34" charset="0"/>
                <a:cs typeface="Calibri" panose="020F0502020204030204" pitchFamily="34" charset="0"/>
              </a:rPr>
              <a:t>Always </a:t>
            </a:r>
            <a:r>
              <a:rPr lang="en-US" sz="1400" dirty="0">
                <a:latin typeface="Calibri" panose="020F0502020204030204" pitchFamily="34" charset="0"/>
                <a:cs typeface="Calibri" panose="020F0502020204030204" pitchFamily="34" charset="0"/>
              </a:rPr>
              <a:t>use approved and designed </a:t>
            </a:r>
            <a:r>
              <a:rPr lang="en-US" sz="1400" dirty="0" smtClean="0">
                <a:latin typeface="Calibri" panose="020F0502020204030204" pitchFamily="34" charset="0"/>
                <a:cs typeface="Calibri" panose="020F0502020204030204" pitchFamily="34" charset="0"/>
              </a:rPr>
              <a:t>specs </a:t>
            </a:r>
            <a:r>
              <a:rPr lang="en-US" sz="1400" dirty="0">
                <a:latin typeface="Calibri" panose="020F0502020204030204" pitchFamily="34" charset="0"/>
                <a:cs typeface="Calibri" panose="020F0502020204030204" pitchFamily="34" charset="0"/>
              </a:rPr>
              <a:t>tools and equipment</a:t>
            </a:r>
          </a:p>
          <a:p>
            <a:pPr marL="285750" indent="-285750" eaLnBrk="1" hangingPunct="1">
              <a:buFont typeface="Arial" panose="020B0604020202020204" pitchFamily="34" charset="0"/>
              <a:buChar char="•"/>
              <a:defRPr/>
            </a:pPr>
            <a:r>
              <a:rPr lang="en-US" sz="1400" dirty="0">
                <a:latin typeface="Calibri" panose="020F0502020204030204" pitchFamily="34" charset="0"/>
                <a:cs typeface="Calibri" panose="020F0502020204030204" pitchFamily="34" charset="0"/>
              </a:rPr>
              <a:t>Always identify hazards/risks of the task and implement control measures</a:t>
            </a:r>
          </a:p>
          <a:p>
            <a:pPr marL="285750" indent="-285750" eaLnBrk="1" hangingPunct="1">
              <a:buFont typeface="Arial" panose="020B0604020202020204" pitchFamily="34" charset="0"/>
              <a:buChar char="•"/>
              <a:defRPr/>
            </a:pPr>
            <a:r>
              <a:rPr lang="en-US" sz="1400" dirty="0" smtClean="0">
                <a:latin typeface="Calibri" panose="020F0502020204030204" pitchFamily="34" charset="0"/>
                <a:cs typeface="Calibri" panose="020F0502020204030204" pitchFamily="34" charset="0"/>
              </a:rPr>
              <a:t>Always </a:t>
            </a:r>
            <a:r>
              <a:rPr lang="en-US" sz="1400" dirty="0">
                <a:latin typeface="Calibri" panose="020F0502020204030204" pitchFamily="34" charset="0"/>
                <a:cs typeface="Calibri" panose="020F0502020204030204" pitchFamily="34" charset="0"/>
              </a:rPr>
              <a:t>ensure that the worksite is safe to operate </a:t>
            </a:r>
          </a:p>
          <a:p>
            <a:pPr marL="285750" indent="-285750" eaLnBrk="1" hangingPunct="1">
              <a:buFont typeface="Arial" panose="020B0604020202020204" pitchFamily="34" charset="0"/>
              <a:buChar char="•"/>
              <a:defRPr/>
            </a:pPr>
            <a:r>
              <a:rPr lang="en-US" sz="1400" dirty="0">
                <a:latin typeface="Calibri" panose="020F0502020204030204" pitchFamily="34" charset="0"/>
                <a:cs typeface="Calibri" panose="020F0502020204030204" pitchFamily="34" charset="0"/>
              </a:rPr>
              <a:t>Always ensure that all concerned parties attend pre-job brief</a:t>
            </a:r>
          </a:p>
          <a:p>
            <a:pPr marL="285750" indent="-285750" eaLnBrk="1" hangingPunct="1">
              <a:buFont typeface="Arial" panose="020B0604020202020204" pitchFamily="34" charset="0"/>
              <a:buChar char="•"/>
              <a:defRPr/>
            </a:pPr>
            <a:r>
              <a:rPr lang="en-US" sz="1400" dirty="0">
                <a:latin typeface="Calibri" panose="020F0502020204030204" pitchFamily="34" charset="0"/>
                <a:cs typeface="Calibri" panose="020F0502020204030204" pitchFamily="34" charset="0"/>
              </a:rPr>
              <a:t>Always ensure adequate supervision and spot checks during the task</a:t>
            </a:r>
          </a:p>
          <a:p>
            <a:pPr marL="285750" indent="-285750" eaLnBrk="1" hangingPunct="1">
              <a:buFont typeface="Arial" panose="020B0604020202020204" pitchFamily="34" charset="0"/>
              <a:buChar char="•"/>
              <a:defRPr/>
            </a:pPr>
            <a:r>
              <a:rPr lang="en-US" sz="1400" dirty="0">
                <a:latin typeface="Calibri" panose="020F0502020204030204" pitchFamily="34" charset="0"/>
                <a:cs typeface="Calibri" panose="020F0502020204030204" pitchFamily="34" charset="0"/>
              </a:rPr>
              <a:t>Always use Take 5 before, during and after the task</a:t>
            </a:r>
          </a:p>
          <a:p>
            <a:pPr marL="119052" indent="-119052" eaLnBrk="1" hangingPunct="1">
              <a:defRPr/>
            </a:pPr>
            <a:endParaRPr lang="en-US" sz="1400" dirty="0">
              <a:solidFill>
                <a:srgbClr val="000000"/>
              </a:solidFill>
              <a:latin typeface="Arial" charset="0"/>
            </a:endParaRPr>
          </a:p>
        </p:txBody>
      </p:sp>
      <p:sp>
        <p:nvSpPr>
          <p:cNvPr id="26627" name="Text Box 5"/>
          <p:cNvSpPr txBox="1">
            <a:spLocks noChangeArrowheads="1"/>
          </p:cNvSpPr>
          <p:nvPr/>
        </p:nvSpPr>
        <p:spPr bwMode="auto">
          <a:xfrm>
            <a:off x="5838825" y="1219205"/>
            <a:ext cx="1676400" cy="1015663"/>
          </a:xfrm>
          <a:prstGeom prst="rect">
            <a:avLst/>
          </a:prstGeom>
          <a:noFill/>
          <a:ln w="9525">
            <a:noFill/>
            <a:miter lim="800000"/>
            <a:headEnd/>
            <a:tailEnd/>
          </a:ln>
        </p:spPr>
        <p:txBody>
          <a:bodyPr>
            <a:spAutoFit/>
          </a:bodyPr>
          <a:lstStyle/>
          <a:p>
            <a:pPr>
              <a:spcBef>
                <a:spcPct val="50000"/>
              </a:spcBef>
            </a:pPr>
            <a:endParaRPr lang="en-GB" sz="6000">
              <a:solidFill>
                <a:srgbClr val="FF0000"/>
              </a:solidFill>
              <a:sym typeface="Webdings" pitchFamily="18" charset="2"/>
            </a:endParaRPr>
          </a:p>
        </p:txBody>
      </p:sp>
      <p:sp>
        <p:nvSpPr>
          <p:cNvPr id="26628" name="TextBox 16"/>
          <p:cNvSpPr txBox="1">
            <a:spLocks noChangeArrowheads="1"/>
          </p:cNvSpPr>
          <p:nvPr/>
        </p:nvSpPr>
        <p:spPr bwMode="auto">
          <a:xfrm>
            <a:off x="179076" y="5473171"/>
            <a:ext cx="4954908" cy="584775"/>
          </a:xfrm>
          <a:prstGeom prst="rect">
            <a:avLst/>
          </a:prstGeom>
          <a:solidFill>
            <a:schemeClr val="accent2"/>
          </a:solidFill>
          <a:ln w="9525">
            <a:noFill/>
            <a:miter lim="800000"/>
            <a:headEnd/>
            <a:tailEnd/>
          </a:ln>
        </p:spPr>
        <p:txBody>
          <a:bodyPr wrap="square">
            <a:spAutoFit/>
          </a:bodyPr>
          <a:lstStyle/>
          <a:p>
            <a:pPr algn="ctr" eaLnBrk="1" hangingPunct="1"/>
            <a:r>
              <a:rPr lang="en-US" sz="1600" b="1" dirty="0">
                <a:solidFill>
                  <a:srgbClr val="FFFF00"/>
                </a:solidFill>
                <a:latin typeface="+mj-lt"/>
              </a:rPr>
              <a:t>Mobile equipment shall not move without adequate signals </a:t>
            </a:r>
          </a:p>
        </p:txBody>
      </p:sp>
      <p:sp>
        <p:nvSpPr>
          <p:cNvPr id="16" name="Text Box 12"/>
          <p:cNvSpPr txBox="1">
            <a:spLocks noChangeArrowheads="1"/>
          </p:cNvSpPr>
          <p:nvPr/>
        </p:nvSpPr>
        <p:spPr bwMode="auto">
          <a:xfrm>
            <a:off x="1219206" y="9"/>
            <a:ext cx="7056439" cy="646331"/>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sp>
        <p:nvSpPr>
          <p:cNvPr id="13" name="Footer Placeholder 12"/>
          <p:cNvSpPr>
            <a:spLocks noGrp="1"/>
          </p:cNvSpPr>
          <p:nvPr>
            <p:ph type="ftr" sz="quarter" idx="11"/>
          </p:nvPr>
        </p:nvSpPr>
        <p:spPr>
          <a:xfrm>
            <a:off x="2238384" y="6248400"/>
            <a:ext cx="2895600" cy="457200"/>
          </a:xfrm>
        </p:spPr>
        <p:txBody>
          <a:bodyPr/>
          <a:lstStyle/>
          <a:p>
            <a:pPr>
              <a:defRPr/>
            </a:pPr>
            <a:r>
              <a:rPr lang="en-US" dirty="0"/>
              <a:t>Confidential - Not to be shared outside of PDO/PDO contractors </a:t>
            </a:r>
          </a:p>
        </p:txBody>
      </p:sp>
      <p:pic>
        <p:nvPicPr>
          <p:cNvPr id="20" name="Picture Placeholder 7">
            <a:extLst>
              <a:ext uri="{FF2B5EF4-FFF2-40B4-BE49-F238E27FC236}">
                <a16:creationId xmlns:a16="http://schemas.microsoft.com/office/drawing/2014/main" id="{873F3092-E7A1-48B6-81EA-38C58A10928E}"/>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bwMode="auto">
          <a:xfrm>
            <a:off x="5398172" y="795922"/>
            <a:ext cx="3681655" cy="3021149"/>
          </a:xfrm>
          <a:prstGeom prst="rect">
            <a:avLst/>
          </a:prstGeom>
          <a:noFill/>
          <a:ln w="9525">
            <a:noFill/>
            <a:miter lim="800000"/>
            <a:headEnd/>
            <a:tailEnd/>
          </a:ln>
          <a:effectLst/>
        </p:spPr>
      </p:pic>
      <p:sp>
        <p:nvSpPr>
          <p:cNvPr id="4" name="Oval 3">
            <a:extLst>
              <a:ext uri="{FF2B5EF4-FFF2-40B4-BE49-F238E27FC236}">
                <a16:creationId xmlns:a16="http://schemas.microsoft.com/office/drawing/2014/main" id="{B74D3999-291B-4ACE-9B8E-8DF9C771F1FB}"/>
              </a:ext>
            </a:extLst>
          </p:cNvPr>
          <p:cNvSpPr/>
          <p:nvPr/>
        </p:nvSpPr>
        <p:spPr bwMode="auto">
          <a:xfrm>
            <a:off x="5715000" y="1066800"/>
            <a:ext cx="838200" cy="1168068"/>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endParaRPr>
          </a:p>
        </p:txBody>
      </p:sp>
      <p:sp>
        <p:nvSpPr>
          <p:cNvPr id="5" name="Oval 4">
            <a:extLst>
              <a:ext uri="{FF2B5EF4-FFF2-40B4-BE49-F238E27FC236}">
                <a16:creationId xmlns:a16="http://schemas.microsoft.com/office/drawing/2014/main" id="{EAEBD7D4-F2B0-477E-9EB2-F85577F32EC7}"/>
              </a:ext>
            </a:extLst>
          </p:cNvPr>
          <p:cNvSpPr/>
          <p:nvPr/>
        </p:nvSpPr>
        <p:spPr bwMode="auto">
          <a:xfrm>
            <a:off x="6019800" y="2971800"/>
            <a:ext cx="1219200" cy="882952"/>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endParaRPr>
          </a:p>
        </p:txBody>
      </p:sp>
      <p:pic>
        <p:nvPicPr>
          <p:cNvPr id="8" name="Picture 7">
            <a:extLst>
              <a:ext uri="{FF2B5EF4-FFF2-40B4-BE49-F238E27FC236}">
                <a16:creationId xmlns:a16="http://schemas.microsoft.com/office/drawing/2014/main" id="{98964E04-85DD-41A8-B7D1-40988B4E3C24}"/>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339730" y="3854757"/>
            <a:ext cx="3707124" cy="2850843"/>
          </a:xfrm>
          <a:prstGeom prst="rect">
            <a:avLst/>
          </a:prstGeom>
        </p:spPr>
      </p:pic>
    </p:spTree>
    <p:extLst>
      <p:ext uri="{BB962C8B-B14F-4D97-AF65-F5344CB8AC3E}">
        <p14:creationId xmlns:p14="http://schemas.microsoft.com/office/powerpoint/2010/main" val="39702257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203237" y="1215370"/>
            <a:ext cx="8864563" cy="5416868"/>
          </a:xfrm>
          <a:prstGeom prst="rect">
            <a:avLst/>
          </a:prstGeom>
          <a:noFill/>
          <a:ln w="19050">
            <a:noFill/>
            <a:miter lim="800000"/>
            <a:headEnd/>
            <a:tailEnd/>
          </a:ln>
        </p:spPr>
        <p:txBody>
          <a:bodyPr wrap="square">
            <a:spAutoFit/>
          </a:bodyPr>
          <a:lstStyle/>
          <a:p>
            <a:pPr algn="just" eaLnBrk="1" hangingPunct="1">
              <a:spcBef>
                <a:spcPct val="50000"/>
              </a:spcBef>
              <a:defRPr/>
            </a:pPr>
            <a:endParaRPr lang="en-US" sz="600" dirty="0">
              <a:solidFill>
                <a:srgbClr val="000000"/>
              </a:solidFill>
              <a:latin typeface="Arial" charset="0"/>
            </a:endParaRPr>
          </a:p>
          <a:p>
            <a:pPr marL="342866" indent="-342866" eaLnBrk="1" hangingPunct="1">
              <a:defRPr/>
            </a:pPr>
            <a:r>
              <a:rPr lang="en-US" sz="16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As </a:t>
            </a:r>
            <a:r>
              <a:rPr lang="en-US" sz="1600" b="1" dirty="0">
                <a:solidFill>
                  <a:srgbClr val="FF0000"/>
                </a:solidFill>
                <a:latin typeface="Tahoma" panose="020B0604030504040204" pitchFamily="34" charset="0"/>
                <a:ea typeface="Tahoma" panose="020B0604030504040204" pitchFamily="34" charset="0"/>
                <a:cs typeface="Tahoma" panose="020B0604030504040204" pitchFamily="34" charset="0"/>
              </a:rPr>
              <a:t>a learning from this incident and ensure continual improvement all contract</a:t>
            </a:r>
          </a:p>
          <a:p>
            <a:pPr marL="342866" indent="-342866" eaLnBrk="1" hangingPunct="1">
              <a:defRPr/>
            </a:pPr>
            <a:r>
              <a:rPr lang="en-US" sz="1600" b="1" dirty="0">
                <a:solidFill>
                  <a:srgbClr val="FF0000"/>
                </a:solidFill>
                <a:latin typeface="Tahoma" panose="020B0604030504040204" pitchFamily="34" charset="0"/>
                <a:ea typeface="Tahoma" panose="020B0604030504040204" pitchFamily="34" charset="0"/>
                <a:cs typeface="Tahoma" panose="020B0604030504040204" pitchFamily="34" charset="0"/>
              </a:rPr>
              <a:t>managers must review their HSE HEMP against the questions asked below        </a:t>
            </a:r>
          </a:p>
          <a:p>
            <a:pPr marL="342866" indent="-342866" eaLnBrk="1" hangingPunct="1">
              <a:defRPr/>
            </a:pPr>
            <a:endParaRPr lang="en-US" sz="1600" b="1" dirty="0">
              <a:solidFill>
                <a:srgbClr val="FF0000"/>
              </a:solidFill>
              <a:latin typeface="Tahoma" panose="020B0604030504040204" pitchFamily="34" charset="0"/>
              <a:ea typeface="Tahoma" panose="020B0604030504040204" pitchFamily="34" charset="0"/>
              <a:cs typeface="Tahoma" panose="020B0604030504040204" pitchFamily="34" charset="0"/>
            </a:endParaRPr>
          </a:p>
          <a:p>
            <a:pPr marL="342866" indent="-342866" eaLnBrk="1" hangingPunct="1">
              <a:defRPr/>
            </a:pPr>
            <a:r>
              <a:rPr lang="en-US" sz="1600" b="1" dirty="0">
                <a:solidFill>
                  <a:srgbClr val="0000FF"/>
                </a:solidFill>
                <a:latin typeface="Tahoma" panose="020B0604030504040204" pitchFamily="34" charset="0"/>
                <a:ea typeface="Tahoma" panose="020B0604030504040204" pitchFamily="34" charset="0"/>
                <a:cs typeface="Tahoma" panose="020B0604030504040204" pitchFamily="34" charset="0"/>
              </a:rPr>
              <a:t>Confirm the following:</a:t>
            </a:r>
            <a:endParaRPr lang="en-US" sz="1600" dirty="0">
              <a:solidFill>
                <a:srgbClr val="0000FF"/>
              </a:solidFill>
              <a:latin typeface="Tahoma" panose="020B0604030504040204" pitchFamily="34" charset="0"/>
              <a:ea typeface="Tahoma" panose="020B0604030504040204" pitchFamily="34" charset="0"/>
              <a:cs typeface="Tahoma" panose="020B0604030504040204" pitchFamily="34" charset="0"/>
            </a:endParaRPr>
          </a:p>
          <a:p>
            <a:pPr marL="342866" indent="-342866" eaLnBrk="1" hangingPunct="1">
              <a:defRPr/>
            </a:pPr>
            <a:endParaRPr lang="en-US" sz="1400" dirty="0">
              <a:solidFill>
                <a:srgbClr val="000000"/>
              </a:solidFill>
              <a:latin typeface="+mj-lt"/>
            </a:endParaRPr>
          </a:p>
          <a:p>
            <a:pPr marL="342866" indent="-342866" eaLnBrk="1" hangingPunct="1">
              <a:buFont typeface="+mj-lt"/>
              <a:buAutoNum type="arabicPeriod"/>
              <a:defRPr/>
            </a:pPr>
            <a:r>
              <a:rPr lang="en-US" sz="1400" b="1" dirty="0">
                <a:solidFill>
                  <a:schemeClr val="accent2"/>
                </a:solidFill>
                <a:latin typeface="Calibri" panose="020F0502020204030204" pitchFamily="34" charset="0"/>
                <a:cs typeface="Calibri" panose="020F0502020204030204" pitchFamily="34" charset="0"/>
                <a:sym typeface="Wingdings" pitchFamily="2" charset="2"/>
              </a:rPr>
              <a:t>Do you ensure that all not to specs equipment are identified and destroyed?</a:t>
            </a:r>
          </a:p>
          <a:p>
            <a:pPr marL="342866" indent="-342866" eaLnBrk="1" hangingPunct="1">
              <a:buFont typeface="+mj-lt"/>
              <a:buAutoNum type="arabicPeriod"/>
              <a:defRPr/>
            </a:pPr>
            <a:r>
              <a:rPr lang="en-US" sz="1400" b="1" dirty="0">
                <a:solidFill>
                  <a:schemeClr val="accent2"/>
                </a:solidFill>
                <a:latin typeface="Calibri" panose="020F0502020204030204" pitchFamily="34" charset="0"/>
                <a:cs typeface="Calibri" panose="020F0502020204030204" pitchFamily="34" charset="0"/>
                <a:sym typeface="Wingdings" pitchFamily="2" charset="2"/>
              </a:rPr>
              <a:t>Do you ensure that worksite design not to specs and home-made equipment and tools are identified and removed?</a:t>
            </a:r>
          </a:p>
          <a:p>
            <a:pPr marL="342866" indent="-342866" eaLnBrk="1" hangingPunct="1">
              <a:buFont typeface="+mj-lt"/>
              <a:buAutoNum type="arabicPeriod"/>
              <a:defRPr/>
            </a:pPr>
            <a:r>
              <a:rPr lang="en-US" sz="1400" b="1" dirty="0">
                <a:solidFill>
                  <a:schemeClr val="accent2"/>
                </a:solidFill>
                <a:latin typeface="Calibri" panose="020F0502020204030204" pitchFamily="34" charset="0"/>
                <a:cs typeface="Calibri" panose="020F0502020204030204" pitchFamily="34" charset="0"/>
                <a:sym typeface="Wingdings" pitchFamily="2" charset="2"/>
              </a:rPr>
              <a:t>Do you ensure that all equipment is captured in PMS and properly certified?</a:t>
            </a:r>
          </a:p>
          <a:p>
            <a:pPr marL="342866" indent="-342866" eaLnBrk="1" hangingPunct="1">
              <a:buFont typeface="+mj-lt"/>
              <a:buAutoNum type="arabicPeriod"/>
              <a:defRPr/>
            </a:pPr>
            <a:r>
              <a:rPr lang="en-US" sz="1400" b="1" dirty="0">
                <a:solidFill>
                  <a:schemeClr val="accent2"/>
                </a:solidFill>
                <a:latin typeface="Calibri" panose="020F0502020204030204" pitchFamily="34" charset="0"/>
                <a:cs typeface="Calibri" panose="020F0502020204030204" pitchFamily="34" charset="0"/>
                <a:sym typeface="Wingdings" pitchFamily="2" charset="2"/>
              </a:rPr>
              <a:t>Do you ensure that the assembly seals will not be changed on the ground in the future? </a:t>
            </a:r>
          </a:p>
          <a:p>
            <a:pPr marL="342866" indent="-342866" eaLnBrk="1" hangingPunct="1">
              <a:buFont typeface="+mj-lt"/>
              <a:buAutoNum type="arabicPeriod"/>
              <a:defRPr/>
            </a:pPr>
            <a:r>
              <a:rPr lang="en-US" sz="1400" b="1" dirty="0">
                <a:solidFill>
                  <a:schemeClr val="accent2"/>
                </a:solidFill>
                <a:latin typeface="Calibri" panose="020F0502020204030204" pitchFamily="34" charset="0"/>
                <a:cs typeface="Calibri" panose="020F0502020204030204" pitchFamily="34" charset="0"/>
                <a:sym typeface="Wingdings" pitchFamily="2" charset="2"/>
              </a:rPr>
              <a:t>Do you assure implementation of Permit to Work system and risk management tools? </a:t>
            </a:r>
          </a:p>
          <a:p>
            <a:pPr marL="342866" indent="-342866" eaLnBrk="1" hangingPunct="1">
              <a:buFont typeface="+mj-lt"/>
              <a:buAutoNum type="arabicPeriod"/>
              <a:defRPr/>
            </a:pPr>
            <a:r>
              <a:rPr lang="en-US" sz="1400" b="1" dirty="0">
                <a:solidFill>
                  <a:schemeClr val="accent2"/>
                </a:solidFill>
                <a:latin typeface="Calibri" panose="020F0502020204030204" pitchFamily="34" charset="0"/>
                <a:cs typeface="Calibri" panose="020F0502020204030204" pitchFamily="34" charset="0"/>
                <a:sym typeface="Wingdings" pitchFamily="2" charset="2"/>
              </a:rPr>
              <a:t>Do you assure implementation of frequent audits and worksite inspections? </a:t>
            </a:r>
          </a:p>
          <a:p>
            <a:pPr marL="342866" indent="-342866" eaLnBrk="1" hangingPunct="1">
              <a:buFont typeface="+mj-lt"/>
              <a:buAutoNum type="arabicPeriod"/>
              <a:defRPr/>
            </a:pPr>
            <a:r>
              <a:rPr lang="en-US" sz="1400" b="1" dirty="0">
                <a:solidFill>
                  <a:schemeClr val="accent2"/>
                </a:solidFill>
                <a:latin typeface="Calibri" panose="020F0502020204030204" pitchFamily="34" charset="0"/>
                <a:cs typeface="Calibri" panose="020F0502020204030204" pitchFamily="34" charset="0"/>
                <a:sym typeface="Wingdings" pitchFamily="2" charset="2"/>
              </a:rPr>
              <a:t>Do you ensure that mobile equipment operators (forklift and crane) are adequately trained, assessed and competent? </a:t>
            </a:r>
          </a:p>
          <a:p>
            <a:pPr marL="342866" indent="-342866" eaLnBrk="1" hangingPunct="1">
              <a:buFont typeface="+mj-lt"/>
              <a:buAutoNum type="arabicPeriod"/>
              <a:defRPr/>
            </a:pPr>
            <a:r>
              <a:rPr lang="en-US" sz="1400" b="1" dirty="0">
                <a:solidFill>
                  <a:schemeClr val="accent2"/>
                </a:solidFill>
                <a:latin typeface="Calibri" panose="020F0502020204030204" pitchFamily="34" charset="0"/>
                <a:cs typeface="Calibri" panose="020F0502020204030204" pitchFamily="34" charset="0"/>
                <a:sym typeface="Wingdings" pitchFamily="2" charset="2"/>
              </a:rPr>
              <a:t>Do you ensure that employees are aware of the line of fire hazards?</a:t>
            </a:r>
          </a:p>
          <a:p>
            <a:pPr marL="342866" indent="-342866" eaLnBrk="1" hangingPunct="1">
              <a:buFont typeface="+mj-lt"/>
              <a:buAutoNum type="arabicPeriod"/>
              <a:defRPr/>
            </a:pPr>
            <a:r>
              <a:rPr lang="en-US" sz="1400" b="1" dirty="0">
                <a:solidFill>
                  <a:schemeClr val="accent2"/>
                </a:solidFill>
                <a:latin typeface="Calibri" panose="020F0502020204030204" pitchFamily="34" charset="0"/>
                <a:cs typeface="Calibri" panose="020F0502020204030204" pitchFamily="34" charset="0"/>
                <a:sym typeface="Wingdings" pitchFamily="2" charset="2"/>
              </a:rPr>
              <a:t>Do you ensure the quality of pre-job safety briefs? </a:t>
            </a:r>
          </a:p>
          <a:p>
            <a:pPr marL="342866" indent="-342866" eaLnBrk="1" hangingPunct="1">
              <a:buFont typeface="+mj-lt"/>
              <a:buAutoNum type="arabicPeriod"/>
              <a:defRPr/>
            </a:pPr>
            <a:r>
              <a:rPr lang="en-US" sz="1400" b="1" dirty="0">
                <a:solidFill>
                  <a:schemeClr val="accent2"/>
                </a:solidFill>
                <a:latin typeface="Calibri" panose="020F0502020204030204" pitchFamily="34" charset="0"/>
                <a:cs typeface="Calibri" panose="020F0502020204030204" pitchFamily="34" charset="0"/>
                <a:sym typeface="Wingdings" pitchFamily="2" charset="2"/>
              </a:rPr>
              <a:t>Do you assure that MOC is used when conditions are changed?</a:t>
            </a:r>
          </a:p>
          <a:p>
            <a:pPr marL="342866" indent="-342866" eaLnBrk="1" hangingPunct="1">
              <a:buFont typeface="+mj-lt"/>
              <a:buAutoNum type="arabicPeriod"/>
              <a:defRPr/>
            </a:pPr>
            <a:endParaRPr lang="en-US" sz="1400" i="1" dirty="0">
              <a:solidFill>
                <a:srgbClr val="0033CC"/>
              </a:solidFill>
              <a:latin typeface="+mj-lt"/>
              <a:cs typeface="Calibri" panose="020F0502020204030204" pitchFamily="34" charset="0"/>
              <a:sym typeface="Wingdings" pitchFamily="2" charset="2"/>
            </a:endParaRPr>
          </a:p>
          <a:p>
            <a:pPr eaLnBrk="1" hangingPunct="1">
              <a:defRPr/>
            </a:pPr>
            <a:r>
              <a:rPr lang="en-US" sz="1000" i="1" dirty="0">
                <a:solidFill>
                  <a:srgbClr val="0033CC"/>
                </a:solidFill>
                <a:latin typeface="+mj-lt"/>
                <a:sym typeface="Wingdings" pitchFamily="2" charset="2"/>
              </a:rPr>
              <a:t>* If the answer is NO to any of the above questions please ensure you take action to correct this finding. </a:t>
            </a:r>
          </a:p>
          <a:p>
            <a:pPr marL="119052" indent="-119052" eaLnBrk="1" hangingPunct="1">
              <a:buFontTx/>
              <a:buChar char="•"/>
              <a:defRPr/>
            </a:pPr>
            <a:endParaRPr lang="en-US" sz="1400" dirty="0">
              <a:solidFill>
                <a:srgbClr val="0033CC"/>
              </a:solidFill>
              <a:latin typeface="+mj-lt"/>
              <a:sym typeface="Wingdings" pitchFamily="2" charset="2"/>
            </a:endParaRPr>
          </a:p>
          <a:p>
            <a:pPr marL="119052" indent="-119052" eaLnBrk="1" hangingPunct="1">
              <a:defRPr/>
            </a:pPr>
            <a:r>
              <a:rPr lang="en-US" sz="1400" dirty="0">
                <a:solidFill>
                  <a:srgbClr val="0033CC"/>
                </a:solidFill>
                <a:latin typeface="+mj-lt"/>
                <a:sym typeface="Wingdings" pitchFamily="2" charset="2"/>
              </a:rPr>
              <a:t>	</a:t>
            </a:r>
          </a:p>
          <a:p>
            <a:pPr eaLnBrk="1" hangingPunct="1">
              <a:defRPr/>
            </a:pPr>
            <a:endParaRPr lang="en-US" sz="1400" dirty="0">
              <a:solidFill>
                <a:srgbClr val="000000"/>
              </a:solidFill>
              <a:latin typeface="Arial" charset="0"/>
            </a:endParaRPr>
          </a:p>
          <a:p>
            <a:pPr marL="119052" indent="-119052" eaLnBrk="1" hangingPunct="1">
              <a:defRPr/>
            </a:pPr>
            <a:endParaRPr lang="en-US" sz="1400" dirty="0">
              <a:solidFill>
                <a:srgbClr val="000000"/>
              </a:solidFill>
              <a:latin typeface="Arial" charset="0"/>
            </a:endParaRPr>
          </a:p>
          <a:p>
            <a:pPr marL="173022" indent="-173022" eaLnBrk="1" hangingPunct="1">
              <a:buFont typeface="Arial" pitchFamily="34" charset="0"/>
              <a:buChar char="•"/>
              <a:defRPr/>
            </a:pPr>
            <a:endParaRPr lang="en-US" sz="800" dirty="0">
              <a:solidFill>
                <a:srgbClr val="000000"/>
              </a:solidFill>
              <a:latin typeface="Arial" charset="0"/>
            </a:endParaRPr>
          </a:p>
        </p:txBody>
      </p:sp>
      <p:grpSp>
        <p:nvGrpSpPr>
          <p:cNvPr id="27651" name="Group 9"/>
          <p:cNvGrpSpPr>
            <a:grpSpLocks/>
          </p:cNvGrpSpPr>
          <p:nvPr/>
        </p:nvGrpSpPr>
        <p:grpSpPr bwMode="auto">
          <a:xfrm>
            <a:off x="12701" y="-228597"/>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Arial" charset="0"/>
              </a:endParaRP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
        <p:nvSpPr>
          <p:cNvPr id="27653" name="Rectangle 8"/>
          <p:cNvSpPr>
            <a:spLocks noChangeArrowheads="1"/>
          </p:cNvSpPr>
          <p:nvPr/>
        </p:nvSpPr>
        <p:spPr bwMode="auto">
          <a:xfrm>
            <a:off x="-14995" y="876816"/>
            <a:ext cx="4394152" cy="338554"/>
          </a:xfrm>
          <a:prstGeom prst="rect">
            <a:avLst/>
          </a:prstGeom>
          <a:noFill/>
          <a:ln w="9525">
            <a:noFill/>
            <a:miter lim="800000"/>
            <a:headEnd/>
            <a:tailEnd/>
          </a:ln>
        </p:spPr>
        <p:txBody>
          <a:bodyPr wrap="none">
            <a:spAutoFit/>
          </a:bodyPr>
          <a:lstStyle/>
          <a:p>
            <a:pPr marL="114289" indent="-114289" algn="just">
              <a:defRPr/>
            </a:pPr>
            <a:r>
              <a:rPr lang="en-GB" sz="1600" b="1" dirty="0">
                <a:solidFill>
                  <a:srgbClr val="333399"/>
                </a:solidFill>
                <a:latin typeface="Tahoma" panose="020B0604030504040204" pitchFamily="34" charset="0"/>
                <a:ea typeface="Tahoma" panose="020B0604030504040204" pitchFamily="34" charset="0"/>
                <a:cs typeface="Tahoma" panose="020B0604030504040204" pitchFamily="34" charset="0"/>
              </a:rPr>
              <a:t>Date:</a:t>
            </a:r>
            <a:r>
              <a:rPr lang="en-US" sz="1600" b="1" dirty="0">
                <a:solidFill>
                  <a:srgbClr val="333399"/>
                </a:solidFill>
                <a:latin typeface="Tahoma" panose="020B0604030504040204" pitchFamily="34" charset="0"/>
                <a:ea typeface="Tahoma" panose="020B0604030504040204" pitchFamily="34" charset="0"/>
                <a:cs typeface="Tahoma" panose="020B0604030504040204" pitchFamily="34" charset="0"/>
              </a:rPr>
              <a:t> 03.02.2019	Incident: LTI struck by</a:t>
            </a:r>
          </a:p>
        </p:txBody>
      </p:sp>
      <p:sp>
        <p:nvSpPr>
          <p:cNvPr id="10" name="Footer Placeholder 9"/>
          <p:cNvSpPr>
            <a:spLocks noGrp="1"/>
          </p:cNvSpPr>
          <p:nvPr>
            <p:ph type="ftr" sz="quarter" idx="11"/>
          </p:nvPr>
        </p:nvSpPr>
        <p:spPr/>
        <p:txBody>
          <a:bodyPr/>
          <a:lstStyle/>
          <a:p>
            <a:pPr>
              <a:defRPr/>
            </a:pPr>
            <a:r>
              <a:rPr lang="en-US"/>
              <a:t>Confidential - Not to be shared outside of PDO/PDO contractors </a:t>
            </a:r>
          </a:p>
        </p:txBody>
      </p:sp>
      <p:sp>
        <p:nvSpPr>
          <p:cNvPr id="11" name="Text Box 12"/>
          <p:cNvSpPr txBox="1">
            <a:spLocks noChangeArrowheads="1"/>
          </p:cNvSpPr>
          <p:nvPr/>
        </p:nvSpPr>
        <p:spPr bwMode="auto">
          <a:xfrm>
            <a:off x="990152" y="0"/>
            <a:ext cx="7056117" cy="646113"/>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Tree>
    <p:extLst>
      <p:ext uri="{BB962C8B-B14F-4D97-AF65-F5344CB8AC3E}">
        <p14:creationId xmlns:p14="http://schemas.microsoft.com/office/powerpoint/2010/main" val="2880623982"/>
      </p:ext>
    </p:extLst>
  </p:cSld>
  <p:clrMapOvr>
    <a:masterClrMapping/>
  </p:clrMapOvr>
</p:sld>
</file>

<file path=ppt/theme/theme1.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92193</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BBADF6A5-317D-4651-8337-7ABBBA63AC1B}"/>
</file>

<file path=customXml/itemProps2.xml><?xml version="1.0" encoding="utf-8"?>
<ds:datastoreItem xmlns:ds="http://schemas.openxmlformats.org/officeDocument/2006/customXml" ds:itemID="{1B020A10-E4A6-4EF3-BD53-D46B308AE528}"/>
</file>

<file path=customXml/itemProps3.xml><?xml version="1.0" encoding="utf-8"?>
<ds:datastoreItem xmlns:ds="http://schemas.openxmlformats.org/officeDocument/2006/customXml" ds:itemID="{158154F0-E2B1-4E9C-BEE1-E1A4379271D5}"/>
</file>

<file path=docProps/app.xml><?xml version="1.0" encoding="utf-8"?>
<Properties xmlns="http://schemas.openxmlformats.org/officeDocument/2006/extended-properties" xmlns:vt="http://schemas.openxmlformats.org/officeDocument/2006/docPropsVTypes">
  <TotalTime>324</TotalTime>
  <Words>443</Words>
  <Application>Microsoft Office PowerPoint</Application>
  <PresentationFormat>On-screen Show (4:3)</PresentationFormat>
  <Paragraphs>57</Paragraphs>
  <Slides>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Calibri</vt:lpstr>
      <vt:lpstr>Tahoma</vt:lpstr>
      <vt:lpstr>Times New Roman</vt:lpstr>
      <vt:lpstr>Webdings</vt:lpstr>
      <vt:lpstr>Wingdings</vt:lpstr>
      <vt:lpstr>1_Default Design</vt:lpstr>
      <vt:lpstr>PowerPoint Presentation</vt:lpstr>
      <vt:lpstr>PowerPoint Presentation</vt:lpstr>
    </vt:vector>
  </TitlesOfParts>
  <Company>PDO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MU61323</dc:creator>
  <cp:lastModifiedBy>Morrow, Fulton MSE32</cp:lastModifiedBy>
  <cp:revision>65</cp:revision>
  <dcterms:created xsi:type="dcterms:W3CDTF">2016-03-28T05:48:29Z</dcterms:created>
  <dcterms:modified xsi:type="dcterms:W3CDTF">2019-04-06T08:30:09Z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