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5" r:id="rId2"/>
    <p:sldId id="34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82688" y="698500"/>
            <a:ext cx="4645025" cy="3484563"/>
          </a:xfrm>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42185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182688" y="698500"/>
            <a:ext cx="4645025" cy="3484563"/>
          </a:xfrm>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84584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1183" y="817464"/>
            <a:ext cx="5126617" cy="5039969"/>
          </a:xfrm>
          <a:prstGeom prst="rect">
            <a:avLst/>
          </a:prstGeom>
          <a:noFill/>
          <a:ln w="19050">
            <a:noFill/>
            <a:miter lim="800000"/>
            <a:headEnd/>
            <a:tailEnd/>
          </a:ln>
        </p:spPr>
        <p:txBody>
          <a:bodyPr wrap="squar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03.02.2019	Incident</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LTI struck by</a:t>
            </a:r>
          </a:p>
          <a:p>
            <a:pPr marL="114289" indent="-114289" algn="just">
              <a:defRPr/>
            </a:pPr>
            <a:endParaRPr lang="en-US" sz="1300" b="1" dirty="0">
              <a:solidFill>
                <a:srgbClr val="FF0000"/>
              </a:solidFill>
              <a:latin typeface="+mj-lt"/>
              <a:cs typeface="Calibri" panose="020F0502020204030204" pitchFamily="34" charset="0"/>
            </a:endParaRPr>
          </a:p>
          <a:p>
            <a:pPr marL="114289" indent="-114289" algn="just">
              <a:defRPr/>
            </a:pPr>
            <a:r>
              <a:rPr lang="en-US" sz="1600" b="1" dirty="0">
                <a:solidFill>
                  <a:srgbClr val="FF0000"/>
                </a:solidFill>
                <a:latin typeface="+mj-lt"/>
                <a:cs typeface="Calibri" panose="020F0502020204030204" pitchFamily="34" charset="0"/>
              </a:rPr>
              <a:t>What happened?</a:t>
            </a:r>
          </a:p>
          <a:p>
            <a:pPr algn="just"/>
            <a:r>
              <a:rPr lang="en-US" sz="1400" dirty="0" smtClean="0">
                <a:latin typeface="Calibri" panose="020F0502020204030204" pitchFamily="34" charset="0"/>
              </a:rPr>
              <a:t>Derrickman </a:t>
            </a:r>
            <a:r>
              <a:rPr lang="en-US" sz="1400" dirty="0">
                <a:latin typeface="Calibri" panose="020F0502020204030204" pitchFamily="34" charset="0"/>
              </a:rPr>
              <a:t>planning to change the seals on the hanger assembly requested the forklift operator to lift one end of the assembly to put the seals through. After having it completed, the forklift operator started performing a reverse maneuver to leave the worksite area and while doing that he tapped the other side of the assembly with the forklift’s rear tire that resulted in one of the stands falling onto the ground together with the assembly and striking the employee on the right foot. </a:t>
            </a:r>
          </a:p>
          <a:p>
            <a:pPr algn="just"/>
            <a:endParaRPr lang="en-US" sz="1200" dirty="0">
              <a:latin typeface="+mj-lt"/>
              <a:cs typeface="Calibri" panose="020F0502020204030204" pitchFamily="34" charset="0"/>
            </a:endParaRPr>
          </a:p>
          <a:p>
            <a:pPr marL="114289" indent="-114289" algn="just">
              <a:defRPr/>
            </a:pPr>
            <a:r>
              <a:rPr lang="en-US" sz="1600" b="1" dirty="0">
                <a:solidFill>
                  <a:srgbClr val="333399"/>
                </a:solidFill>
                <a:latin typeface="+mj-lt"/>
                <a:cs typeface="Calibri" panose="020F0502020204030204" pitchFamily="34" charset="0"/>
              </a:rPr>
              <a:t>Your learning from this incident</a:t>
            </a:r>
            <a:r>
              <a:rPr lang="en-US" sz="1600" b="1" dirty="0" smtClean="0">
                <a:solidFill>
                  <a:srgbClr val="333399"/>
                </a:solidFill>
                <a:latin typeface="+mj-lt"/>
                <a:cs typeface="Calibri" panose="020F0502020204030204" pitchFamily="34" charset="0"/>
              </a:rPr>
              <a:t>..</a:t>
            </a:r>
            <a:endParaRPr lang="en-US" sz="1051" b="1" dirty="0">
              <a:solidFill>
                <a:srgbClr val="0000FF"/>
              </a:solidFill>
              <a:latin typeface="+mj-lt"/>
              <a:cs typeface="Calibri" panose="020F0502020204030204" pitchFamily="34" charset="0"/>
            </a:endParaRPr>
          </a:p>
          <a:p>
            <a:pPr marL="285750" indent="-285750" eaLnBrk="1" hangingPunct="1">
              <a:buFont typeface="Arial" panose="020B0604020202020204" pitchFamily="34" charset="0"/>
              <a:buChar char="•"/>
              <a:defRPr/>
            </a:pPr>
            <a:r>
              <a:rPr lang="en-US" sz="1400" dirty="0" smtClean="0">
                <a:latin typeface="Calibri" panose="020F0502020204030204" pitchFamily="34" charset="0"/>
                <a:cs typeface="Calibri" panose="020F0502020204030204" pitchFamily="34" charset="0"/>
              </a:rPr>
              <a:t>Always </a:t>
            </a:r>
            <a:r>
              <a:rPr lang="en-US" sz="1400" dirty="0">
                <a:latin typeface="Calibri" panose="020F0502020204030204" pitchFamily="34" charset="0"/>
                <a:cs typeface="Calibri" panose="020F0502020204030204" pitchFamily="34" charset="0"/>
              </a:rPr>
              <a:t>use approved and designed </a:t>
            </a:r>
            <a:r>
              <a:rPr lang="en-US" sz="1400" dirty="0" smtClean="0">
                <a:latin typeface="Calibri" panose="020F0502020204030204" pitchFamily="34" charset="0"/>
                <a:cs typeface="Calibri" panose="020F0502020204030204" pitchFamily="34" charset="0"/>
              </a:rPr>
              <a:t>specs </a:t>
            </a:r>
            <a:r>
              <a:rPr lang="en-US" sz="1400" dirty="0">
                <a:latin typeface="Calibri" panose="020F0502020204030204" pitchFamily="34" charset="0"/>
                <a:cs typeface="Calibri" panose="020F0502020204030204" pitchFamily="34" charset="0"/>
              </a:rPr>
              <a:t>tools and equipment</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identify hazards/risks of the task and implement control measures</a:t>
            </a:r>
          </a:p>
          <a:p>
            <a:pPr marL="285750" indent="-285750" eaLnBrk="1" hangingPunct="1">
              <a:buFont typeface="Arial" panose="020B0604020202020204" pitchFamily="34" charset="0"/>
              <a:buChar char="•"/>
              <a:defRPr/>
            </a:pPr>
            <a:r>
              <a:rPr lang="en-US" sz="1400" dirty="0" smtClean="0">
                <a:latin typeface="Calibri" panose="020F0502020204030204" pitchFamily="34" charset="0"/>
                <a:cs typeface="Calibri" panose="020F0502020204030204" pitchFamily="34" charset="0"/>
              </a:rPr>
              <a:t>Always </a:t>
            </a:r>
            <a:r>
              <a:rPr lang="en-US" sz="1400" dirty="0">
                <a:latin typeface="Calibri" panose="020F0502020204030204" pitchFamily="34" charset="0"/>
                <a:cs typeface="Calibri" panose="020F0502020204030204" pitchFamily="34" charset="0"/>
              </a:rPr>
              <a:t>ensure that the worksite is safe to operate </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that all concerned parties attend pre-job brief</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adequate supervision and spot checks during the task</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use Take 5 before, during and after the task</a:t>
            </a:r>
          </a:p>
          <a:p>
            <a:pPr marL="119052" indent="-119052"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5"/>
            <a:ext cx="1676400" cy="1015663"/>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79076" y="5473171"/>
            <a:ext cx="4954908"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mj-lt"/>
              </a:rPr>
              <a:t>Mobile equipment shall not move without adequate signals </a:t>
            </a:r>
          </a:p>
        </p:txBody>
      </p:sp>
      <p:sp>
        <p:nvSpPr>
          <p:cNvPr id="16" name="Text Box 12"/>
          <p:cNvSpPr txBox="1">
            <a:spLocks noChangeArrowheads="1"/>
          </p:cNvSpPr>
          <p:nvPr/>
        </p:nvSpPr>
        <p:spPr bwMode="auto">
          <a:xfrm>
            <a:off x="1219206" y="9"/>
            <a:ext cx="7056439" cy="646331"/>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a:xfrm>
            <a:off x="2238384" y="6248400"/>
            <a:ext cx="2895600" cy="457200"/>
          </a:xfrm>
        </p:spPr>
        <p:txBody>
          <a:bodyPr/>
          <a:lstStyle/>
          <a:p>
            <a:pPr>
              <a:defRPr/>
            </a:pPr>
            <a:r>
              <a:rPr lang="en-US" dirty="0"/>
              <a:t>Confidential - Not to be shared outside of PDO/PDO contractors </a:t>
            </a:r>
          </a:p>
        </p:txBody>
      </p:sp>
      <p:pic>
        <p:nvPicPr>
          <p:cNvPr id="20" name="Picture Placeholder 7">
            <a:extLst>
              <a:ext uri="{FF2B5EF4-FFF2-40B4-BE49-F238E27FC236}">
                <a16:creationId xmlns:a16="http://schemas.microsoft.com/office/drawing/2014/main" id="{873F3092-E7A1-48B6-81EA-38C58A10928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auto">
          <a:xfrm>
            <a:off x="5398172" y="795922"/>
            <a:ext cx="3681655" cy="3021149"/>
          </a:xfrm>
          <a:prstGeom prst="rect">
            <a:avLst/>
          </a:prstGeom>
          <a:noFill/>
          <a:ln w="9525">
            <a:noFill/>
            <a:miter lim="800000"/>
            <a:headEnd/>
            <a:tailEnd/>
          </a:ln>
          <a:effectLst/>
        </p:spPr>
      </p:pic>
      <p:sp>
        <p:nvSpPr>
          <p:cNvPr id="4" name="Oval 3">
            <a:extLst>
              <a:ext uri="{FF2B5EF4-FFF2-40B4-BE49-F238E27FC236}">
                <a16:creationId xmlns:a16="http://schemas.microsoft.com/office/drawing/2014/main" id="{B74D3999-291B-4ACE-9B8E-8DF9C771F1FB}"/>
              </a:ext>
            </a:extLst>
          </p:cNvPr>
          <p:cNvSpPr/>
          <p:nvPr/>
        </p:nvSpPr>
        <p:spPr bwMode="auto">
          <a:xfrm>
            <a:off x="5715000" y="1066800"/>
            <a:ext cx="838200" cy="116806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EAEBD7D4-F2B0-477E-9EB2-F85577F32EC7}"/>
              </a:ext>
            </a:extLst>
          </p:cNvPr>
          <p:cNvSpPr/>
          <p:nvPr/>
        </p:nvSpPr>
        <p:spPr bwMode="auto">
          <a:xfrm>
            <a:off x="6019800" y="2971800"/>
            <a:ext cx="1219200" cy="88295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8" name="Picture 7">
            <a:extLst>
              <a:ext uri="{FF2B5EF4-FFF2-40B4-BE49-F238E27FC236}">
                <a16:creationId xmlns:a16="http://schemas.microsoft.com/office/drawing/2014/main" id="{98964E04-85DD-41A8-B7D1-40988B4E3C2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39730" y="3854757"/>
            <a:ext cx="3707124" cy="2850843"/>
          </a:xfrm>
          <a:prstGeom prst="rect">
            <a:avLst/>
          </a:prstGeom>
        </p:spPr>
      </p:pic>
    </p:spTree>
    <p:extLst>
      <p:ext uri="{BB962C8B-B14F-4D97-AF65-F5344CB8AC3E}">
        <p14:creationId xmlns:p14="http://schemas.microsoft.com/office/powerpoint/2010/main" val="397022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03237" y="1215370"/>
            <a:ext cx="8864563" cy="541686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342866" indent="-342866" eaLnBrk="1" hangingPunct="1">
              <a:defRPr/>
            </a:pPr>
            <a:r>
              <a:rPr lang="en-US" sz="16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As </a:t>
            </a: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a learning from this incident and ensure continual improvement all contract</a:t>
            </a:r>
          </a:p>
          <a:p>
            <a:pPr marL="342866" indent="-342866" eaLnBrk="1" hangingPunct="1">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managers must review their HSE HEMP against the questions asked below        </a:t>
            </a:r>
          </a:p>
          <a:p>
            <a:pPr marL="342866" indent="-342866" eaLnBrk="1" hangingPunct="1">
              <a:defRPr/>
            </a:pP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Confirm the following:</a:t>
            </a:r>
            <a:endParaRPr lang="en-US" sz="1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endParaRPr lang="en-US" sz="1400" dirty="0">
              <a:solidFill>
                <a:srgbClr val="000000"/>
              </a:solidFill>
              <a:latin typeface="+mj-lt"/>
            </a:endParaRP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all not to specs equipment are identified and destroyed?</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worksite design not to specs and home-made equipment and tools are identified and removed?</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all equipment is captured in PMS and properly certified?</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the assembly seals will not be changed on the ground in the future?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assure implementation of Permit to Work system and risk management tools?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assure implementation of frequent audits and worksite inspections?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mobile equipment operators (forklift and crane) are adequately trained, assessed and competent?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employees are aware of the line of fire hazards?</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the quality of pre-job safety briefs?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assure that MOC is used when conditions are changed?</a:t>
            </a:r>
          </a:p>
          <a:p>
            <a:pPr marL="342866" indent="-342866" eaLnBrk="1" hangingPunct="1">
              <a:buFont typeface="+mj-lt"/>
              <a:buAutoNum type="arabicPeriod"/>
              <a:defRPr/>
            </a:pPr>
            <a:endParaRPr lang="en-US" sz="1400" i="1" dirty="0">
              <a:solidFill>
                <a:srgbClr val="0033CC"/>
              </a:solidFill>
              <a:latin typeface="+mj-lt"/>
              <a:cs typeface="Calibri" panose="020F0502020204030204" pitchFamily="34" charset="0"/>
              <a:sym typeface="Wingdings" pitchFamily="2" charset="2"/>
            </a:endParaRPr>
          </a:p>
          <a:p>
            <a:pPr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52" indent="-119052" eaLnBrk="1" hangingPunct="1">
              <a:buFontTx/>
              <a:buChar char="•"/>
              <a:defRPr/>
            </a:pPr>
            <a:endParaRPr lang="en-US" sz="1400" dirty="0">
              <a:solidFill>
                <a:srgbClr val="0033CC"/>
              </a:solidFill>
              <a:latin typeface="+mj-lt"/>
              <a:sym typeface="Wingdings" pitchFamily="2" charset="2"/>
            </a:endParaRPr>
          </a:p>
          <a:p>
            <a:pPr marL="119052" indent="-119052"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52" indent="-119052" eaLnBrk="1" hangingPunct="1">
              <a:defRPr/>
            </a:pPr>
            <a:endParaRPr lang="en-US" sz="1400" dirty="0">
              <a:solidFill>
                <a:srgbClr val="000000"/>
              </a:solidFill>
              <a:latin typeface="Arial" charset="0"/>
            </a:endParaRPr>
          </a:p>
          <a:p>
            <a:pPr marL="173022" indent="-173022"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1" y="-228597"/>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4995" y="876816"/>
            <a:ext cx="4394152" cy="338554"/>
          </a:xfrm>
          <a:prstGeom prst="rect">
            <a:avLst/>
          </a:prstGeom>
          <a:noFill/>
          <a:ln w="9525">
            <a:noFill/>
            <a:miter lim="800000"/>
            <a:headEnd/>
            <a:tailEnd/>
          </a:ln>
        </p:spPr>
        <p:txBody>
          <a:bodyPr wrap="non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03.02.2019	Incident: LTI struck by</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
        <p:nvSpPr>
          <p:cNvPr id="11"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288062398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BADF6A5-317D-4651-8337-7ABBBA63AC1B}"/>
</file>

<file path=customXml/itemProps2.xml><?xml version="1.0" encoding="utf-8"?>
<ds:datastoreItem xmlns:ds="http://schemas.openxmlformats.org/officeDocument/2006/customXml" ds:itemID="{1B020A10-E4A6-4EF3-BD53-D46B308AE528}"/>
</file>

<file path=customXml/itemProps3.xml><?xml version="1.0" encoding="utf-8"?>
<ds:datastoreItem xmlns:ds="http://schemas.openxmlformats.org/officeDocument/2006/customXml" ds:itemID="{158154F0-E2B1-4E9C-BEE1-E1A4379271D5}"/>
</file>

<file path=docProps/app.xml><?xml version="1.0" encoding="utf-8"?>
<Properties xmlns="http://schemas.openxmlformats.org/officeDocument/2006/extended-properties" xmlns:vt="http://schemas.openxmlformats.org/officeDocument/2006/docPropsVTypes">
  <TotalTime>324</TotalTime>
  <Words>443</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65</cp:revision>
  <dcterms:created xsi:type="dcterms:W3CDTF">2016-03-28T05:48:29Z</dcterms:created>
  <dcterms:modified xsi:type="dcterms:W3CDTF">2019-04-06T08:30:09Z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