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47" r:id="rId2"/>
    <p:sldId id="34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571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937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t="11111" r="37777" b="44445"/>
          <a:stretch/>
        </p:blipFill>
        <p:spPr>
          <a:xfrm>
            <a:off x="6239897" y="3986393"/>
            <a:ext cx="2656827" cy="23874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5" t="20000" r="27778" b="36666"/>
          <a:stretch/>
        </p:blipFill>
        <p:spPr>
          <a:xfrm>
            <a:off x="6172201" y="1150592"/>
            <a:ext cx="2724524" cy="2360708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3432" y="818941"/>
            <a:ext cx="5810167" cy="42550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 </a:t>
            </a:r>
            <a:r>
              <a:rPr lang="en-GB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Feb 2019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Incident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LTI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 Over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</a:t>
            </a:r>
            <a:endParaRPr lang="en-US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289" indent="-114289" algn="just"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happened?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Calibri" panose="020F0502020204030204" pitchFamily="34" charset="0"/>
                <a:cs typeface="Arial" charset="0"/>
              </a:rPr>
              <a:t>During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the berthing operation of Oil Tanker and while climbing the pilot ladder, the </a:t>
            </a:r>
            <a:r>
              <a:rPr lang="en-US" sz="1600" dirty="0" smtClean="0">
                <a:latin typeface="Calibri" panose="020F0502020204030204" pitchFamily="34" charset="0"/>
                <a:cs typeface="Arial" charset="0"/>
              </a:rPr>
              <a:t>Cargo Inspector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lost his balance and fell into the sea. In the process, he attempted to grab the last step </a:t>
            </a:r>
            <a:r>
              <a:rPr lang="en-US" sz="1600" dirty="0" smtClean="0">
                <a:latin typeface="Calibri" panose="020F0502020204030204" pitchFamily="34" charset="0"/>
                <a:cs typeface="Arial" charset="0"/>
              </a:rPr>
              <a:t>of </a:t>
            </a:r>
            <a:r>
              <a:rPr lang="en-US" sz="1600" dirty="0">
                <a:latin typeface="Calibri" panose="020F0502020204030204" pitchFamily="34" charset="0"/>
                <a:cs typeface="Arial" charset="0"/>
              </a:rPr>
              <a:t>the pilot ladder and injured his right shoulder.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learning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>
              <a:defRPr/>
            </a:pPr>
            <a:endParaRPr lang="en-US" sz="200" dirty="0">
              <a:solidFill>
                <a:srgbClr val="0000FF"/>
              </a:solidFill>
              <a:latin typeface="+mj-lt"/>
              <a:cs typeface="Tahoma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All Pilots, BMAs </a:t>
            </a:r>
            <a:r>
              <a:rPr lang="en-US" sz="1600" dirty="0">
                <a:latin typeface="Calibri" panose="020F0502020204030204" pitchFamily="34" charset="0"/>
              </a:rPr>
              <a:t>and Cargo </a:t>
            </a:r>
            <a:r>
              <a:rPr lang="en-US" sz="1600" dirty="0" smtClean="0">
                <a:latin typeface="Calibri" panose="020F0502020204030204" pitchFamily="34" charset="0"/>
              </a:rPr>
              <a:t>inspectors </a:t>
            </a:r>
            <a:r>
              <a:rPr lang="en-US" sz="1600" dirty="0">
                <a:latin typeface="Calibri" panose="020F0502020204030204" pitchFamily="34" charset="0"/>
              </a:rPr>
              <a:t>to attend </a:t>
            </a:r>
            <a:r>
              <a:rPr lang="en-US" sz="1600" dirty="0" smtClean="0">
                <a:latin typeface="Calibri" panose="020F0502020204030204" pitchFamily="34" charset="0"/>
              </a:rPr>
              <a:t>BOSIET (Basic </a:t>
            </a:r>
            <a:r>
              <a:rPr lang="en-US" sz="1600" dirty="0">
                <a:latin typeface="Calibri" panose="020F0502020204030204" pitchFamily="34" charset="0"/>
              </a:rPr>
              <a:t>O</a:t>
            </a:r>
            <a:r>
              <a:rPr lang="en-US" sz="1600" dirty="0" smtClean="0">
                <a:latin typeface="Calibri" panose="020F0502020204030204" pitchFamily="34" charset="0"/>
              </a:rPr>
              <a:t>ffshore </a:t>
            </a:r>
            <a:r>
              <a:rPr lang="en-US" sz="1600" dirty="0">
                <a:latin typeface="Calibri" panose="020F0502020204030204" pitchFamily="34" charset="0"/>
              </a:rPr>
              <a:t>S</a:t>
            </a:r>
            <a:r>
              <a:rPr lang="en-US" sz="1600" dirty="0" smtClean="0">
                <a:latin typeface="Calibri" panose="020F0502020204030204" pitchFamily="34" charset="0"/>
              </a:rPr>
              <a:t>afety </a:t>
            </a:r>
            <a:r>
              <a:rPr lang="en-US" sz="1600" dirty="0">
                <a:latin typeface="Calibri" panose="020F0502020204030204" pitchFamily="34" charset="0"/>
              </a:rPr>
              <a:t>I</a:t>
            </a:r>
            <a:r>
              <a:rPr lang="en-US" sz="1600" dirty="0" smtClean="0">
                <a:latin typeface="Calibri" panose="020F0502020204030204" pitchFamily="34" charset="0"/>
              </a:rPr>
              <a:t>nduction </a:t>
            </a:r>
            <a:r>
              <a:rPr lang="en-US" sz="1600" dirty="0">
                <a:latin typeface="Calibri" panose="020F0502020204030204" pitchFamily="34" charset="0"/>
              </a:rPr>
              <a:t>and </a:t>
            </a:r>
            <a:r>
              <a:rPr lang="en-US" sz="1600" dirty="0" smtClean="0">
                <a:latin typeface="Calibri" panose="020F0502020204030204" pitchFamily="34" charset="0"/>
              </a:rPr>
              <a:t>Emergency Training).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All </a:t>
            </a:r>
            <a:r>
              <a:rPr lang="en-US" sz="1600" dirty="0" smtClean="0">
                <a:latin typeface="Calibri" panose="020F0502020204030204" pitchFamily="34" charset="0"/>
              </a:rPr>
              <a:t>personal involved in Marine Operations to conduct Fitness assessment.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1" y="5155569"/>
            <a:ext cx="5878902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Only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Climb if you are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ready and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it is safe to do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so</a:t>
            </a:r>
            <a:endParaRPr lang="en-US" sz="1600" b="1" dirty="0" smtClean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67454" y="2824323"/>
            <a:ext cx="336550" cy="537468"/>
            <a:chOff x="3504" y="568"/>
            <a:chExt cx="2287" cy="1831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80" y="580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07129" y="5807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590800" y="6546651"/>
            <a:ext cx="4660990" cy="457200"/>
          </a:xfrm>
        </p:spPr>
        <p:txBody>
          <a:bodyPr/>
          <a:lstStyle/>
          <a:p>
            <a:pPr>
              <a:defRPr/>
            </a:pPr>
            <a:r>
              <a:rPr lang="en-US" sz="1100" dirty="0" smtClean="0">
                <a:latin typeface="+mj-lt"/>
              </a:rPr>
              <a:t>Confidential - Not to be shared outside of PDO/PDO contractors </a:t>
            </a:r>
            <a:endParaRPr lang="en-US" sz="1100" dirty="0">
              <a:latin typeface="+mj-lt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077541" y="3487918"/>
            <a:ext cx="18191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000" b="1" dirty="0" smtClean="0">
                <a:latin typeface="+mj-lt"/>
              </a:rPr>
              <a:t>Pilot Ladder </a:t>
            </a:r>
            <a:r>
              <a:rPr lang="en-GB" sz="1000" b="1" dirty="0">
                <a:latin typeface="+mj-lt"/>
              </a:rPr>
              <a:t>Too High 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024221" y="6353134"/>
            <a:ext cx="18191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000" b="1" dirty="0" smtClean="0">
                <a:latin typeface="+mj-lt"/>
              </a:rPr>
              <a:t>Low Pilot Ladder</a:t>
            </a:r>
            <a:endParaRPr lang="en-GB" sz="1000" b="1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007418" y="3196865"/>
            <a:ext cx="2133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6125" y="6117269"/>
            <a:ext cx="2231329" cy="109738"/>
          </a:xfrm>
          <a:prstGeom prst="rect">
            <a:avLst/>
          </a:prstGeom>
        </p:spPr>
      </p:pic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776793" y="3073755"/>
            <a:ext cx="12915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000" b="1" dirty="0" smtClean="0">
                <a:latin typeface="+mj-lt"/>
              </a:rPr>
              <a:t>Boat /water Level</a:t>
            </a:r>
            <a:endParaRPr lang="en-GB" sz="1000" b="1" dirty="0">
              <a:latin typeface="+mj-lt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4967818" y="6051165"/>
            <a:ext cx="12915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000" b="1" dirty="0" smtClean="0">
                <a:latin typeface="+mj-lt"/>
              </a:rPr>
              <a:t>Boat /water Level</a:t>
            </a:r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54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035746"/>
            <a:ext cx="8351838" cy="29238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Pilot Boarding process captured in HEMP ?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TBT is conducted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prior to boarding the pilot ladder 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r>
              <a:rPr lang="en-US" sz="1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 pitchFamily="2" charset="2"/>
              </a:rPr>
              <a:t> </a:t>
            </a:r>
            <a:endParaRPr lang="en-US" sz="1600" b="1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Pilot Ladder is properly rigged ?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weather condition is suitable to board the Tanker ? 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lighting is adequate for the boarding operation ?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       </a:t>
            </a:r>
          </a:p>
          <a:p>
            <a:pPr eaLnBrk="1" hangingPunct="1">
              <a:defRPr/>
            </a:pPr>
            <a:r>
              <a:rPr lang="en-US" sz="8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If the answer is NO to any of the above questions please ensure you take action to correct this finding. </a:t>
            </a:r>
            <a:endParaRPr lang="en-US" sz="8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23850" y="838200"/>
            <a:ext cx="63817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 12 Feb 2019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Incident title: LTI Man Over Board</a:t>
            </a: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5808663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latin typeface="+mj-lt"/>
              </a:rPr>
              <a:t>Confidential - Not to be shared outside of PDO/PDO contractors 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12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92194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D36A899-62D7-4E46-B679-B1332D8E0DE0}"/>
</file>

<file path=customXml/itemProps2.xml><?xml version="1.0" encoding="utf-8"?>
<ds:datastoreItem xmlns:ds="http://schemas.openxmlformats.org/officeDocument/2006/customXml" ds:itemID="{C73E3C05-BBBB-4371-863C-262F238CBEE6}"/>
</file>

<file path=customXml/itemProps3.xml><?xml version="1.0" encoding="utf-8"?>
<ds:datastoreItem xmlns:ds="http://schemas.openxmlformats.org/officeDocument/2006/customXml" ds:itemID="{73DDBB43-B08A-4761-82EA-3CD12C02E0C6}"/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477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66</cp:revision>
  <dcterms:created xsi:type="dcterms:W3CDTF">2016-03-28T05:48:29Z</dcterms:created>
  <dcterms:modified xsi:type="dcterms:W3CDTF">2019-04-06T08:37:13Z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