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3" r:id="rId2"/>
    <p:sldId id="35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4893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5739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8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100" y="1143000"/>
            <a:ext cx="3441500" cy="2247901"/>
          </a:xfrm>
          <a:prstGeom prst="rect">
            <a:avLst/>
          </a:prstGeom>
        </p:spPr>
      </p:pic>
      <p:pic>
        <p:nvPicPr>
          <p:cNvPr id="1028" name="Picture 4" descr="https://media4.picsearch.com/is?X1dAbMTkn2ySbAd9HqkdOwQVZz8XVXaR9USWql7KKZY&amp;height=24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100" y="3695699"/>
            <a:ext cx="34415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743414"/>
            <a:ext cx="5397284" cy="43781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24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March 2019    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MVI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-342900" eaLnBrk="1" hangingPunct="1">
              <a:defRPr/>
            </a:pPr>
            <a:r>
              <a:rPr lang="en-US" sz="1600" dirty="0">
                <a:latin typeface="Calibri" panose="020F0502020204030204" pitchFamily="34" charset="0"/>
              </a:rPr>
              <a:t>While driving on a slight uphill on the graded road, the driver came across sand pile on the top of the uphill. </a:t>
            </a:r>
            <a:r>
              <a:rPr lang="en-US" sz="1600" dirty="0">
                <a:latin typeface="Calibri" panose="020F0502020204030204" pitchFamily="34" charset="0"/>
              </a:rPr>
              <a:t>As he swerve to the left to avoid hitting the </a:t>
            </a:r>
            <a:r>
              <a:rPr lang="en-US" sz="1600" dirty="0" smtClean="0">
                <a:latin typeface="Calibri" panose="020F0502020204030204" pitchFamily="34" charset="0"/>
              </a:rPr>
              <a:t>sand pile</a:t>
            </a:r>
            <a:r>
              <a:rPr lang="en-US" sz="1600" dirty="0">
                <a:latin typeface="Calibri" panose="020F0502020204030204" pitchFamily="34" charset="0"/>
              </a:rPr>
              <a:t>, he lost control of the vehicle and rollover. </a:t>
            </a:r>
            <a:r>
              <a:rPr lang="en-US" sz="1600" dirty="0">
                <a:latin typeface="Calibri" panose="020F0502020204030204" pitchFamily="34" charset="0"/>
              </a:rPr>
              <a:t>The driver sustained back injury and injuries to the fingers and both feet. 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follow the speed limit for the road.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adjust your speed to the condition of the road.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drive defensively.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en-US" sz="1600" dirty="0" smtClean="0">
                <a:latin typeface="Calibri" panose="020F0502020204030204" pitchFamily="34" charset="0"/>
                <a:cs typeface="Tahoma" pitchFamily="34" charset="0"/>
              </a:rPr>
              <a:t>Always observe and follow the road signage.</a:t>
            </a: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60438" y="5218838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Slow down and always drive to the conditions of the road.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17147" y="3810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3" descr="C:\Users\mu54394\AppData\Local\Temp\wzbf7c\no-mobile-&amp;-no-speeding-(PD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34118" y="5218838"/>
            <a:ext cx="719381" cy="64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467600" y="5218837"/>
            <a:ext cx="743414" cy="670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4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7020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your drivers fully aware of the defensive driving techniques and use them at all times?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your drivers always follow and comply with the Journey Management Plan?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Are all your drivers aware of the emergency response  and actions in case of a road accident?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Is your safe journey management in compliance with SP 2000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conduct self verification audit for the Safe Journey Management?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all vehicles in use meeting the SP 2000 requirement?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76200" y="787107"/>
            <a:ext cx="51700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24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March 2019      Incident title: MVI 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4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92196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2BEB333-A07E-4C1D-AAB8-227DFBDB7277}"/>
</file>

<file path=customXml/itemProps2.xml><?xml version="1.0" encoding="utf-8"?>
<ds:datastoreItem xmlns:ds="http://schemas.openxmlformats.org/officeDocument/2006/customXml" ds:itemID="{6A112C4F-F6C9-4E6C-A24D-258D72BBEEF7}"/>
</file>

<file path=customXml/itemProps3.xml><?xml version="1.0" encoding="utf-8"?>
<ds:datastoreItem xmlns:ds="http://schemas.openxmlformats.org/officeDocument/2006/customXml" ds:itemID="{9837C606-0E0E-4C56-A28E-7EA5B43B60DE}"/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484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71</cp:revision>
  <dcterms:created xsi:type="dcterms:W3CDTF">2016-03-28T05:48:29Z</dcterms:created>
  <dcterms:modified xsi:type="dcterms:W3CDTF">2019-05-20T11:17:31Z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