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39" r:id="rId2"/>
    <p:sldId id="34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693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85690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9800" y="1187808"/>
            <a:ext cx="2957127" cy="1981125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82058" y="754320"/>
            <a:ext cx="5579365" cy="400879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 06/02/2019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title: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Barge incident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289" indent="-114289" algn="just">
              <a:defRPr/>
            </a:pPr>
            <a:r>
              <a:rPr lang="en-US" sz="1600" b="1" dirty="0">
                <a:solidFill>
                  <a:srgbClr val="FF0000"/>
                </a:solidFill>
                <a:cs typeface="Calibri" panose="020F0502020204030204" pitchFamily="34" charset="0"/>
              </a:rPr>
              <a:t>What happened?</a:t>
            </a:r>
          </a:p>
          <a:p>
            <a:pPr algn="just">
              <a:defRPr/>
            </a:pPr>
            <a:r>
              <a:rPr lang="en-US" sz="1600" dirty="0" smtClean="0">
                <a:latin typeface="Calibri" panose="020F0502020204030204" pitchFamily="34" charset="0"/>
              </a:rPr>
              <a:t>During </a:t>
            </a:r>
            <a:r>
              <a:rPr lang="en-US" sz="1600" dirty="0">
                <a:latin typeface="Calibri" panose="020F0502020204030204" pitchFamily="34" charset="0"/>
              </a:rPr>
              <a:t>some rough weather one of the two mooring lines holding the maintenance barge to the mooring buoy failed. An assessment by the marine maintenance team resulted in a decision to use a small boat to secure a towing line to the barge. While preparations were underway it was noticed that the barge and the mooring buoy were drifting towards the MAF beach.</a:t>
            </a:r>
            <a:r>
              <a:rPr lang="en-US" sz="1600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endParaRPr lang="en-US" sz="1600" b="1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</a:rPr>
              <a:t>Always not </a:t>
            </a:r>
            <a:r>
              <a:rPr lang="en-US" sz="1600" dirty="0">
                <a:latin typeface="Calibri" panose="020F0502020204030204" pitchFamily="34" charset="0"/>
              </a:rPr>
              <a:t>to over reliance on the weather report.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sym typeface="Wingdings" pitchFamily="2" charset="2"/>
              </a:rPr>
              <a:t>Obtain MOC </a:t>
            </a:r>
            <a:r>
              <a:rPr lang="en-US" sz="1600" dirty="0">
                <a:latin typeface="Calibri" panose="020F0502020204030204" pitchFamily="34" charset="0"/>
                <a:sym typeface="Wingdings" pitchFamily="2" charset="2"/>
              </a:rPr>
              <a:t>and </a:t>
            </a:r>
            <a:r>
              <a:rPr lang="en-US" sz="1600" dirty="0" smtClean="0">
                <a:latin typeface="Calibri" panose="020F0502020204030204" pitchFamily="34" charset="0"/>
                <a:sym typeface="Wingdings" pitchFamily="2" charset="2"/>
              </a:rPr>
              <a:t>complete RA before </a:t>
            </a:r>
            <a:r>
              <a:rPr lang="en-US" sz="1600" dirty="0">
                <a:latin typeface="Calibri" panose="020F0502020204030204" pitchFamily="34" charset="0"/>
                <a:sym typeface="Wingdings" pitchFamily="2" charset="2"/>
              </a:rPr>
              <a:t>and any step out taken place even </a:t>
            </a:r>
            <a:r>
              <a:rPr lang="en-US" sz="1600" dirty="0" smtClean="0">
                <a:latin typeface="Calibri" panose="020F0502020204030204" pitchFamily="34" charset="0"/>
                <a:sym typeface="Wingdings" pitchFamily="2" charset="2"/>
              </a:rPr>
              <a:t>for </a:t>
            </a:r>
            <a:r>
              <a:rPr lang="en-US" sz="1600" dirty="0">
                <a:latin typeface="Calibri" panose="020F0502020204030204" pitchFamily="34" charset="0"/>
                <a:sym typeface="Wingdings" pitchFamily="2" charset="2"/>
              </a:rPr>
              <a:t>written off equipment</a:t>
            </a:r>
          </a:p>
          <a:p>
            <a:pPr eaLnBrk="1" hangingPunct="1">
              <a:defRPr/>
            </a:pPr>
            <a:endParaRPr lang="en-US" sz="1200" dirty="0">
              <a:latin typeface="+mj-lt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323975" cy="1665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533400" y="5209635"/>
            <a:ext cx="4506269" cy="40011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000" b="1" dirty="0" smtClean="0">
                <a:solidFill>
                  <a:srgbClr val="FFFF00"/>
                </a:solidFill>
                <a:latin typeface="Tahoma" pitchFamily="34" charset="0"/>
              </a:rPr>
              <a:t>Always risk assess asset disposal</a:t>
            </a:r>
            <a:endParaRPr lang="en-US" sz="20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917987" y="6436567"/>
            <a:ext cx="574675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</a:rPr>
              <a:t>Confidential - Not to be shared outside of PDO/PDO contractors </a:t>
            </a:r>
            <a:endParaRPr lang="en-US" dirty="0"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0" y="3438175"/>
            <a:ext cx="2995207" cy="2286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48660" y="3163143"/>
            <a:ext cx="15333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Barge in the beach</a:t>
            </a:r>
            <a:endParaRPr lang="en-US" sz="11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665865" y="5828669"/>
            <a:ext cx="16097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</a:t>
            </a:r>
            <a:r>
              <a:rPr lang="en-US" sz="1100" b="1" dirty="0" smtClean="0"/>
              <a:t>ecuring arrangement</a:t>
            </a:r>
            <a:endParaRPr lang="en-US" sz="1100" b="1" dirty="0"/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8382000" y="2340515"/>
            <a:ext cx="336550" cy="544513"/>
            <a:chOff x="3504" y="544"/>
            <a:chExt cx="2287" cy="1855"/>
          </a:xfrm>
        </p:grpSpPr>
        <p:sp>
          <p:nvSpPr>
            <p:cNvPr id="1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7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8" name="Freeform 17"/>
          <p:cNvSpPr>
            <a:spLocks/>
          </p:cNvSpPr>
          <p:nvPr/>
        </p:nvSpPr>
        <p:spPr bwMode="auto">
          <a:xfrm>
            <a:off x="8436137" y="508050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67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57020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learning from incident captured all potential failure and rectify them?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all marine craft are properly secured in rough weather?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marine offshore assets and equipment inspected as per plans?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you ensure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MOC and RA available before any step out?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written-off marine vessel are moved to safe location?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written-off </a:t>
            </a: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and disposal process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simple and timely?</a:t>
            </a:r>
            <a:endParaRPr lang="en-US" sz="1600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23850" y="838200"/>
            <a:ext cx="6686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 06/02/2019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Incident title: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Barge incident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514600" y="6480427"/>
            <a:ext cx="5808663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</a:rPr>
              <a:t>Confidential - Not to be shared outside of PDO/PDO contractors 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10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92197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9DD04F7-47F6-46DB-AF1C-1A2D37824BE2}"/>
</file>

<file path=customXml/itemProps2.xml><?xml version="1.0" encoding="utf-8"?>
<ds:datastoreItem xmlns:ds="http://schemas.openxmlformats.org/officeDocument/2006/customXml" ds:itemID="{E5487071-6A1A-4019-A057-343584F4AE4B}"/>
</file>

<file path=customXml/itemProps3.xml><?xml version="1.0" encoding="utf-8"?>
<ds:datastoreItem xmlns:ds="http://schemas.openxmlformats.org/officeDocument/2006/customXml" ds:itemID="{4AE375EB-04E0-42CA-83D7-CA9ED03B5A8A}"/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487</Words>
  <Application>Microsoft Office PowerPoint</Application>
  <PresentationFormat>On-screen Show (4:3)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62</cp:revision>
  <dcterms:created xsi:type="dcterms:W3CDTF">2016-03-28T05:48:29Z</dcterms:created>
  <dcterms:modified xsi:type="dcterms:W3CDTF">2019-04-06T08:22:13Z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