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1" r:id="rId2"/>
    <p:sldId id="34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30820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338649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1611" y="869184"/>
            <a:ext cx="6076789" cy="430117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04 Feb 19      Incident title : HIPO # 07 </a:t>
            </a:r>
            <a:endParaRPr lang="en-US" sz="1200" b="1" dirty="0" smtClean="0">
              <a:solidFill>
                <a:srgbClr val="333399"/>
              </a:solidFill>
              <a:latin typeface="Tahoma" pitchFamily="34" charset="0"/>
            </a:endParaRP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lgn="just" eaLnBrk="1" hangingPunct="1">
              <a:defRPr/>
            </a:pPr>
            <a:r>
              <a:rPr lang="en-US" sz="1600" dirty="0">
                <a:solidFill>
                  <a:srgbClr val="000000"/>
                </a:solidFill>
                <a:latin typeface="Calibri" panose="020F0502020204030204" pitchFamily="34" charset="0"/>
              </a:rPr>
              <a:t>Mechanical crew attempted to brake flange of a 2” injection manifold which was connected to 20” sour liquid line without valid PTW and isolation certificate and without donning BA sets While opening the bolt crew smelt H2S gas and stopped the activity</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confirm lines are positively isolated</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ensure permit available for the activity</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remember that you are authorized to stop unsafe activity</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consider a process line to be ‘live’ unless proven otherwise </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Only open lines with the use of the proper PPE, in this case with BA sets donned.</a:t>
            </a:r>
            <a:endParaRPr lang="en-US" sz="1600" strike="sngStrike" dirty="0">
              <a:latin typeface="Calibri" panose="020F0502020204030204" pitchFamily="34" charset="0"/>
              <a:cs typeface="Tahoma" pitchFamily="34" charset="0"/>
            </a:endParaRPr>
          </a:p>
          <a:p>
            <a:pPr eaLnBrk="1" hangingPunct="1">
              <a:defRPr/>
            </a:pPr>
            <a:endParaRPr lang="en-US" sz="1400" dirty="0">
              <a:latin typeface="Arial" charset="0"/>
            </a:endParaRPr>
          </a:p>
        </p:txBody>
      </p:sp>
      <p:sp>
        <p:nvSpPr>
          <p:cNvPr id="26628" name="TextBox 16"/>
          <p:cNvSpPr txBox="1">
            <a:spLocks noChangeArrowheads="1"/>
          </p:cNvSpPr>
          <p:nvPr/>
        </p:nvSpPr>
        <p:spPr bwMode="auto">
          <a:xfrm>
            <a:off x="381000" y="5638800"/>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Lifesaving rules are made to save lives, follow it</a:t>
            </a:r>
          </a:p>
        </p:txBody>
      </p:sp>
      <p:sp>
        <p:nvSpPr>
          <p:cNvPr id="16" name="Text Box 12"/>
          <p:cNvSpPr txBox="1">
            <a:spLocks noChangeArrowheads="1"/>
          </p:cNvSpPr>
          <p:nvPr/>
        </p:nvSpPr>
        <p:spPr bwMode="auto">
          <a:xfrm>
            <a:off x="1447800" y="0"/>
            <a:ext cx="6172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6288" y="3733800"/>
            <a:ext cx="1645104" cy="2362200"/>
          </a:xfrm>
          <a:prstGeom prst="rect">
            <a:avLst/>
          </a:prstGeom>
        </p:spPr>
      </p:pic>
      <p:sp>
        <p:nvSpPr>
          <p:cNvPr id="26634" name="Freeform 132"/>
          <p:cNvSpPr>
            <a:spLocks/>
          </p:cNvSpPr>
          <p:nvPr/>
        </p:nvSpPr>
        <p:spPr bwMode="auto">
          <a:xfrm>
            <a:off x="8533471" y="507164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794449" y="949413"/>
            <a:ext cx="1606943" cy="2289894"/>
          </a:xfrm>
          <a:prstGeom prst="rect">
            <a:avLst/>
          </a:prstGeom>
        </p:spPr>
      </p:pic>
      <p:grpSp>
        <p:nvGrpSpPr>
          <p:cNvPr id="26633" name="Group 131"/>
          <p:cNvGrpSpPr>
            <a:grpSpLocks/>
          </p:cNvGrpSpPr>
          <p:nvPr/>
        </p:nvGrpSpPr>
        <p:grpSpPr bwMode="auto">
          <a:xfrm>
            <a:off x="8533471" y="157146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5" name="Rectangle 4"/>
          <p:cNvSpPr/>
          <p:nvPr/>
        </p:nvSpPr>
        <p:spPr>
          <a:xfrm>
            <a:off x="6891637" y="3239307"/>
            <a:ext cx="1412566" cy="338554"/>
          </a:xfrm>
          <a:prstGeom prst="rect">
            <a:avLst/>
          </a:prstGeom>
        </p:spPr>
        <p:txBody>
          <a:bodyPr wrap="none">
            <a:spAutoFit/>
          </a:bodyPr>
          <a:lstStyle/>
          <a:p>
            <a:pPr lvl="0" algn="ctr"/>
            <a:r>
              <a:rPr lang="en-US" sz="1600" dirty="0">
                <a:solidFill>
                  <a:srgbClr val="FF0000"/>
                </a:solidFill>
              </a:rPr>
              <a:t>Not authorized</a:t>
            </a:r>
          </a:p>
        </p:txBody>
      </p:sp>
      <p:sp>
        <p:nvSpPr>
          <p:cNvPr id="6" name="Rectangle 5"/>
          <p:cNvSpPr/>
          <p:nvPr/>
        </p:nvSpPr>
        <p:spPr>
          <a:xfrm>
            <a:off x="6814425" y="6172200"/>
            <a:ext cx="1590499" cy="338554"/>
          </a:xfrm>
          <a:prstGeom prst="rect">
            <a:avLst/>
          </a:prstGeom>
        </p:spPr>
        <p:txBody>
          <a:bodyPr wrap="none">
            <a:spAutoFit/>
          </a:bodyPr>
          <a:lstStyle/>
          <a:p>
            <a:pPr lvl="0" algn="ctr"/>
            <a:r>
              <a:rPr lang="en-US" sz="1600" dirty="0">
                <a:solidFill>
                  <a:srgbClr val="000000"/>
                </a:solidFill>
              </a:rPr>
              <a:t>Fully  authorized</a:t>
            </a:r>
          </a:p>
        </p:txBody>
      </p:sp>
    </p:spTree>
    <p:extLst>
      <p:ext uri="{BB962C8B-B14F-4D97-AF65-F5344CB8AC3E}">
        <p14:creationId xmlns:p14="http://schemas.microsoft.com/office/powerpoint/2010/main" val="362648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406128"/>
            <a:ext cx="8351838" cy="433965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before commencement of activities approved PTW in place?</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Isolation certificates obtained while working on live line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Have you ensure adequate communication between supervisors and work force during planning of work as well as before commencement of task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the flange breaking activity done with BA sets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whether your team has adequate process safety awareness while working in HMEPs area?</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If </a:t>
            </a:r>
            <a:r>
              <a:rPr lang="en-US" sz="1000" i="1" dirty="0">
                <a:solidFill>
                  <a:srgbClr val="0033CC"/>
                </a:solidFill>
                <a:latin typeface="+mj-lt"/>
                <a:sym typeface="Wingdings" pitchFamily="2" charset="2"/>
              </a:rPr>
              <a:t>the answer is NO to any of the above questions please ensure you take action to correct this finding.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776286"/>
            <a:ext cx="4248279"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04 Feb 19      Incident title : HIPO # 07</a:t>
            </a:r>
          </a:p>
        </p:txBody>
      </p:sp>
    </p:spTree>
    <p:extLst>
      <p:ext uri="{BB962C8B-B14F-4D97-AF65-F5344CB8AC3E}">
        <p14:creationId xmlns:p14="http://schemas.microsoft.com/office/powerpoint/2010/main" val="3024214331"/>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3024976-9FFB-4368-B61A-7F5146299C88}"/>
</file>

<file path=customXml/itemProps2.xml><?xml version="1.0" encoding="utf-8"?>
<ds:datastoreItem xmlns:ds="http://schemas.openxmlformats.org/officeDocument/2006/customXml" ds:itemID="{8C5DAC70-F811-4182-A973-88A2824F2EB4}"/>
</file>

<file path=customXml/itemProps3.xml><?xml version="1.0" encoding="utf-8"?>
<ds:datastoreItem xmlns:ds="http://schemas.openxmlformats.org/officeDocument/2006/customXml" ds:itemID="{DFDA7C01-E87F-4BFF-B929-F6FA3B473026}"/>
</file>

<file path=docProps/app.xml><?xml version="1.0" encoding="utf-8"?>
<Properties xmlns="http://schemas.openxmlformats.org/officeDocument/2006/extended-properties" xmlns:vt="http://schemas.openxmlformats.org/officeDocument/2006/docPropsVTypes">
  <TotalTime>319</TotalTime>
  <Words>481</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63</cp:revision>
  <dcterms:created xsi:type="dcterms:W3CDTF">2016-03-28T05:48:29Z</dcterms:created>
  <dcterms:modified xsi:type="dcterms:W3CDTF">2019-04-06T08:25:28Z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