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41" r:id="rId2"/>
    <p:sldId id="34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4/6/2019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a:p>
        </p:txBody>
      </p:sp>
    </p:spTree>
    <p:extLst>
      <p:ext uri="{BB962C8B-B14F-4D97-AF65-F5344CB8AC3E}">
        <p14:creationId xmlns:p14="http://schemas.microsoft.com/office/powerpoint/2010/main" val="30820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24184">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a:p>
        </p:txBody>
      </p:sp>
    </p:spTree>
    <p:extLst>
      <p:ext uri="{BB962C8B-B14F-4D97-AF65-F5344CB8AC3E}">
        <p14:creationId xmlns:p14="http://schemas.microsoft.com/office/powerpoint/2010/main" val="3386493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71611" y="869184"/>
            <a:ext cx="6076789" cy="4301177"/>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04 Feb 19      Incident title : HIPO # 07 </a:t>
            </a:r>
            <a:endParaRPr lang="en-US" sz="1200" b="1" dirty="0" smtClean="0">
              <a:solidFill>
                <a:srgbClr val="333399"/>
              </a:solidFill>
              <a:latin typeface="Tahoma" pitchFamily="34" charset="0"/>
            </a:endParaRPr>
          </a:p>
          <a:p>
            <a:pPr marL="114300" indent="-114300" algn="just">
              <a:defRPr/>
            </a:pPr>
            <a:endParaRPr lang="en-US" sz="1200" b="1" dirty="0">
              <a:solidFill>
                <a:srgbClr val="333399"/>
              </a:solidFill>
              <a:latin typeface="Tahoma" pitchFamily="34" charset="0"/>
            </a:endParaRPr>
          </a:p>
          <a:p>
            <a:pPr marL="114300" indent="-114300" algn="just">
              <a:defRPr/>
            </a:pPr>
            <a:r>
              <a:rPr lang="en-US" sz="1600" b="1" dirty="0" smtClean="0">
                <a:solidFill>
                  <a:srgbClr val="FF0000"/>
                </a:solidFill>
                <a:latin typeface="Tahoma" pitchFamily="34" charset="0"/>
              </a:rPr>
              <a:t>What </a:t>
            </a:r>
            <a:r>
              <a:rPr lang="en-US" sz="1600" b="1" dirty="0">
                <a:solidFill>
                  <a:srgbClr val="FF0000"/>
                </a:solidFill>
                <a:latin typeface="Tahoma" pitchFamily="34" charset="0"/>
              </a:rPr>
              <a:t>happened?</a:t>
            </a:r>
            <a:endParaRPr lang="en-US" sz="1600" dirty="0">
              <a:solidFill>
                <a:srgbClr val="FF0000"/>
              </a:solidFill>
              <a:latin typeface="Tahoma" pitchFamily="34" charset="0"/>
            </a:endParaRPr>
          </a:p>
          <a:p>
            <a:pPr marL="342900" indent="-342900" eaLnBrk="1" hangingPunct="1">
              <a:defRPr/>
            </a:pPr>
            <a:endParaRPr lang="en-US" sz="1050" dirty="0">
              <a:solidFill>
                <a:srgbClr val="000000"/>
              </a:solidFill>
              <a:latin typeface="Arial" pitchFamily="34" charset="0"/>
            </a:endParaRPr>
          </a:p>
          <a:p>
            <a:pPr algn="just" eaLnBrk="1" hangingPunct="1">
              <a:defRPr/>
            </a:pPr>
            <a:r>
              <a:rPr lang="en-US" sz="1600" dirty="0">
                <a:solidFill>
                  <a:srgbClr val="000000"/>
                </a:solidFill>
                <a:latin typeface="Calibri" panose="020F0502020204030204" pitchFamily="34" charset="0"/>
              </a:rPr>
              <a:t>Mechanical crew attempted to brake flange of a 2” injection manifold which was connected to 20” sour liquid line without valid PTW and isolation certificate and without donning BA sets While opening the bolt crew smelt H2S gas and stopped the activity</a:t>
            </a: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14300" indent="-114300">
              <a:defRPr/>
            </a:pPr>
            <a:endParaRPr lang="en-US" sz="1050" dirty="0">
              <a:latin typeface="Arial" charset="0"/>
              <a:cs typeface="Tahoma" pitchFamily="34" charset="0"/>
            </a:endParaRPr>
          </a:p>
          <a:p>
            <a:pPr marL="285750" indent="-285750" eaLnBrk="1" hangingPunct="1">
              <a:buFont typeface="Wingdings" panose="05000000000000000000" pitchFamily="2" charset="2"/>
              <a:buChar char="Ø"/>
              <a:defRPr/>
            </a:pPr>
            <a:r>
              <a:rPr lang="en-US" sz="1600" dirty="0">
                <a:latin typeface="Calibri" panose="020F0502020204030204" pitchFamily="34" charset="0"/>
                <a:cs typeface="Tahoma" pitchFamily="34" charset="0"/>
              </a:rPr>
              <a:t>Always confirm lines are positively isolated</a:t>
            </a:r>
          </a:p>
          <a:p>
            <a:pPr marL="285750" indent="-285750" eaLnBrk="1" hangingPunct="1">
              <a:buFont typeface="Wingdings" panose="05000000000000000000" pitchFamily="2" charset="2"/>
              <a:buChar char="Ø"/>
              <a:defRPr/>
            </a:pPr>
            <a:r>
              <a:rPr lang="en-US" sz="1600" dirty="0">
                <a:latin typeface="Calibri" panose="020F0502020204030204" pitchFamily="34" charset="0"/>
                <a:cs typeface="Tahoma" pitchFamily="34" charset="0"/>
              </a:rPr>
              <a:t>Always ensure permit available for the activity</a:t>
            </a:r>
          </a:p>
          <a:p>
            <a:pPr marL="285750" indent="-285750" eaLnBrk="1" hangingPunct="1">
              <a:buFont typeface="Wingdings" panose="05000000000000000000" pitchFamily="2" charset="2"/>
              <a:buChar char="Ø"/>
              <a:defRPr/>
            </a:pPr>
            <a:r>
              <a:rPr lang="en-US" sz="1600" dirty="0">
                <a:latin typeface="Calibri" panose="020F0502020204030204" pitchFamily="34" charset="0"/>
                <a:cs typeface="Tahoma" pitchFamily="34" charset="0"/>
              </a:rPr>
              <a:t>Always remember that you are authorized to stop unsafe activity</a:t>
            </a:r>
          </a:p>
          <a:p>
            <a:pPr marL="285750" indent="-285750" eaLnBrk="1" hangingPunct="1">
              <a:buFont typeface="Wingdings" panose="05000000000000000000" pitchFamily="2" charset="2"/>
              <a:buChar char="Ø"/>
              <a:defRPr/>
            </a:pPr>
            <a:r>
              <a:rPr lang="en-US" sz="1600" dirty="0">
                <a:latin typeface="Calibri" panose="020F0502020204030204" pitchFamily="34" charset="0"/>
                <a:cs typeface="Tahoma" pitchFamily="34" charset="0"/>
              </a:rPr>
              <a:t>Always consider a process line to be ‘live’ unless proven otherwise </a:t>
            </a:r>
          </a:p>
          <a:p>
            <a:pPr marL="285750" indent="-285750" eaLnBrk="1" hangingPunct="1">
              <a:buFont typeface="Wingdings" panose="05000000000000000000" pitchFamily="2" charset="2"/>
              <a:buChar char="Ø"/>
              <a:defRPr/>
            </a:pPr>
            <a:r>
              <a:rPr lang="en-US" sz="1600" dirty="0">
                <a:latin typeface="Calibri" panose="020F0502020204030204" pitchFamily="34" charset="0"/>
                <a:cs typeface="Tahoma" pitchFamily="34" charset="0"/>
              </a:rPr>
              <a:t>Only open lines with the use of the proper PPE, in this case with BA sets donned.</a:t>
            </a:r>
            <a:endParaRPr lang="en-US" sz="1600" strike="sngStrike" dirty="0">
              <a:latin typeface="Calibri" panose="020F0502020204030204" pitchFamily="34" charset="0"/>
              <a:cs typeface="Tahoma" pitchFamily="34" charset="0"/>
            </a:endParaRPr>
          </a:p>
          <a:p>
            <a:pPr eaLnBrk="1" hangingPunct="1">
              <a:defRPr/>
            </a:pPr>
            <a:endParaRPr lang="en-US" sz="1400" dirty="0">
              <a:latin typeface="Arial" charset="0"/>
            </a:endParaRPr>
          </a:p>
        </p:txBody>
      </p:sp>
      <p:sp>
        <p:nvSpPr>
          <p:cNvPr id="26628" name="TextBox 16"/>
          <p:cNvSpPr txBox="1">
            <a:spLocks noChangeArrowheads="1"/>
          </p:cNvSpPr>
          <p:nvPr/>
        </p:nvSpPr>
        <p:spPr bwMode="auto">
          <a:xfrm>
            <a:off x="381000" y="5638800"/>
            <a:ext cx="5181600" cy="338554"/>
          </a:xfrm>
          <a:prstGeom prst="rect">
            <a:avLst/>
          </a:prstGeom>
          <a:solidFill>
            <a:schemeClr val="accent2"/>
          </a:solidFill>
          <a:ln w="9525">
            <a:noFill/>
            <a:miter lim="800000"/>
            <a:headEnd/>
            <a:tailEnd/>
          </a:ln>
        </p:spPr>
        <p:txBody>
          <a:bodyPr>
            <a:spAutoFit/>
          </a:bodyPr>
          <a:lstStyle/>
          <a:p>
            <a:pPr eaLnBrk="1" hangingPunct="1"/>
            <a:r>
              <a:rPr lang="en-US" sz="1600" b="1" dirty="0">
                <a:solidFill>
                  <a:srgbClr val="FFFF00"/>
                </a:solidFill>
                <a:latin typeface="Tahoma" pitchFamily="34" charset="0"/>
              </a:rPr>
              <a:t>Lifesaving rules are made to save lives, follow it</a:t>
            </a:r>
          </a:p>
        </p:txBody>
      </p:sp>
      <p:sp>
        <p:nvSpPr>
          <p:cNvPr id="16" name="Text Box 12"/>
          <p:cNvSpPr txBox="1">
            <a:spLocks noChangeArrowheads="1"/>
          </p:cNvSpPr>
          <p:nvPr/>
        </p:nvSpPr>
        <p:spPr bwMode="auto">
          <a:xfrm>
            <a:off x="1447800" y="0"/>
            <a:ext cx="6172200" cy="646113"/>
          </a:xfrm>
          <a:prstGeom prst="rect">
            <a:avLst/>
          </a:prstGeom>
          <a:noFill/>
          <a:ln w="9525">
            <a:noFill/>
            <a:miter lim="800000"/>
            <a:headEnd/>
            <a:tailEnd/>
          </a:ln>
        </p:spPr>
        <p:txBody>
          <a:bodyPr wrap="square">
            <a:spAutoFit/>
          </a:bodyPr>
          <a:lstStyle/>
          <a:p>
            <a:pPr algn="ctr">
              <a:defRPr/>
            </a:pPr>
            <a:r>
              <a:rPr lang="en-GB" sz="3600" b="1" dirty="0">
                <a:latin typeface="+mj-lt"/>
              </a:rPr>
              <a:t>PDO Second Alert</a:t>
            </a:r>
          </a:p>
        </p:txBody>
      </p:sp>
      <p:pic>
        <p:nvPicPr>
          <p:cNvPr id="2" name="Picture 1"/>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756288" y="3733800"/>
            <a:ext cx="1645104" cy="2362200"/>
          </a:xfrm>
          <a:prstGeom prst="rect">
            <a:avLst/>
          </a:prstGeom>
        </p:spPr>
      </p:pic>
      <p:sp>
        <p:nvSpPr>
          <p:cNvPr id="26634" name="Freeform 132"/>
          <p:cNvSpPr>
            <a:spLocks/>
          </p:cNvSpPr>
          <p:nvPr/>
        </p:nvSpPr>
        <p:spPr bwMode="auto">
          <a:xfrm>
            <a:off x="8533471" y="5071646"/>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pic>
        <p:nvPicPr>
          <p:cNvPr id="3" name="Picture 2"/>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6794449" y="949413"/>
            <a:ext cx="1606943" cy="2289894"/>
          </a:xfrm>
          <a:prstGeom prst="rect">
            <a:avLst/>
          </a:prstGeom>
        </p:spPr>
      </p:pic>
      <p:grpSp>
        <p:nvGrpSpPr>
          <p:cNvPr id="26633" name="Group 131"/>
          <p:cNvGrpSpPr>
            <a:grpSpLocks/>
          </p:cNvGrpSpPr>
          <p:nvPr/>
        </p:nvGrpSpPr>
        <p:grpSpPr bwMode="auto">
          <a:xfrm>
            <a:off x="8533471" y="1571468"/>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sp>
        <p:nvSpPr>
          <p:cNvPr id="5" name="Rectangle 4"/>
          <p:cNvSpPr/>
          <p:nvPr/>
        </p:nvSpPr>
        <p:spPr>
          <a:xfrm>
            <a:off x="6891637" y="3239307"/>
            <a:ext cx="1412566" cy="338554"/>
          </a:xfrm>
          <a:prstGeom prst="rect">
            <a:avLst/>
          </a:prstGeom>
        </p:spPr>
        <p:txBody>
          <a:bodyPr wrap="none">
            <a:spAutoFit/>
          </a:bodyPr>
          <a:lstStyle/>
          <a:p>
            <a:pPr lvl="0" algn="ctr"/>
            <a:r>
              <a:rPr lang="en-US" sz="1600" dirty="0">
                <a:solidFill>
                  <a:srgbClr val="FF0000"/>
                </a:solidFill>
              </a:rPr>
              <a:t>Not authorized</a:t>
            </a:r>
          </a:p>
        </p:txBody>
      </p:sp>
      <p:sp>
        <p:nvSpPr>
          <p:cNvPr id="6" name="Rectangle 5"/>
          <p:cNvSpPr/>
          <p:nvPr/>
        </p:nvSpPr>
        <p:spPr>
          <a:xfrm>
            <a:off x="6814425" y="6172200"/>
            <a:ext cx="1590499" cy="338554"/>
          </a:xfrm>
          <a:prstGeom prst="rect">
            <a:avLst/>
          </a:prstGeom>
        </p:spPr>
        <p:txBody>
          <a:bodyPr wrap="none">
            <a:spAutoFit/>
          </a:bodyPr>
          <a:lstStyle/>
          <a:p>
            <a:pPr lvl="0" algn="ctr"/>
            <a:r>
              <a:rPr lang="en-US" sz="1600" dirty="0">
                <a:solidFill>
                  <a:srgbClr val="000000"/>
                </a:solidFill>
              </a:rPr>
              <a:t>Fully  authorized</a:t>
            </a:r>
          </a:p>
        </p:txBody>
      </p:sp>
    </p:spTree>
    <p:extLst>
      <p:ext uri="{BB962C8B-B14F-4D97-AF65-F5344CB8AC3E}">
        <p14:creationId xmlns:p14="http://schemas.microsoft.com/office/powerpoint/2010/main" val="3626484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406128"/>
            <a:ext cx="8351838" cy="4339650"/>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600" b="1" dirty="0">
                <a:solidFill>
                  <a:srgbClr val="0033CC"/>
                </a:solidFill>
                <a:latin typeface="Calibri" panose="020F0502020204030204" pitchFamily="34" charset="0"/>
                <a:sym typeface="Wingdings" pitchFamily="2" charset="2"/>
              </a:rPr>
              <a:t>Do you ensure before commencement of activities approved PTW in place?</a:t>
            </a:r>
          </a:p>
          <a:p>
            <a:pPr marL="342900" indent="-342900" eaLnBrk="1" hangingPunct="1">
              <a:buFont typeface="+mj-lt"/>
              <a:buAutoNum type="arabicPeriod"/>
              <a:defRPr/>
            </a:pPr>
            <a:r>
              <a:rPr lang="en-US" sz="1600" b="1" dirty="0">
                <a:solidFill>
                  <a:srgbClr val="0033CC"/>
                </a:solidFill>
                <a:latin typeface="Calibri" panose="020F0502020204030204" pitchFamily="34" charset="0"/>
                <a:sym typeface="Wingdings" pitchFamily="2" charset="2"/>
              </a:rPr>
              <a:t>Do you ensure Isolation certificates obtained while working on live line ?</a:t>
            </a:r>
          </a:p>
          <a:p>
            <a:pPr marL="342900" indent="-342900" eaLnBrk="1" hangingPunct="1">
              <a:buFont typeface="+mj-lt"/>
              <a:buAutoNum type="arabicPeriod"/>
              <a:defRPr/>
            </a:pPr>
            <a:r>
              <a:rPr lang="en-US" sz="1600" b="1" dirty="0">
                <a:solidFill>
                  <a:srgbClr val="0033CC"/>
                </a:solidFill>
                <a:latin typeface="Calibri" panose="020F0502020204030204" pitchFamily="34" charset="0"/>
                <a:sym typeface="Wingdings" pitchFamily="2" charset="2"/>
              </a:rPr>
              <a:t>Have you ensure adequate communication between supervisors and work force during planning of work as well as before commencement of task ?</a:t>
            </a:r>
          </a:p>
          <a:p>
            <a:pPr marL="342900" indent="-342900" eaLnBrk="1" hangingPunct="1">
              <a:buFont typeface="+mj-lt"/>
              <a:buAutoNum type="arabicPeriod"/>
              <a:defRPr/>
            </a:pPr>
            <a:r>
              <a:rPr lang="en-US" sz="1600" b="1" dirty="0">
                <a:solidFill>
                  <a:srgbClr val="0033CC"/>
                </a:solidFill>
                <a:latin typeface="Calibri" panose="020F0502020204030204" pitchFamily="34" charset="0"/>
                <a:sym typeface="Wingdings" pitchFamily="2" charset="2"/>
              </a:rPr>
              <a:t>Do you ensure the flange breaking activity done with BA sets ?</a:t>
            </a:r>
          </a:p>
          <a:p>
            <a:pPr marL="342900" indent="-342900" eaLnBrk="1" hangingPunct="1">
              <a:buFont typeface="+mj-lt"/>
              <a:buAutoNum type="arabicPeriod"/>
              <a:defRPr/>
            </a:pPr>
            <a:r>
              <a:rPr lang="en-US" sz="1600" b="1" dirty="0">
                <a:solidFill>
                  <a:srgbClr val="0033CC"/>
                </a:solidFill>
                <a:latin typeface="Calibri" panose="020F0502020204030204" pitchFamily="34" charset="0"/>
                <a:sym typeface="Wingdings" pitchFamily="2" charset="2"/>
              </a:rPr>
              <a:t>Do you ensure whether your team has adequate process safety awareness while working in HMEPs area?</a:t>
            </a: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smtClean="0">
                <a:solidFill>
                  <a:srgbClr val="0033CC"/>
                </a:solidFill>
                <a:latin typeface="+mj-lt"/>
                <a:sym typeface="Wingdings" pitchFamily="2" charset="2"/>
              </a:rPr>
              <a:t>If </a:t>
            </a:r>
            <a:r>
              <a:rPr lang="en-US" sz="1000" i="1" dirty="0">
                <a:solidFill>
                  <a:srgbClr val="0033CC"/>
                </a:solidFill>
                <a:latin typeface="+mj-lt"/>
                <a:sym typeface="Wingdings" pitchFamily="2" charset="2"/>
              </a:rPr>
              <a:t>the answer is NO to any of the above questions please ensure you take action to correct this finding. </a:t>
            </a: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52400" y="776286"/>
            <a:ext cx="4248279" cy="307777"/>
          </a:xfrm>
          <a:prstGeom prst="rect">
            <a:avLst/>
          </a:prstGeom>
          <a:noFill/>
          <a:ln w="9525">
            <a:noFill/>
            <a:miter lim="800000"/>
            <a:headEnd/>
            <a:tailEnd/>
          </a:ln>
        </p:spPr>
        <p:txBody>
          <a:bodyPr wrap="non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04 Feb 19      Incident title : HIPO # 07</a:t>
            </a:r>
          </a:p>
        </p:txBody>
      </p:sp>
    </p:spTree>
    <p:extLst>
      <p:ext uri="{BB962C8B-B14F-4D97-AF65-F5344CB8AC3E}">
        <p14:creationId xmlns:p14="http://schemas.microsoft.com/office/powerpoint/2010/main" val="3024214331"/>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92198</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83024976-9FFB-4368-B61A-7F5146299C88}"/>
</file>

<file path=customXml/itemProps2.xml><?xml version="1.0" encoding="utf-8"?>
<ds:datastoreItem xmlns:ds="http://schemas.openxmlformats.org/officeDocument/2006/customXml" ds:itemID="{DD0ABF48-0DCC-4236-86CC-74E9F60009DE}"/>
</file>

<file path=customXml/itemProps3.xml><?xml version="1.0" encoding="utf-8"?>
<ds:datastoreItem xmlns:ds="http://schemas.openxmlformats.org/officeDocument/2006/customXml" ds:itemID="{DFDA7C01-E87F-4BFF-B929-F6FA3B473026}"/>
</file>

<file path=docProps/app.xml><?xml version="1.0" encoding="utf-8"?>
<Properties xmlns="http://schemas.openxmlformats.org/officeDocument/2006/extended-properties" xmlns:vt="http://schemas.openxmlformats.org/officeDocument/2006/docPropsVTypes">
  <TotalTime>319</TotalTime>
  <Words>481</Words>
  <Application>Microsoft Office PowerPoint</Application>
  <PresentationFormat>On-screen Show (4:3)</PresentationFormat>
  <Paragraphs>57</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63</cp:revision>
  <dcterms:created xsi:type="dcterms:W3CDTF">2016-03-28T05:48:29Z</dcterms:created>
  <dcterms:modified xsi:type="dcterms:W3CDTF">2019-04-06T08:25:28Z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