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43" r:id="rId2"/>
    <p:sldId id="34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4/6/2019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1016694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4184">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199274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69B4C375-BC9C-4A45-A1E1-36EAB46CDC9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90253" y="3653255"/>
            <a:ext cx="3596952" cy="2324099"/>
          </a:xfrm>
          <a:prstGeom prst="rect">
            <a:avLst/>
          </a:prstGeom>
        </p:spPr>
      </p:pic>
      <p:pic>
        <p:nvPicPr>
          <p:cNvPr id="5" name="Picture 4">
            <a:extLst>
              <a:ext uri="{FF2B5EF4-FFF2-40B4-BE49-F238E27FC236}">
                <a16:creationId xmlns:a16="http://schemas.microsoft.com/office/drawing/2014/main" id="{942FB2C3-972A-41B8-9F18-0D1C21AD62E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24500" y="1066800"/>
            <a:ext cx="3452467" cy="2324100"/>
          </a:xfrm>
          <a:prstGeom prst="rect">
            <a:avLst/>
          </a:prstGeom>
        </p:spPr>
      </p:pic>
      <p:sp>
        <p:nvSpPr>
          <p:cNvPr id="14339" name="Text Box 2"/>
          <p:cNvSpPr txBox="1">
            <a:spLocks noChangeArrowheads="1"/>
          </p:cNvSpPr>
          <p:nvPr/>
        </p:nvSpPr>
        <p:spPr bwMode="auto">
          <a:xfrm>
            <a:off x="0" y="854719"/>
            <a:ext cx="5490253" cy="4316566"/>
          </a:xfrm>
          <a:prstGeom prst="rect">
            <a:avLst/>
          </a:prstGeom>
          <a:noFill/>
          <a:ln w="19050">
            <a:noFill/>
            <a:miter lim="800000"/>
            <a:headEnd/>
            <a:tailEnd/>
          </a:ln>
        </p:spPr>
        <p:txBody>
          <a:bodyPr wrap="square" lIns="91440">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a:t>
            </a:r>
            <a:r>
              <a:rPr lang="en-US" sz="1600" b="1" dirty="0" smtClean="0">
                <a:solidFill>
                  <a:srgbClr val="333399"/>
                </a:solidFill>
                <a:latin typeface="Tahoma" pitchFamily="34" charset="0"/>
              </a:rPr>
              <a:t>17 Feb 2019      </a:t>
            </a:r>
            <a:r>
              <a:rPr lang="en-US" sz="1600" b="1" dirty="0">
                <a:solidFill>
                  <a:srgbClr val="333399"/>
                </a:solidFill>
                <a:latin typeface="Tahoma" pitchFamily="34" charset="0"/>
              </a:rPr>
              <a:t>Incident title: </a:t>
            </a:r>
            <a:r>
              <a:rPr lang="en-US" sz="1600" b="1" dirty="0" smtClean="0">
                <a:solidFill>
                  <a:srgbClr val="333399"/>
                </a:solidFill>
                <a:latin typeface="Tahoma" pitchFamily="34" charset="0"/>
              </a:rPr>
              <a:t>HiPo Tip over</a:t>
            </a:r>
            <a:endParaRPr lang="en-US" sz="16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lgn="just" eaLnBrk="1" hangingPunct="1">
              <a:defRPr/>
            </a:pPr>
            <a:r>
              <a:rPr lang="en-GB" sz="1600" dirty="0">
                <a:latin typeface="Calibri" panose="020F0502020204030204" pitchFamily="34" charset="0"/>
                <a:cs typeface="Arial" pitchFamily="34" charset="0"/>
              </a:rPr>
              <a:t>An articulated tipper while unloading soil by lifting the hydraulic cylinder ram, due to the uneven surface condition and wet soil accumulated on the right side top end, the tipper tipped over to its right. </a:t>
            </a:r>
            <a:endParaRPr lang="en-US" sz="1600" dirty="0">
              <a:latin typeface="Calibri" panose="020F0502020204030204" pitchFamily="34" charset="0"/>
              <a:cs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285750" indent="-285750" algn="just" eaLnBrk="1" hangingPunct="1">
              <a:buFont typeface="Wingdings" pitchFamily="2" charset="2"/>
              <a:buChar char="Ø"/>
              <a:defRPr/>
            </a:pPr>
            <a:r>
              <a:rPr lang="en-US" sz="1600" dirty="0">
                <a:latin typeface="Calibri" panose="020F0502020204030204" pitchFamily="34" charset="0"/>
                <a:cs typeface="Arial" pitchFamily="34" charset="0"/>
              </a:rPr>
              <a:t>Always ensure soil is in dry condition before loading and transportation.</a:t>
            </a:r>
          </a:p>
          <a:p>
            <a:pPr marL="285750" indent="-285750" algn="just">
              <a:spcBef>
                <a:spcPts val="600"/>
              </a:spcBef>
              <a:buFont typeface="Wingdings" pitchFamily="2" charset="2"/>
              <a:buChar char="Ø"/>
              <a:defRPr/>
            </a:pPr>
            <a:r>
              <a:rPr lang="en-US" sz="1600" dirty="0">
                <a:latin typeface="Calibri" panose="020F0502020204030204" pitchFamily="34" charset="0"/>
                <a:cs typeface="Arial" pitchFamily="34" charset="0"/>
              </a:rPr>
              <a:t>Always ensure the ground condition is compacted and leveled before parking and unloading.</a:t>
            </a:r>
          </a:p>
          <a:p>
            <a:pPr marL="285750" indent="-285750" algn="just">
              <a:spcBef>
                <a:spcPts val="600"/>
              </a:spcBef>
              <a:buFont typeface="Wingdings" pitchFamily="2" charset="2"/>
              <a:buChar char="Ø"/>
              <a:defRPr/>
            </a:pPr>
            <a:r>
              <a:rPr lang="en-US" sz="1600" dirty="0">
                <a:latin typeface="Calibri" panose="020F0502020204030204" pitchFamily="34" charset="0"/>
                <a:cs typeface="Arial" pitchFamily="34" charset="0"/>
              </a:rPr>
              <a:t>Always ensure while moving the tipper  the hydraulic ram of tipper is not extended.</a:t>
            </a:r>
          </a:p>
          <a:p>
            <a:pPr marL="285750" indent="-285750" algn="just">
              <a:spcBef>
                <a:spcPts val="600"/>
              </a:spcBef>
              <a:buFont typeface="Wingdings" pitchFamily="2" charset="2"/>
              <a:buChar char="Ø"/>
              <a:defRPr/>
            </a:pPr>
            <a:r>
              <a:rPr lang="en-US" altLang="en-US" sz="1600" dirty="0">
                <a:latin typeface="Calibri" panose="020F0502020204030204" pitchFamily="34" charset="0"/>
                <a:cs typeface="Arial" pitchFamily="34" charset="0"/>
              </a:rPr>
              <a:t>Check wind conditions are suitable for unloading. </a:t>
            </a:r>
            <a:endParaRPr lang="en-US" sz="1600" dirty="0">
              <a:solidFill>
                <a:srgbClr val="002060"/>
              </a:solidFill>
              <a:latin typeface="Calibri" panose="020F0502020204030204" pitchFamily="34" charset="0"/>
              <a:cs typeface="Arial" pitchFamily="34" charset="0"/>
            </a:endParaRPr>
          </a:p>
        </p:txBody>
      </p:sp>
      <p:sp>
        <p:nvSpPr>
          <p:cNvPr id="26628" name="TextBox 16"/>
          <p:cNvSpPr txBox="1">
            <a:spLocks noChangeArrowheads="1"/>
          </p:cNvSpPr>
          <p:nvPr/>
        </p:nvSpPr>
        <p:spPr bwMode="auto">
          <a:xfrm>
            <a:off x="154327" y="5605046"/>
            <a:ext cx="5181600" cy="338554"/>
          </a:xfrm>
          <a:prstGeom prst="rect">
            <a:avLst/>
          </a:prstGeom>
          <a:solidFill>
            <a:schemeClr val="accent2"/>
          </a:solidFill>
          <a:ln w="9525">
            <a:noFill/>
            <a:miter lim="800000"/>
            <a:headEnd/>
            <a:tailEnd/>
          </a:ln>
        </p:spPr>
        <p:txBody>
          <a:bodyPr>
            <a:spAutoFit/>
          </a:bodyPr>
          <a:lstStyle/>
          <a:p>
            <a:pPr algn="ctr" eaLnBrk="1" hangingPunct="1"/>
            <a:r>
              <a:rPr lang="en-US" sz="1600" b="1" dirty="0">
                <a:solidFill>
                  <a:srgbClr val="FFFF00"/>
                </a:solidFill>
                <a:latin typeface="Tahoma" pitchFamily="34" charset="0"/>
              </a:rPr>
              <a:t>Always ensure right conditions before unloading</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6633" name="Group 131"/>
          <p:cNvGrpSpPr>
            <a:grpSpLocks/>
          </p:cNvGrpSpPr>
          <p:nvPr/>
        </p:nvGrpSpPr>
        <p:grpSpPr bwMode="auto">
          <a:xfrm>
            <a:off x="8540750" y="2655887"/>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563673" y="5274052"/>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13" name="Footer Placeholder 12"/>
          <p:cNvSpPr>
            <a:spLocks noGrp="1"/>
          </p:cNvSpPr>
          <p:nvPr>
            <p:ph type="ftr" sz="quarter" idx="11"/>
          </p:nvPr>
        </p:nvSpPr>
        <p:spPr/>
        <p:txBody>
          <a:bodyPr/>
          <a:lstStyle/>
          <a:p>
            <a:pPr>
              <a:defRPr/>
            </a:pPr>
            <a:r>
              <a:rPr lang="en-US"/>
              <a:t>Confidential - Not to be shared outside of PDO/PDO contractors </a:t>
            </a:r>
          </a:p>
        </p:txBody>
      </p:sp>
    </p:spTree>
    <p:extLst>
      <p:ext uri="{BB962C8B-B14F-4D97-AF65-F5344CB8AC3E}">
        <p14:creationId xmlns:p14="http://schemas.microsoft.com/office/powerpoint/2010/main" val="4142713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06221" y="1166743"/>
            <a:ext cx="8826642" cy="4493538"/>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dirty="0">
                <a:solidFill>
                  <a:schemeClr val="accent2"/>
                </a:solidFill>
                <a:latin typeface="Calibri" panose="020F0502020204030204" pitchFamily="34" charset="0"/>
                <a:sym typeface="Wingdings" pitchFamily="2" charset="2"/>
              </a:rPr>
              <a:t>Do you ensure that while loading excavated soil it is in dry condition? </a:t>
            </a:r>
          </a:p>
          <a:p>
            <a:pPr marL="342900" indent="-342900" eaLnBrk="1" hangingPunct="1">
              <a:buFont typeface="+mj-lt"/>
              <a:buAutoNum type="arabicPeriod"/>
              <a:defRPr/>
            </a:pPr>
            <a:r>
              <a:rPr lang="en-US" sz="1600" dirty="0">
                <a:solidFill>
                  <a:schemeClr val="accent2"/>
                </a:solidFill>
                <a:latin typeface="Calibri" panose="020F0502020204030204" pitchFamily="34" charset="0"/>
                <a:sym typeface="Wingdings" pitchFamily="2" charset="2"/>
              </a:rPr>
              <a:t>Do you ensure Borrow pit unloading area  is properly leveled and compacted?</a:t>
            </a:r>
          </a:p>
          <a:p>
            <a:pPr marL="342900" indent="-342900" eaLnBrk="1" hangingPunct="1">
              <a:buFont typeface="+mj-lt"/>
              <a:buAutoNum type="arabicPeriod"/>
              <a:defRPr/>
            </a:pPr>
            <a:r>
              <a:rPr lang="en-US" sz="1600" dirty="0">
                <a:solidFill>
                  <a:schemeClr val="accent2"/>
                </a:solidFill>
                <a:latin typeface="Calibri" panose="020F0502020204030204" pitchFamily="34" charset="0"/>
                <a:sym typeface="Wingdings" pitchFamily="2" charset="2"/>
              </a:rPr>
              <a:t>Do your supervisor visit site before applying the permit to see the site conditions?</a:t>
            </a:r>
          </a:p>
          <a:p>
            <a:pPr marL="342900" indent="-342900" eaLnBrk="1" hangingPunct="1">
              <a:buFont typeface="+mj-lt"/>
              <a:buAutoNum type="arabicPeriod"/>
              <a:defRPr/>
            </a:pPr>
            <a:r>
              <a:rPr lang="en-US" sz="1600" dirty="0">
                <a:solidFill>
                  <a:schemeClr val="accent2"/>
                </a:solidFill>
                <a:latin typeface="Calibri" panose="020F0502020204030204" pitchFamily="34" charset="0"/>
                <a:sym typeface="Wingdings" pitchFamily="2" charset="2"/>
              </a:rPr>
              <a:t>Do you ensure that PA is explaining about permit condition with all appropriate control measures to PH and site crew?</a:t>
            </a:r>
          </a:p>
          <a:p>
            <a:pPr marL="342900" indent="-342900" eaLnBrk="1" hangingPunct="1">
              <a:buFont typeface="+mj-lt"/>
              <a:buAutoNum type="arabicPeriod"/>
              <a:defRPr/>
            </a:pPr>
            <a:r>
              <a:rPr lang="en-US" sz="1600" dirty="0">
                <a:solidFill>
                  <a:schemeClr val="accent2"/>
                </a:solidFill>
                <a:latin typeface="Calibri" panose="020F0502020204030204" pitchFamily="34" charset="0"/>
                <a:sym typeface="Wingdings" pitchFamily="2" charset="2"/>
              </a:rPr>
              <a:t>Do you ensure tipper driver does not move tipper when RAM is in extended position? </a:t>
            </a:r>
            <a:endParaRPr lang="en-US" sz="1600" dirty="0" smtClean="0">
              <a:solidFill>
                <a:schemeClr val="accent2"/>
              </a:solidFill>
              <a:latin typeface="Calibri" panose="020F0502020204030204" pitchFamily="34" charset="0"/>
              <a:sym typeface="Wingdings" pitchFamily="2" charset="2"/>
            </a:endParaRPr>
          </a:p>
          <a:p>
            <a:pPr marL="342900" indent="-342900" eaLnBrk="1" hangingPunct="1">
              <a:buFont typeface="+mj-lt"/>
              <a:buAutoNum type="arabicPeriod"/>
              <a:defRPr/>
            </a:pPr>
            <a:r>
              <a:rPr lang="en-US" sz="1600" dirty="0" smtClean="0">
                <a:solidFill>
                  <a:schemeClr val="accent2"/>
                </a:solidFill>
                <a:latin typeface="Calibri" panose="020F0502020204030204" pitchFamily="34" charset="0"/>
                <a:sym typeface="Wingdings" pitchFamily="2" charset="2"/>
              </a:rPr>
              <a:t>Do you ensure that 36 m3 tippers are not operated for PDO operations?</a:t>
            </a:r>
            <a:endParaRPr lang="en-US" sz="1600" dirty="0">
              <a:solidFill>
                <a:schemeClr val="accent2"/>
              </a:solidFill>
              <a:latin typeface="Calibri" panose="020F0502020204030204" pitchFamily="34" charset="0"/>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eaLnBrk="1" hangingPunct="1">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06221" y="864344"/>
            <a:ext cx="5314275" cy="338554"/>
          </a:xfrm>
          <a:prstGeom prst="rect">
            <a:avLst/>
          </a:prstGeom>
          <a:noFill/>
          <a:ln w="9525">
            <a:noFill/>
            <a:miter lim="800000"/>
            <a:headEnd/>
            <a:tailEnd/>
          </a:ln>
        </p:spPr>
        <p:txBody>
          <a:bodyPr wrap="none">
            <a:spAutoFit/>
          </a:bodyPr>
          <a:lstStyle/>
          <a:p>
            <a:pPr marL="114300" indent="-114300" algn="just"/>
            <a:r>
              <a:rPr lang="en-GB" sz="1600" b="1" dirty="0">
                <a:solidFill>
                  <a:srgbClr val="333399"/>
                </a:solidFill>
                <a:latin typeface="Tahoma" pitchFamily="34" charset="0"/>
              </a:rPr>
              <a:t>Date:</a:t>
            </a:r>
            <a:r>
              <a:rPr lang="en-US" sz="1600" b="1" dirty="0">
                <a:solidFill>
                  <a:srgbClr val="333399"/>
                </a:solidFill>
                <a:latin typeface="Tahoma" pitchFamily="34" charset="0"/>
              </a:rPr>
              <a:t> </a:t>
            </a:r>
            <a:r>
              <a:rPr lang="en-US" sz="1600" b="1" dirty="0" smtClean="0">
                <a:solidFill>
                  <a:srgbClr val="333399"/>
                </a:solidFill>
                <a:latin typeface="Tahoma" pitchFamily="34" charset="0"/>
              </a:rPr>
              <a:t>17 Feb 2019      </a:t>
            </a:r>
            <a:r>
              <a:rPr lang="en-US" sz="1600" b="1" dirty="0">
                <a:solidFill>
                  <a:srgbClr val="333399"/>
                </a:solidFill>
                <a:latin typeface="Tahoma" pitchFamily="34" charset="0"/>
              </a:rPr>
              <a:t>Incident title: HiPo </a:t>
            </a:r>
            <a:r>
              <a:rPr lang="en-US" sz="1600" b="1" dirty="0" smtClean="0">
                <a:solidFill>
                  <a:srgbClr val="333399"/>
                </a:solidFill>
                <a:latin typeface="Tahoma" pitchFamily="34" charset="0"/>
              </a:rPr>
              <a:t>Tip over</a:t>
            </a:r>
            <a:endParaRPr lang="en-US" sz="1600" b="1" dirty="0">
              <a:solidFill>
                <a:srgbClr val="333399"/>
              </a:solidFill>
              <a:latin typeface="Tahoma" pitchFamily="34" charset="0"/>
            </a:endParaRPr>
          </a:p>
        </p:txBody>
      </p:sp>
      <p:sp>
        <p:nvSpPr>
          <p:cNvPr id="10" name="Footer Placeholder 9"/>
          <p:cNvSpPr>
            <a:spLocks noGrp="1"/>
          </p:cNvSpPr>
          <p:nvPr>
            <p:ph type="ftr" sz="quarter" idx="11"/>
          </p:nvPr>
        </p:nvSpPr>
        <p:spPr/>
        <p:txBody>
          <a:bodyPr/>
          <a:lstStyle/>
          <a:p>
            <a:pPr>
              <a:defRPr/>
            </a:pPr>
            <a:r>
              <a:rPr lang="en-US"/>
              <a:t>Confidential - Not to be shared outside of PDO/PDO contractors </a:t>
            </a:r>
          </a:p>
        </p:txBody>
      </p:sp>
    </p:spTree>
    <p:extLst>
      <p:ext uri="{BB962C8B-B14F-4D97-AF65-F5344CB8AC3E}">
        <p14:creationId xmlns:p14="http://schemas.microsoft.com/office/powerpoint/2010/main" val="15406319"/>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92199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738A16E-47BD-441D-A69C-23A718C411C8}"/>
</file>

<file path=customXml/itemProps2.xml><?xml version="1.0" encoding="utf-8"?>
<ds:datastoreItem xmlns:ds="http://schemas.openxmlformats.org/officeDocument/2006/customXml" ds:itemID="{29A3268E-1CF3-471E-80D2-D2CB2A5951FD}"/>
</file>

<file path=customXml/itemProps3.xml><?xml version="1.0" encoding="utf-8"?>
<ds:datastoreItem xmlns:ds="http://schemas.openxmlformats.org/officeDocument/2006/customXml" ds:itemID="{A76881D7-292D-48CE-9472-CEAD587D66DE}"/>
</file>

<file path=docProps/app.xml><?xml version="1.0" encoding="utf-8"?>
<Properties xmlns="http://schemas.openxmlformats.org/officeDocument/2006/extended-properties" xmlns:vt="http://schemas.openxmlformats.org/officeDocument/2006/docPropsVTypes">
  <TotalTime>322</TotalTime>
  <Words>500</Words>
  <Application>Microsoft Office PowerPoint</Application>
  <PresentationFormat>On-screen Show (4:3)</PresentationFormat>
  <Paragraphs>54</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64</cp:revision>
  <dcterms:created xsi:type="dcterms:W3CDTF">2016-03-28T05:48:29Z</dcterms:created>
  <dcterms:modified xsi:type="dcterms:W3CDTF">2019-04-06T08:28:19Z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