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2.xml" ContentType="application/vnd.openxmlformats-officedocument.presentationml.notesSlide+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4"/>
  </p:notesMasterIdLst>
  <p:sldIdLst>
    <p:sldId id="345" r:id="rId2"/>
    <p:sldId id="346"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5/22/2019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smtClean="0"/>
              <a:t>Ensure all dates and titles are input </a:t>
            </a:r>
          </a:p>
          <a:p>
            <a:endParaRPr lang="en-US" dirty="0" smtClean="0"/>
          </a:p>
          <a:p>
            <a:r>
              <a:rPr lang="en-US" dirty="0" smtClean="0"/>
              <a:t>A short description should be provided without mentioning names of contractors or</a:t>
            </a:r>
            <a:r>
              <a:rPr lang="en-US" baseline="0" dirty="0" smtClean="0"/>
              <a:t> individuals.  You should include, what happened, to who (by job title) and what injuries this resulted in.  Nothing more!</a:t>
            </a:r>
          </a:p>
          <a:p>
            <a:endParaRPr lang="en-US" baseline="0" dirty="0" smtClean="0"/>
          </a:p>
          <a:p>
            <a:r>
              <a:rPr lang="en-US" baseline="0" dirty="0" smtClean="0"/>
              <a:t>Four to five bullet points highlighting the main findings from the investigation.  Remember the target audience is the front line staff so this should be written in simple terms in a way that everyone can understand.</a:t>
            </a:r>
          </a:p>
          <a:p>
            <a:endParaRPr lang="en-US" baseline="0" dirty="0" smtClean="0"/>
          </a:p>
          <a:p>
            <a:r>
              <a:rPr lang="en-US" baseline="0" dirty="0" smtClean="0"/>
              <a:t>The strap line should be the main point you want to get across</a:t>
            </a:r>
          </a:p>
          <a:p>
            <a:endParaRPr lang="en-US" baseline="0" dirty="0" smtClean="0"/>
          </a:p>
          <a:p>
            <a:r>
              <a:rPr lang="en-US" baseline="0" dirty="0" smtClean="0"/>
              <a:t>The images should be self explanatory, what went wrong (if you create a reconstruction please ensure you do not put people at risk) and below how it should be done.   </a:t>
            </a:r>
            <a:endParaRPr lang="en-US" dirty="0"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extLst>
      <p:ext uri="{BB962C8B-B14F-4D97-AF65-F5344CB8AC3E}">
        <p14:creationId xmlns:p14="http://schemas.microsoft.com/office/powerpoint/2010/main" val="4145686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Ensure all dates and titles are input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Imagine you have to audit other companies to see if they could have the same issues.</a:t>
            </a:r>
          </a:p>
          <a:p>
            <a:endParaRPr lang="en-US" dirty="0" smtClean="0">
              <a:solidFill>
                <a:srgbClr val="0033CC"/>
              </a:solidFill>
              <a:latin typeface="Arial" charset="0"/>
              <a:cs typeface="Arial" charset="0"/>
              <a:sym typeface="Wingdings" pitchFamily="2" charset="2"/>
            </a:endParaRPr>
          </a:p>
          <a:p>
            <a:r>
              <a:rPr lang="en-US" dirty="0" smtClean="0">
                <a:solidFill>
                  <a:srgbClr val="0033CC"/>
                </a:solidFill>
                <a:latin typeface="Arial" charset="0"/>
                <a:cs typeface="Arial" charset="0"/>
                <a:sym typeface="Wingdings" pitchFamily="2" charset="2"/>
              </a:rPr>
              <a:t>These questions should start</a:t>
            </a:r>
            <a:r>
              <a:rPr lang="en-US" baseline="0" dirty="0" smtClean="0">
                <a:solidFill>
                  <a:srgbClr val="0033CC"/>
                </a:solidFill>
                <a:latin typeface="Arial" charset="0"/>
                <a:cs typeface="Arial" charset="0"/>
                <a:sym typeface="Wingdings" pitchFamily="2" charset="2"/>
              </a:rPr>
              <a:t> with: Do you ensure…………………?</a:t>
            </a:r>
            <a:endParaRPr lang="en-US" dirty="0"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extLst>
      <p:ext uri="{BB962C8B-B14F-4D97-AF65-F5344CB8AC3E}">
        <p14:creationId xmlns:p14="http://schemas.microsoft.com/office/powerpoint/2010/main" val="4256350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2659507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28922755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22775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444304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p>
            <a:endParaRPr lang="en-IN"/>
          </a:p>
        </p:txBody>
      </p:sp>
      <p:sp>
        <p:nvSpPr>
          <p:cNvPr id="5" name="Footer Placeholder 4"/>
          <p:cNvSpPr>
            <a:spLocks noGrp="1"/>
          </p:cNvSpPr>
          <p:nvPr>
            <p:ph type="ftr" sz="quarter" idx="11"/>
          </p:nvPr>
        </p:nvSpPr>
        <p:spPr/>
        <p:txBody>
          <a:bodyPr/>
          <a:lstStyle/>
          <a:p>
            <a:r>
              <a:rPr lang="en-GB"/>
              <a:t>Confidential - Not to be shared outside of PDO/PDO contractors </a:t>
            </a:r>
            <a:endParaRPr lang="en-IN"/>
          </a:p>
        </p:txBody>
      </p:sp>
      <p:sp>
        <p:nvSpPr>
          <p:cNvPr id="6" name="Slide Number Placeholder 5"/>
          <p:cNvSpPr>
            <a:spLocks noGrp="1"/>
          </p:cNvSpPr>
          <p:nvPr>
            <p:ph type="sldNum" sz="quarter" idx="12"/>
          </p:nvPr>
        </p:nvSpPr>
        <p:spPr/>
        <p:txBody>
          <a:bodyPr/>
          <a:lstStyle/>
          <a:p>
            <a:fld id="{EDC7C482-6A57-4477-ABB6-025DC609A7C0}" type="slidenum">
              <a:rPr lang="en-IN" smtClean="0"/>
              <a:pPr/>
              <a:t>‹#›</a:t>
            </a:fld>
            <a:endParaRPr lang="en-IN"/>
          </a:p>
        </p:txBody>
      </p:sp>
    </p:spTree>
    <p:extLst>
      <p:ext uri="{BB962C8B-B14F-4D97-AF65-F5344CB8AC3E}">
        <p14:creationId xmlns:p14="http://schemas.microsoft.com/office/powerpoint/2010/main" val="10314380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7"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2045531347"/>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838825" y="3770429"/>
            <a:ext cx="3108035" cy="2432375"/>
          </a:xfrm>
          <a:prstGeom prst="rect">
            <a:avLst/>
          </a:prstGeom>
        </p:spPr>
      </p:pic>
      <p:sp>
        <p:nvSpPr>
          <p:cNvPr id="14339" name="Text Box 2"/>
          <p:cNvSpPr txBox="1">
            <a:spLocks noChangeArrowheads="1"/>
          </p:cNvSpPr>
          <p:nvPr/>
        </p:nvSpPr>
        <p:spPr bwMode="auto">
          <a:xfrm>
            <a:off x="133132" y="755159"/>
            <a:ext cx="5688181" cy="5386090"/>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b="1" dirty="0" smtClean="0">
                <a:solidFill>
                  <a:srgbClr val="333399"/>
                </a:solidFill>
                <a:latin typeface="Tahoma" pitchFamily="34" charset="0"/>
              </a:rPr>
              <a:t>15</a:t>
            </a:r>
            <a:r>
              <a:rPr lang="en-US" sz="1400" b="1" baseline="30000" dirty="0" smtClean="0">
                <a:solidFill>
                  <a:srgbClr val="333399"/>
                </a:solidFill>
                <a:latin typeface="Tahoma" pitchFamily="34" charset="0"/>
              </a:rPr>
              <a:t>th</a:t>
            </a:r>
            <a:r>
              <a:rPr lang="en-US" sz="1400" b="1" dirty="0" smtClean="0">
                <a:solidFill>
                  <a:srgbClr val="333399"/>
                </a:solidFill>
                <a:latin typeface="Tahoma" pitchFamily="34" charset="0"/>
              </a:rPr>
              <a:t> March 2019    Incident </a:t>
            </a:r>
            <a:r>
              <a:rPr lang="en-US" sz="1400" b="1" dirty="0">
                <a:solidFill>
                  <a:srgbClr val="333399"/>
                </a:solidFill>
                <a:latin typeface="Tahoma" pitchFamily="34" charset="0"/>
              </a:rPr>
              <a:t>title: HiPo#12 </a:t>
            </a:r>
            <a:r>
              <a:rPr lang="en-US" sz="1400" b="1" dirty="0" smtClean="0">
                <a:solidFill>
                  <a:srgbClr val="333399"/>
                </a:solidFill>
                <a:latin typeface="Tahoma" pitchFamily="34" charset="0"/>
              </a:rPr>
              <a:t>Bent Pipe</a:t>
            </a:r>
            <a:endParaRPr lang="en-US" sz="1400" b="1" dirty="0">
              <a:solidFill>
                <a:srgbClr val="333399"/>
              </a:solidFill>
              <a:latin typeface="Tahoma" pitchFamily="34" charset="0"/>
            </a:endParaRPr>
          </a:p>
          <a:p>
            <a:pPr marL="114300" indent="-114300" algn="just">
              <a:defRPr/>
            </a:pPr>
            <a:endParaRPr lang="en-US" sz="1200" b="1" dirty="0">
              <a:solidFill>
                <a:srgbClr val="333399"/>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eaLnBrk="1" hangingPunct="1">
              <a:defRPr/>
            </a:pPr>
            <a:endParaRPr lang="en-US" sz="1050" dirty="0" smtClean="0">
              <a:latin typeface="Arial" charset="0"/>
              <a:cs typeface="Arial" charset="0"/>
            </a:endParaRPr>
          </a:p>
          <a:p>
            <a:pPr>
              <a:defRPr/>
            </a:pPr>
            <a:r>
              <a:rPr lang="en-US" sz="1600" dirty="0" smtClean="0">
                <a:latin typeface="Calibri" panose="020F0502020204030204" pitchFamily="34" charset="0"/>
                <a:cs typeface="Arial" charset="0"/>
              </a:rPr>
              <a:t>Operation </a:t>
            </a:r>
            <a:r>
              <a:rPr lang="en-US" sz="1600" dirty="0">
                <a:latin typeface="Calibri" panose="020F0502020204030204" pitchFamily="34" charset="0"/>
                <a:cs typeface="Arial" charset="0"/>
              </a:rPr>
              <a:t>was RIH 2 7/8” drill pipe doubles. After picking-up stand </a:t>
            </a:r>
            <a:r>
              <a:rPr lang="en-US" sz="1600" dirty="0" smtClean="0">
                <a:latin typeface="Calibri" panose="020F0502020204030204" pitchFamily="34" charset="0"/>
                <a:cs typeface="Arial" charset="0"/>
              </a:rPr>
              <a:t>number 39 </a:t>
            </a:r>
            <a:r>
              <a:rPr lang="en-US" sz="1600" dirty="0">
                <a:latin typeface="Calibri" panose="020F0502020204030204" pitchFamily="34" charset="0"/>
                <a:cs typeface="Arial" charset="0"/>
              </a:rPr>
              <a:t>with the elevator, while lowering the stand with the TDS to make the connection, the stand was stabbed into the joint in the table. The driller pushed the joy stick throttle on high </a:t>
            </a:r>
            <a:r>
              <a:rPr lang="en-US" sz="1600" dirty="0" smtClean="0">
                <a:latin typeface="Calibri" panose="020F0502020204030204" pitchFamily="34" charset="0"/>
                <a:cs typeface="Arial" charset="0"/>
              </a:rPr>
              <a:t>rev </a:t>
            </a:r>
            <a:r>
              <a:rPr lang="en-US" sz="1600" dirty="0">
                <a:latin typeface="Calibri" panose="020F0502020204030204" pitchFamily="34" charset="0"/>
                <a:cs typeface="Arial" charset="0"/>
              </a:rPr>
              <a:t>causing the TDS to descend with speed. The sudden speed &amp; weight from the TDS hitting the top tool joint causing the stand to bend. </a:t>
            </a: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smtClean="0">
                <a:solidFill>
                  <a:srgbClr val="333399"/>
                </a:solidFill>
                <a:latin typeface="Tahoma" pitchFamily="34" charset="0"/>
              </a:rPr>
              <a:t>Learnings </a:t>
            </a:r>
            <a:endParaRPr lang="en-US" sz="1600" b="1" dirty="0">
              <a:solidFill>
                <a:srgbClr val="333399"/>
              </a:solidFill>
              <a:latin typeface="Tahoma" pitchFamily="34" charset="0"/>
            </a:endParaRPr>
          </a:p>
          <a:p>
            <a:pPr marL="114300" indent="-114300" algn="just">
              <a:defRPr/>
            </a:pPr>
            <a:endParaRPr lang="en-US" sz="600" dirty="0">
              <a:solidFill>
                <a:srgbClr val="000000"/>
              </a:solidFill>
              <a:latin typeface="Arial" charset="0"/>
            </a:endParaRPr>
          </a:p>
          <a:p>
            <a:pPr indent="-171450">
              <a:buFont typeface="Arial" panose="020B0604020202020204" pitchFamily="34" charset="0"/>
              <a:buChar char="•"/>
              <a:defRPr/>
            </a:pPr>
            <a:r>
              <a:rPr lang="en-US" sz="1600" dirty="0">
                <a:latin typeface="Calibri" panose="020F0502020204030204" pitchFamily="34" charset="0"/>
                <a:cs typeface="Arial" charset="0"/>
              </a:rPr>
              <a:t>Always ensure to operate the hoisting equipment at a safe speed</a:t>
            </a:r>
          </a:p>
          <a:p>
            <a:pPr indent="-171450">
              <a:buFont typeface="Arial" panose="020B0604020202020204" pitchFamily="34" charset="0"/>
              <a:buChar char="•"/>
              <a:defRPr/>
            </a:pPr>
            <a:r>
              <a:rPr lang="en-US" sz="1600" dirty="0" smtClean="0">
                <a:latin typeface="Calibri" panose="020F0502020204030204" pitchFamily="34" charset="0"/>
                <a:cs typeface="Arial" charset="0"/>
              </a:rPr>
              <a:t>Pay attention to what you are doing when operating equipment</a:t>
            </a:r>
            <a:endParaRPr lang="en-US" sz="1600" dirty="0">
              <a:latin typeface="Calibri" panose="020F0502020204030204" pitchFamily="34" charset="0"/>
              <a:cs typeface="Arial" charset="0"/>
            </a:endParaRPr>
          </a:p>
          <a:p>
            <a:pPr indent="-171450">
              <a:buFont typeface="Arial" panose="020B0604020202020204" pitchFamily="34" charset="0"/>
              <a:buChar char="•"/>
              <a:defRPr/>
            </a:pPr>
            <a:r>
              <a:rPr lang="en-US" sz="1600" dirty="0">
                <a:latin typeface="Calibri" panose="020F0502020204030204" pitchFamily="34" charset="0"/>
                <a:cs typeface="Arial" charset="0"/>
              </a:rPr>
              <a:t>Always </a:t>
            </a:r>
            <a:r>
              <a:rPr lang="en-US" sz="1600" dirty="0" smtClean="0">
                <a:latin typeface="Calibri" panose="020F0502020204030204" pitchFamily="34" charset="0"/>
                <a:cs typeface="Arial" charset="0"/>
              </a:rPr>
              <a:t>use the correct buttons and switches </a:t>
            </a:r>
            <a:endParaRPr lang="en-US" sz="1600" dirty="0">
              <a:latin typeface="Calibri" panose="020F0502020204030204" pitchFamily="34" charset="0"/>
              <a:cs typeface="Arial" charset="0"/>
            </a:endParaRPr>
          </a:p>
          <a:p>
            <a:pPr marL="171450" indent="-171450">
              <a:buFont typeface="Arial" panose="020B0604020202020204" pitchFamily="34" charset="0"/>
              <a:buChar char="•"/>
              <a:defRPr/>
            </a:pPr>
            <a:endParaRPr lang="en-US" sz="1050" dirty="0">
              <a:latin typeface="Arial" charset="0"/>
              <a:cs typeface="Tahoma" pitchFamily="34" charset="0"/>
            </a:endParaRPr>
          </a:p>
          <a:p>
            <a:pPr>
              <a:defRPr/>
            </a:pPr>
            <a:endParaRPr lang="en-US" sz="1050" dirty="0">
              <a:latin typeface="Arial" charset="0"/>
              <a:cs typeface="Tahoma" pitchFamily="34" charset="0"/>
            </a:endParaRPr>
          </a:p>
          <a:p>
            <a:pPr marL="114300" indent="-114300">
              <a:defRPr/>
            </a:pPr>
            <a:endParaRPr lang="en-US" sz="1050" dirty="0">
              <a:latin typeface="Arial" charset="0"/>
              <a:cs typeface="Tahoma" pitchFamily="34" charset="0"/>
            </a:endParaRPr>
          </a:p>
          <a:p>
            <a:pPr marL="114300" indent="-114300">
              <a:defRPr/>
            </a:pPr>
            <a:endParaRPr lang="en-US" sz="1050" dirty="0">
              <a:solidFill>
                <a:srgbClr val="0000FF"/>
              </a:solidFill>
              <a:latin typeface="Arial" charset="0"/>
              <a:cs typeface="Tahoma" pitchFamily="34" charset="0"/>
            </a:endParaRP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166687" y="5562600"/>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smtClean="0">
                <a:solidFill>
                  <a:srgbClr val="FFFF00"/>
                </a:solidFill>
                <a:latin typeface="Tahoma" pitchFamily="34" charset="0"/>
              </a:rPr>
              <a:t>Always be alert and operate drilling hoisting equipment at safe speed.</a:t>
            </a:r>
            <a:endParaRPr lang="en-US" sz="1600" b="1" dirty="0">
              <a:solidFill>
                <a:srgbClr val="FFFF00"/>
              </a:solidFill>
              <a:latin typeface="Tahoma" pitchFamily="34" charset="0"/>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22" name="Freeform 132"/>
          <p:cNvSpPr>
            <a:spLocks/>
          </p:cNvSpPr>
          <p:nvPr/>
        </p:nvSpPr>
        <p:spPr bwMode="auto">
          <a:xfrm>
            <a:off x="8414553" y="3901711"/>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840172" y="841493"/>
            <a:ext cx="3106811" cy="2620912"/>
          </a:xfrm>
          <a:prstGeom prst="rect">
            <a:avLst/>
          </a:prstGeom>
        </p:spPr>
      </p:pic>
      <p:grpSp>
        <p:nvGrpSpPr>
          <p:cNvPr id="19" name="Group 131"/>
          <p:cNvGrpSpPr>
            <a:grpSpLocks/>
          </p:cNvGrpSpPr>
          <p:nvPr/>
        </p:nvGrpSpPr>
        <p:grpSpPr bwMode="auto">
          <a:xfrm>
            <a:off x="8366125" y="1255594"/>
            <a:ext cx="336550" cy="544513"/>
            <a:chOff x="3504" y="544"/>
            <a:chExt cx="2287" cy="1855"/>
          </a:xfrm>
        </p:grpSpPr>
        <p:sp>
          <p:nvSpPr>
            <p:cNvPr id="20"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1"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Tree>
    <p:extLst>
      <p:ext uri="{BB962C8B-B14F-4D97-AF65-F5344CB8AC3E}">
        <p14:creationId xmlns:p14="http://schemas.microsoft.com/office/powerpoint/2010/main" val="13394485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52400" y="1272759"/>
            <a:ext cx="8609013" cy="3508653"/>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Have your organization possess a comprehensive frame work competency program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perform competency compliance check for workforce </a:t>
            </a:r>
            <a:r>
              <a:rPr lang="en-US" sz="1400" dirty="0">
                <a:solidFill>
                  <a:srgbClr val="0033CC"/>
                </a:solidFill>
                <a:latin typeface="+mj-lt"/>
                <a:sym typeface="Wingdings" pitchFamily="2" charset="2"/>
              </a:rPr>
              <a:t>on </a:t>
            </a:r>
            <a:r>
              <a:rPr lang="en-US" sz="1400" dirty="0" smtClean="0">
                <a:solidFill>
                  <a:srgbClr val="0033CC"/>
                </a:solidFill>
                <a:latin typeface="+mj-lt"/>
                <a:sym typeface="Wingdings" pitchFamily="2" charset="2"/>
              </a:rPr>
              <a:t>regular </a:t>
            </a:r>
            <a:r>
              <a:rPr lang="en-US" sz="1400" dirty="0">
                <a:solidFill>
                  <a:srgbClr val="0033CC"/>
                </a:solidFill>
                <a:latin typeface="+mj-lt"/>
                <a:sym typeface="Wingdings" pitchFamily="2" charset="2"/>
              </a:rPr>
              <a:t>basis</a:t>
            </a:r>
            <a:r>
              <a:rPr lang="en-US" sz="1400" dirty="0" smtClean="0">
                <a:solidFill>
                  <a:srgbClr val="0033CC"/>
                </a:solidFill>
                <a:latin typeface="+mj-lt"/>
                <a:sym typeface="Wingdings" pitchFamily="2" charset="2"/>
              </a:rPr>
              <a:t>?</a:t>
            </a:r>
            <a:endParaRPr lang="en-US" sz="1400" dirty="0">
              <a:solidFill>
                <a:srgbClr val="0033CC"/>
              </a:solidFill>
              <a:latin typeface="+mj-lt"/>
              <a:sym typeface="Wingdings" pitchFamily="2" charset="2"/>
            </a:endParaRP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follow a systematic hazard analysis approach when installing or acquiring new equipment?</a:t>
            </a:r>
          </a:p>
          <a:p>
            <a:pPr marL="342900" indent="-342900" eaLnBrk="1" hangingPunct="1">
              <a:buFont typeface="+mj-lt"/>
              <a:buAutoNum type="arabicPeriod"/>
              <a:defRPr/>
            </a:pPr>
            <a:r>
              <a:rPr lang="en-US" sz="1400" dirty="0">
                <a:solidFill>
                  <a:srgbClr val="0033CC"/>
                </a:solidFill>
                <a:latin typeface="+mj-lt"/>
                <a:sym typeface="Wingdings" pitchFamily="2" charset="2"/>
              </a:rPr>
              <a:t>Do you assure your competency framework against international standards </a:t>
            </a:r>
            <a:r>
              <a:rPr lang="en-US" sz="1400" dirty="0" smtClean="0">
                <a:solidFill>
                  <a:srgbClr val="0033CC"/>
                </a:solidFill>
                <a:latin typeface="+mj-lt"/>
                <a:sym typeface="Wingdings" pitchFamily="2" charset="2"/>
              </a:rPr>
              <a:t>?</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Does your organization have an effective controls for contractors and supplier vendors management ? </a:t>
            </a:r>
          </a:p>
          <a:p>
            <a:pPr marL="342900" indent="-342900" eaLnBrk="1" hangingPunct="1">
              <a:buFont typeface="+mj-lt"/>
              <a:buAutoNum type="arabicPeriod"/>
              <a:defRPr/>
            </a:pPr>
            <a:r>
              <a:rPr lang="en-US" sz="1400" dirty="0" smtClean="0">
                <a:solidFill>
                  <a:srgbClr val="0033CC"/>
                </a:solidFill>
                <a:latin typeface="+mj-lt"/>
                <a:sym typeface="Wingdings" pitchFamily="2" charset="2"/>
              </a:rPr>
              <a:t>Do You review SWP/SOP/OEM against existing JSA ‘s?</a:t>
            </a:r>
            <a:endParaRPr lang="en-US" sz="1400" dirty="0">
              <a:solidFill>
                <a:srgbClr val="0033CC"/>
              </a:solidFill>
              <a:latin typeface="+mj-lt"/>
              <a:sym typeface="Wingdings" pitchFamily="2" charset="2"/>
            </a:endParaRPr>
          </a:p>
          <a:p>
            <a:pPr marL="342900" indent="-342900" eaLnBrk="1" hangingPunct="1">
              <a:defRPr/>
            </a:pPr>
            <a:endParaRPr lang="en-US" sz="1000" i="1" dirty="0" smtClean="0">
              <a:solidFill>
                <a:srgbClr val="0033CC"/>
              </a:solidFill>
              <a:latin typeface="+mj-lt"/>
              <a:sym typeface="Wingdings" pitchFamily="2" charset="2"/>
            </a:endParaRPr>
          </a:p>
          <a:p>
            <a:pPr marL="342900" indent="-342900" eaLnBrk="1" hangingPunct="1">
              <a:defRPr/>
            </a:pPr>
            <a:r>
              <a:rPr lang="en-US" sz="1000" i="1" dirty="0" smtClean="0">
                <a:solidFill>
                  <a:srgbClr val="0033CC"/>
                </a:solidFill>
                <a:latin typeface="+mj-lt"/>
                <a:sym typeface="Wingdings" pitchFamily="2" charset="2"/>
              </a:rPr>
              <a:t>* If the answer is NO to any of the above questions please ensure you take action to correct this finding. </a:t>
            </a:r>
            <a:endParaRPr lang="en-US" sz="1000" i="1" dirty="0">
              <a:solidFill>
                <a:srgbClr val="0033CC"/>
              </a:solidFill>
              <a:latin typeface="+mj-lt"/>
              <a:sym typeface="Wingdings" pitchFamily="2" charset="2"/>
            </a:endParaRPr>
          </a:p>
          <a:p>
            <a:pPr eaLnBrk="1" hangingPunct="1">
              <a:defRPr/>
            </a:pPr>
            <a:endParaRPr lang="en-US" sz="1400" dirty="0">
              <a:solidFill>
                <a:srgbClr val="0033CC"/>
              </a:solidFill>
              <a:latin typeface="+mj-lt"/>
              <a:sym typeface="Wingdings" pitchFamily="2" charset="2"/>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152400" y="863184"/>
            <a:ext cx="6187912" cy="338554"/>
          </a:xfrm>
          <a:prstGeom prst="rect">
            <a:avLst/>
          </a:prstGeom>
          <a:noFill/>
          <a:ln w="9525">
            <a:noFill/>
            <a:miter lim="800000"/>
            <a:headEnd/>
            <a:tailEnd/>
          </a:ln>
        </p:spPr>
        <p:txBody>
          <a:bodyPr wrap="none">
            <a:spAutoFit/>
          </a:bodyPr>
          <a:lstStyle/>
          <a:p>
            <a:pPr marL="114300" indent="-114300" algn="just">
              <a:defRPr/>
            </a:pPr>
            <a:r>
              <a:rPr lang="en-GB" sz="1600" b="1" dirty="0">
                <a:solidFill>
                  <a:srgbClr val="333399"/>
                </a:solidFill>
                <a:latin typeface="Tahoma" pitchFamily="34" charset="0"/>
              </a:rPr>
              <a:t>Date:</a:t>
            </a:r>
            <a:r>
              <a:rPr lang="en-US" sz="1600" b="1" dirty="0">
                <a:solidFill>
                  <a:srgbClr val="333399"/>
                </a:solidFill>
                <a:latin typeface="Tahoma" pitchFamily="34" charset="0"/>
              </a:rPr>
              <a:t> 15</a:t>
            </a:r>
            <a:r>
              <a:rPr lang="en-US" sz="1600" b="1" baseline="30000" dirty="0">
                <a:solidFill>
                  <a:srgbClr val="333399"/>
                </a:solidFill>
                <a:latin typeface="Tahoma" pitchFamily="34" charset="0"/>
              </a:rPr>
              <a:t>th</a:t>
            </a:r>
            <a:r>
              <a:rPr lang="en-US" sz="1600" b="1" dirty="0">
                <a:solidFill>
                  <a:srgbClr val="333399"/>
                </a:solidFill>
                <a:latin typeface="Tahoma" pitchFamily="34" charset="0"/>
              </a:rPr>
              <a:t> March 2019    Incident title: HiPo#12 Bent Pipe</a:t>
            </a:r>
          </a:p>
        </p:txBody>
      </p:sp>
    </p:spTree>
    <p:extLst>
      <p:ext uri="{BB962C8B-B14F-4D97-AF65-F5344CB8AC3E}">
        <p14:creationId xmlns:p14="http://schemas.microsoft.com/office/powerpoint/2010/main" val="1096619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92200</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895926BB-3E1E-4417-96C5-BA72F6EF72C2}"/>
</file>

<file path=customXml/itemProps2.xml><?xml version="1.0" encoding="utf-8"?>
<ds:datastoreItem xmlns:ds="http://schemas.openxmlformats.org/officeDocument/2006/customXml" ds:itemID="{7A4FA09D-3917-4AD8-91F2-2887D145648F}"/>
</file>

<file path=customXml/itemProps3.xml><?xml version="1.0" encoding="utf-8"?>
<ds:datastoreItem xmlns:ds="http://schemas.openxmlformats.org/officeDocument/2006/customXml" ds:itemID="{EEBF2BD4-B754-496C-AA51-BBEBB868E1B5}"/>
</file>

<file path=docProps/app.xml><?xml version="1.0" encoding="utf-8"?>
<Properties xmlns="http://schemas.openxmlformats.org/officeDocument/2006/extended-properties" xmlns:vt="http://schemas.openxmlformats.org/officeDocument/2006/docPropsVTypes">
  <TotalTime>328</TotalTime>
  <Words>480</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67</cp:revision>
  <dcterms:created xsi:type="dcterms:W3CDTF">2016-03-28T05:48:29Z</dcterms:created>
  <dcterms:modified xsi:type="dcterms:W3CDTF">2019-05-22T10:57:57Z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