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0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4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60404-4F4F-4D99-BE7B-74136AE03076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83496-AF62-4A5B-9F5D-A6180D75E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27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2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0580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7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2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6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07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06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20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76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2" y="236544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2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0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9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8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2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8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FEE2E-BFD4-42B1-A589-1F4E98BAA4FE}" type="datetimeFigureOut">
              <a:rPr lang="en-US" smtClean="0"/>
              <a:t>25/09/2019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5547C-34EA-4FD4-986B-D1779B7C7227}" type="slidenum">
              <a:rPr lang="en-US" smtClean="0"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65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HSE Folder\Incident  near miss\2019\10-04-2019\10-04-2019\IMG_20190410_12133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3293" y="762000"/>
            <a:ext cx="3442272" cy="286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-1" y="802609"/>
            <a:ext cx="5515781" cy="35009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10.04.19 Incident : HiPo#24 Hoist move MVI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l" eaLnBrk="1" hangingPunct="1">
              <a:defRPr/>
            </a:pPr>
            <a:r>
              <a:rPr lang="en-GB" sz="1600" dirty="0">
                <a:latin typeface="Calibri" panose="020F0502020204030204" pitchFamily="34" charset="0"/>
              </a:rPr>
              <a:t>A loaded rig vehicle slightly collided  with a 35 ton </a:t>
            </a:r>
            <a:r>
              <a:rPr lang="en-GB" sz="1600" dirty="0" smtClean="0">
                <a:latin typeface="Calibri" panose="020F0502020204030204" pitchFamily="34" charset="0"/>
              </a:rPr>
              <a:t>TANADO</a:t>
            </a:r>
          </a:p>
          <a:p>
            <a:pPr marL="342900" indent="-342900" algn="l" eaLnBrk="1" hangingPunct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</a:rPr>
              <a:t>crane on </a:t>
            </a:r>
            <a:r>
              <a:rPr lang="en-GB" sz="1600" dirty="0" err="1">
                <a:latin typeface="Calibri" panose="020F0502020204030204" pitchFamily="34" charset="0"/>
              </a:rPr>
              <a:t>Thayfut</a:t>
            </a:r>
            <a:r>
              <a:rPr lang="en-GB" sz="1600" dirty="0">
                <a:latin typeface="Calibri" panose="020F0502020204030204" pitchFamily="34" charset="0"/>
              </a:rPr>
              <a:t> – Rima black top road. When  seeing the rig </a:t>
            </a:r>
            <a:endParaRPr lang="en-GB" sz="1600" dirty="0" smtClean="0">
              <a:latin typeface="Calibri" panose="020F0502020204030204" pitchFamily="34" charset="0"/>
            </a:endParaRPr>
          </a:p>
          <a:p>
            <a:pPr marL="342900" indent="-342900" algn="l" eaLnBrk="1" hangingPunct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movement </a:t>
            </a:r>
            <a:r>
              <a:rPr lang="en-GB" sz="1600" dirty="0">
                <a:latin typeface="Calibri" panose="020F0502020204030204" pitchFamily="34" charset="0"/>
              </a:rPr>
              <a:t>, the crane parked on the road side.  The loaded </a:t>
            </a:r>
            <a:endParaRPr lang="en-GB" sz="1600" dirty="0" smtClean="0">
              <a:latin typeface="Calibri" panose="020F0502020204030204" pitchFamily="34" charset="0"/>
            </a:endParaRPr>
          </a:p>
          <a:p>
            <a:pPr marL="342900" indent="-342900" algn="l" eaLnBrk="1" hangingPunct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truck </a:t>
            </a:r>
            <a:r>
              <a:rPr lang="en-GB" sz="1600" dirty="0">
                <a:latin typeface="Calibri" panose="020F0502020204030204" pitchFamily="34" charset="0"/>
              </a:rPr>
              <a:t>while  passing the crane  hit with the crane operator  </a:t>
            </a:r>
            <a:r>
              <a:rPr lang="en-GB" sz="1600" dirty="0" smtClean="0">
                <a:latin typeface="Calibri" panose="020F0502020204030204" pitchFamily="34" charset="0"/>
              </a:rPr>
              <a:t>cabin</a:t>
            </a:r>
            <a:endParaRPr lang="en-GB" sz="1600" dirty="0">
              <a:latin typeface="Calibri" panose="020F0502020204030204" pitchFamily="34" charset="0"/>
            </a:endParaRPr>
          </a:p>
          <a:p>
            <a:pPr marL="342900" indent="-342900" algn="l" eaLnBrk="1" hangingPunct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</a:rPr>
              <a:t>and the body got damaged. No injury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</a:p>
          <a:p>
            <a:pPr marL="285750" indent="-285750" algn="l">
              <a:buFont typeface="Wingdings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</a:rPr>
              <a:t>Do not use the road during rig movement.</a:t>
            </a:r>
          </a:p>
          <a:p>
            <a:pPr marL="285750" indent="-285750" algn="l">
              <a:buFont typeface="Wingdings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</a:rPr>
              <a:t>Always stop rig movement during unexpected obstruction on the road.</a:t>
            </a:r>
          </a:p>
          <a:p>
            <a:pPr marL="285750" indent="-285750" algn="l">
              <a:buFont typeface="Wingdings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</a:rPr>
              <a:t>Always follow defensive driving 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67089" y="5385202"/>
            <a:ext cx="5181600" cy="584775"/>
          </a:xfrm>
          <a:prstGeom prst="rect">
            <a:avLst/>
          </a:prstGeom>
          <a:solidFill>
            <a:srgbClr val="410FC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Vehicle shall be moved out of the road during rig movement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432161" y="2679005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1" name="Picture 3" descr="Z:\HSE Folder\Incident  near miss\2019\10-04-2019\10-04-2019\IMG_20190410_12073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3293" y="3746429"/>
            <a:ext cx="3437192" cy="257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55899" y="57531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3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237884"/>
            <a:ext cx="8351838" cy="45550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l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Do you ensure all drivers are aware of what is to be done when there is Rig movement on the road?  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Do you ensure all operators are aware of what actions to be taken when there is any restriction in movement?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Do you ensure staff are aware always to keep clear during any Rig/Hoist move?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Do you ensure all rigs/Hoist are moved in compliance to SP1512?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latin typeface="Arial" charset="0"/>
              </a:rPr>
              <a:t>        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	</a:t>
            </a:r>
            <a:endParaRPr lang="en-US" sz="1000" i="1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algn="l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54088"/>
            <a:chOff x="9" y="-144"/>
            <a:chExt cx="6087" cy="601"/>
          </a:xfrm>
        </p:grpSpPr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713" y="5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9077" y="828309"/>
            <a:ext cx="54665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10.04.19 Incident : HiPo#24 Hoist move MVI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29131045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26B249E-BE3D-4AB9-82D4-06869813F234}"/>
</file>

<file path=customXml/itemProps2.xml><?xml version="1.0" encoding="utf-8"?>
<ds:datastoreItem xmlns:ds="http://schemas.openxmlformats.org/officeDocument/2006/customXml" ds:itemID="{BA8E14BE-42B0-4C6E-9EBE-09742E972E4D}"/>
</file>

<file path=customXml/itemProps3.xml><?xml version="1.0" encoding="utf-8"?>
<ds:datastoreItem xmlns:ds="http://schemas.openxmlformats.org/officeDocument/2006/customXml" ds:itemID="{5ACF40D2-5D63-4881-8C21-E08702D66CF1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</TotalTime>
  <Words>452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Theme1</vt:lpstr>
      <vt:lpstr>PowerPoint Presentation</vt:lpstr>
      <vt:lpstr>PowerPoint Presentation</vt:lpstr>
    </vt:vector>
  </TitlesOfParts>
  <Company>Petroleum Development Oman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Morrow, Fulton MSE32</dc:creator>
  <cp:lastModifiedBy>Masroori, Ahmed UWZ11H</cp:lastModifiedBy>
  <cp:revision>3</cp:revision>
  <dcterms:created xsi:type="dcterms:W3CDTF">2019-09-24T04:53:22Z</dcterms:created>
  <dcterms:modified xsi:type="dcterms:W3CDTF">2019-09-25T10:19:01Z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