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10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32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35A7D-73DB-41A9-9DC0-19968C929FE3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42F7A-8699-41E0-B3FA-12CEC64CD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60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77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4184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44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27B3-5B8C-47BD-B6F9-82ECD39F4AD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0EB7-6BC6-430C-8569-53B847F2A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756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27B3-5B8C-47BD-B6F9-82ECD39F4AD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0EB7-6BC6-430C-8569-53B847F2A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0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27B3-5B8C-47BD-B6F9-82ECD39F4AD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0EB7-6BC6-430C-8569-53B847F2A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479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sz="18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B027B3-5B8C-47BD-B6F9-82ECD39F4AD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2130EB7-6BC6-430C-8569-53B847F2A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86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B027B3-5B8C-47BD-B6F9-82ECD39F4AD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2130EB7-6BC6-430C-8569-53B847F2A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0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6B027B3-5B8C-47BD-B6F9-82ECD39F4AD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130EB7-6BC6-430C-8569-53B847F2A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2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2" y="236544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130EB7-6BC6-430C-8569-53B847F2A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222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27B3-5B8C-47BD-B6F9-82ECD39F4AD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0EB7-6BC6-430C-8569-53B847F2A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531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27B3-5B8C-47BD-B6F9-82ECD39F4AD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0EB7-6BC6-430C-8569-53B847F2A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776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27B3-5B8C-47BD-B6F9-82ECD39F4AD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0EB7-6BC6-430C-8569-53B847F2A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043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27B3-5B8C-47BD-B6F9-82ECD39F4AD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0EB7-6BC6-430C-8569-53B847F2A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19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27B3-5B8C-47BD-B6F9-82ECD39F4AD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0EB7-6BC6-430C-8569-53B847F2A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768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27B3-5B8C-47BD-B6F9-82ECD39F4AD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0EB7-6BC6-430C-8569-53B847F2A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42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27B3-5B8C-47BD-B6F9-82ECD39F4AD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0EB7-6BC6-430C-8569-53B847F2A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821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027B3-5B8C-47BD-B6F9-82ECD39F4AD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30EB7-6BC6-430C-8569-53B847F2A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38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027B3-5B8C-47BD-B6F9-82ECD39F4ADE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30EB7-6BC6-430C-8569-53B847F2AEE0}" type="slidenum">
              <a:rPr lang="en-US" smtClean="0"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6426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96741" y="758059"/>
            <a:ext cx="5105400" cy="560153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02.06.2019 Incident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title: Tipper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Rollover</a:t>
            </a: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just" eaLnBrk="1" hangingPunct="1">
              <a:defRPr/>
            </a:pPr>
            <a:r>
              <a:rPr lang="en-US" sz="1050" dirty="0">
                <a:solidFill>
                  <a:srgbClr val="000000"/>
                </a:solidFill>
                <a:latin typeface="Arial" pitchFamily="34" charset="0"/>
              </a:rPr>
              <a:t>         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Upon reaching the crushing area, one of the rear left tire burst </a:t>
            </a:r>
            <a:r>
              <a:rPr lang="en-GB" sz="1600" dirty="0">
                <a:latin typeface="+mj-lt"/>
              </a:rPr>
              <a:t>after driver took left turn for reversing to dump the excavated material. Driver operated the Hydraulic jack to reduce load partially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. This action of the tipper driver resulted in to the sudden change of the center of gravity and the tipper toppled to its left side. </a:t>
            </a: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+mj-lt"/>
              </a:rPr>
              <a:t>Ensure that your equipment is in good working condition prior to start of task.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+mj-lt"/>
              </a:rPr>
              <a:t>Ensure vehicle is parallel to the slope during unloading materials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+mj-lt"/>
              </a:rPr>
              <a:t>Never start to use your vehicle or equipment until the defects are rectified.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+mj-lt"/>
              </a:rPr>
              <a:t>Ensure that all unsafe act are intervened, reported and stopped.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+mj-lt"/>
              </a:rPr>
              <a:t>Ensure inspection Findings are shared , followed up and closed out.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+mj-lt"/>
              </a:rPr>
              <a:t>Ensure Subcontractors are aware and comply with site HSE requirements.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E576EBD-C0D9-4D96-A29E-B86F5E784A4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0" y="3534551"/>
            <a:ext cx="3505200" cy="2286000"/>
          </a:xfrm>
          <a:prstGeom prst="rect">
            <a:avLst/>
          </a:prstGeom>
        </p:spPr>
      </p:pic>
      <p:sp>
        <p:nvSpPr>
          <p:cNvPr id="20" name="Freeform 132">
            <a:extLst>
              <a:ext uri="{FF2B5EF4-FFF2-40B4-BE49-F238E27FC236}">
                <a16:creationId xmlns:a16="http://schemas.microsoft.com/office/drawing/2014/main" id="{AC3B887F-C339-475E-AC12-34180B60A500}"/>
              </a:ext>
            </a:extLst>
          </p:cNvPr>
          <p:cNvSpPr>
            <a:spLocks/>
          </p:cNvSpPr>
          <p:nvPr/>
        </p:nvSpPr>
        <p:spPr bwMode="auto">
          <a:xfrm>
            <a:off x="8451664" y="52451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4323" y="863364"/>
            <a:ext cx="3505200" cy="2534164"/>
          </a:xfrm>
          <a:prstGeom prst="rect">
            <a:avLst/>
          </a:prstGeom>
        </p:spPr>
      </p:pic>
      <p:grpSp>
        <p:nvGrpSpPr>
          <p:cNvPr id="21" name="Group 131">
            <a:extLst>
              <a:ext uri="{FF2B5EF4-FFF2-40B4-BE49-F238E27FC236}">
                <a16:creationId xmlns:a16="http://schemas.microsoft.com/office/drawing/2014/main" id="{EECF4D16-CF23-4254-9AAD-96E6F6DC2EEA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108764" y="2694102"/>
            <a:ext cx="685800" cy="584200"/>
            <a:chOff x="3504" y="544"/>
            <a:chExt cx="2287" cy="1855"/>
          </a:xfrm>
        </p:grpSpPr>
        <p:sp>
          <p:nvSpPr>
            <p:cNvPr id="22" name="Line 129">
              <a:extLst>
                <a:ext uri="{FF2B5EF4-FFF2-40B4-BE49-F238E27FC236}">
                  <a16:creationId xmlns:a16="http://schemas.microsoft.com/office/drawing/2014/main" id="{E2DDA781-99EE-4C21-BDFB-F5E7F28303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30">
              <a:extLst>
                <a:ext uri="{FF2B5EF4-FFF2-40B4-BE49-F238E27FC236}">
                  <a16:creationId xmlns:a16="http://schemas.microsoft.com/office/drawing/2014/main" id="{FD5AEA73-F939-42E2-A597-726A50C6CF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C6953845-8DB1-466C-854D-08C8DA2DF965}"/>
              </a:ext>
            </a:extLst>
          </p:cNvPr>
          <p:cNvSpPr txBox="1"/>
          <p:nvPr/>
        </p:nvSpPr>
        <p:spPr>
          <a:xfrm>
            <a:off x="2293951" y="6061317"/>
            <a:ext cx="4648200" cy="461665"/>
          </a:xfrm>
          <a:prstGeom prst="rect">
            <a:avLst/>
          </a:prstGeom>
          <a:solidFill>
            <a:srgbClr val="3010A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Don’t Assume, Seek Help</a:t>
            </a:r>
            <a:endParaRPr lang="en-GB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087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424731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algn="l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Confirm </a:t>
            </a: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Do you Ensure all equipment and vehicles  are checked on daily basis?</a:t>
            </a: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Do you Ensure monthly and preventive maintenance are carried out, Reported and recorded?</a:t>
            </a: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Do you Ensure ground conditions are checked prior to unloading of materials?</a:t>
            </a: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  <a:sym typeface="Wingdings" pitchFamily="2" charset="2"/>
              </a:rPr>
              <a:t>Do you Ensure worn out tires are replaced Immediately.</a:t>
            </a:r>
          </a:p>
          <a:p>
            <a:pPr algn="l" eaLnBrk="1" hangingPunct="1">
              <a:defRPr/>
            </a:pPr>
            <a:r>
              <a:rPr lang="en-US" sz="1600" b="1" dirty="0">
                <a:solidFill>
                  <a:srgbClr val="0070C0"/>
                </a:solidFill>
                <a:latin typeface="+mj-lt"/>
                <a:sym typeface="Wingdings" pitchFamily="2" charset="2"/>
              </a:rPr>
              <a:t>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76200" y="894469"/>
            <a:ext cx="885666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 02.06.19  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     Incident title: Tipper Rollover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</p:spTree>
    <p:extLst>
      <p:ext uri="{BB962C8B-B14F-4D97-AF65-F5344CB8AC3E}">
        <p14:creationId xmlns:p14="http://schemas.microsoft.com/office/powerpoint/2010/main" val="39118702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92202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F08EF370-5E09-42D3-89DC-46D57A915C4E}"/>
</file>

<file path=customXml/itemProps2.xml><?xml version="1.0" encoding="utf-8"?>
<ds:datastoreItem xmlns:ds="http://schemas.openxmlformats.org/officeDocument/2006/customXml" ds:itemID="{73EB112D-847D-47D8-BD2E-C88F07A5293D}"/>
</file>

<file path=customXml/itemProps3.xml><?xml version="1.0" encoding="utf-8"?>
<ds:datastoreItem xmlns:ds="http://schemas.openxmlformats.org/officeDocument/2006/customXml" ds:itemID="{FF8B5906-15CA-4B8E-82DD-97B7346292F9}"/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</TotalTime>
  <Words>492</Words>
  <Application>Microsoft Office PowerPoint</Application>
  <PresentationFormat>On-screen Show (4:3)</PresentationFormat>
  <Paragraphs>48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Theme1</vt:lpstr>
      <vt:lpstr>PowerPoint Presentation</vt:lpstr>
      <vt:lpstr>PowerPoint Presentation</vt:lpstr>
    </vt:vector>
  </TitlesOfParts>
  <Company>Petroleum Development Oman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Morrow, Fulton MSE32</dc:creator>
  <cp:lastModifiedBy>Morrow, Fulton MSE32</cp:lastModifiedBy>
  <cp:revision>1</cp:revision>
  <dcterms:created xsi:type="dcterms:W3CDTF">2019-09-15T03:01:46Z</dcterms:created>
  <dcterms:modified xsi:type="dcterms:W3CDTF">2019-09-15T03:05:41Z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