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2.xml" ContentType="application/vnd.openxmlformats-officedocument.presentationml.notesSlide+xml"/>
  <Override PartName="/ppt/slideLayouts/slideLayout3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4"/>
  </p:notesMasterIdLst>
  <p:sldIdLst>
    <p:sldId id="355" r:id="rId2"/>
    <p:sldId id="35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552" autoAdjust="0"/>
  </p:normalViewPr>
  <p:slideViewPr>
    <p:cSldViewPr>
      <p:cViewPr varScale="1">
        <p:scale>
          <a:sx n="115" d="100"/>
          <a:sy n="115" d="100"/>
        </p:scale>
        <p:origin x="1494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B4E3-1F76-4E61-B254-1A7031AA599B}" type="datetimeFigureOut">
              <a:rPr lang="en-US" smtClean="0"/>
              <a:pPr/>
              <a:t>23/10/2019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55988-80E2-4333-8473-6782ED1C01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21846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378884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507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275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504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30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Confidential - Not to be shared outside of PDO/PDO contractors 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7C482-6A57-4477-ABB6-025DC609A7C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3143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45531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486401" y="1066800"/>
            <a:ext cx="3505200" cy="2286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486400" y="3581400"/>
            <a:ext cx="3505200" cy="2285999"/>
          </a:xfrm>
          <a:prstGeom prst="rect">
            <a:avLst/>
          </a:prstGeom>
        </p:spPr>
      </p:pic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84956" y="800067"/>
            <a:ext cx="5240288" cy="478592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>
              <a:defRPr/>
            </a:pPr>
            <a:r>
              <a:rPr lang="en-GB" sz="14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22</a:t>
            </a:r>
            <a:r>
              <a:rPr lang="en-US" sz="1400" b="1" baseline="30000" dirty="0" smtClean="0">
                <a:solidFill>
                  <a:srgbClr val="333399"/>
                </a:solidFill>
                <a:latin typeface="Tahoma" pitchFamily="34" charset="0"/>
              </a:rPr>
              <a:t>nd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 July 2019  Incident title: MVI fatality</a:t>
            </a:r>
            <a:endParaRPr lang="en-US" sz="1400" b="1" dirty="0" smtClean="0">
              <a:solidFill>
                <a:schemeClr val="accent6"/>
              </a:solidFill>
              <a:latin typeface="Tahoma" pitchFamily="34" charset="0"/>
            </a:endParaRPr>
          </a:p>
          <a:p>
            <a:pPr marL="114300" indent="-114300">
              <a:defRPr/>
            </a:pPr>
            <a:r>
              <a:rPr lang="en-US" sz="1400" b="1" dirty="0" smtClean="0">
                <a:solidFill>
                  <a:srgbClr val="FF0000"/>
                </a:solidFill>
                <a:latin typeface="Tahoma" pitchFamily="34" charset="0"/>
              </a:rPr>
              <a:t>What </a:t>
            </a:r>
            <a:r>
              <a:rPr lang="en-US" sz="1400" b="1" dirty="0">
                <a:solidFill>
                  <a:srgbClr val="FF0000"/>
                </a:solidFill>
                <a:latin typeface="Tahoma" pitchFamily="34" charset="0"/>
              </a:rPr>
              <a:t>happened</a:t>
            </a:r>
            <a:r>
              <a:rPr lang="en-US" sz="1400" b="1" dirty="0" smtClean="0">
                <a:solidFill>
                  <a:srgbClr val="FF0000"/>
                </a:solidFill>
                <a:latin typeface="Tahoma" pitchFamily="34" charset="0"/>
              </a:rPr>
              <a:t>?</a:t>
            </a:r>
          </a:p>
          <a:p>
            <a:pPr marL="114300" indent="-114300" algn="just">
              <a:defRPr/>
            </a:pPr>
            <a:endParaRPr lang="en-US" sz="1100" dirty="0" smtClean="0">
              <a:latin typeface="Tahoma" pitchFamily="34" charset="0"/>
            </a:endParaRPr>
          </a:p>
          <a:p>
            <a:pPr lvl="0"/>
            <a:r>
              <a:rPr lang="en-GB" sz="1400" dirty="0">
                <a:latin typeface="Calibri" panose="020F050202020403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On the 22nd July 2019 at </a:t>
            </a:r>
            <a:r>
              <a:rPr lang="en-GB" sz="1400" dirty="0" smtClean="0">
                <a:latin typeface="Calibri" panose="020F050202020403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11:34</a:t>
            </a:r>
            <a:r>
              <a:rPr lang="en-GB" sz="1400" dirty="0">
                <a:latin typeface="Calibri" panose="020F050202020403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a Heavy Goods </a:t>
            </a:r>
            <a:r>
              <a:rPr lang="en-GB" sz="1400" dirty="0" smtClean="0">
                <a:latin typeface="Calibri" panose="020F050202020403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Vehicle </a:t>
            </a:r>
            <a:r>
              <a:rPr lang="en-GB" sz="1400" dirty="0">
                <a:latin typeface="Calibri" panose="020F050202020403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was travelling to Fahud with a load of Glass Reinforced Plastic (GRP) pipes from Sohar, when it was involved in a Motor Vehicle Incident (MVI</a:t>
            </a:r>
            <a:r>
              <a:rPr lang="en-GB" sz="1400" dirty="0" smtClean="0">
                <a:latin typeface="Calibri" panose="020F050202020403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). </a:t>
            </a:r>
            <a:r>
              <a:rPr lang="en-GB" sz="1400" dirty="0">
                <a:latin typeface="Calibri" panose="020F050202020403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The driver was unable to control the vehicle which swerved to the left, over the opposite lane, passing through a </a:t>
            </a:r>
            <a:r>
              <a:rPr lang="en-GB" sz="1400" dirty="0" err="1">
                <a:latin typeface="Calibri" panose="020F050202020403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Wadi</a:t>
            </a:r>
            <a:r>
              <a:rPr lang="en-GB" sz="1400" dirty="0">
                <a:latin typeface="Calibri" panose="020F050202020403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runoff before tipping and rolling over. The driver and 3rd party passenger were fatally </a:t>
            </a:r>
            <a:r>
              <a:rPr lang="en-GB" sz="1400" dirty="0" smtClean="0">
                <a:latin typeface="Calibri" panose="020F050202020403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injured </a:t>
            </a:r>
            <a:r>
              <a:rPr lang="en-GB" sz="1400" dirty="0">
                <a:latin typeface="Calibri" panose="020F050202020403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as a result of the incident. </a:t>
            </a:r>
          </a:p>
          <a:p>
            <a:pPr lvl="0"/>
            <a:endParaRPr lang="en-US" sz="1600" b="1" dirty="0" smtClean="0">
              <a:solidFill>
                <a:srgbClr val="333399"/>
              </a:solidFill>
              <a:latin typeface="Tahoma" pitchFamily="34" charset="0"/>
            </a:endParaRPr>
          </a:p>
          <a:p>
            <a:pPr lvl="0"/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Your 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learning from this incident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..</a:t>
            </a:r>
          </a:p>
          <a:p>
            <a:pPr marL="114300" indent="-114300" algn="just">
              <a:defRPr/>
            </a:pPr>
            <a:endParaRPr lang="en-US" sz="1000" b="1" dirty="0">
              <a:solidFill>
                <a:srgbClr val="333399"/>
              </a:solidFill>
              <a:latin typeface="Tahoma" pitchFamily="34" charset="0"/>
            </a:endParaRPr>
          </a:p>
          <a:p>
            <a:pPr marL="60325" lvl="0" indent="-60325" eaLnBrk="1" hangingPunct="1">
              <a:buFont typeface="Arial" pitchFamily="34" charset="0"/>
              <a:buChar char="•"/>
              <a:defRPr/>
            </a:pPr>
            <a:r>
              <a:rPr lang="en-US" sz="1400" dirty="0" smtClean="0">
                <a:latin typeface="Calibri" panose="020F0502020204030204" pitchFamily="34" charset="0"/>
                <a:ea typeface="Times New Roman"/>
                <a:cs typeface="Times New Roman"/>
              </a:rPr>
              <a:t> Do you e</a:t>
            </a:r>
            <a:r>
              <a:rPr lang="en-US" sz="14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Times New Roman"/>
              </a:rPr>
              <a:t>nsure </a:t>
            </a: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Times New Roman"/>
              </a:rPr>
              <a:t>tyre pressures are correct and </a:t>
            </a:r>
            <a:r>
              <a:rPr lang="en-US" sz="1400" dirty="0" err="1" smtClean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Times New Roman"/>
              </a:rPr>
              <a:t>tyre</a:t>
            </a:r>
            <a:r>
              <a:rPr lang="en-US" sz="14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Times New Roman"/>
              </a:rPr>
              <a:t> conditions checked regularly </a:t>
            </a:r>
            <a:endParaRPr lang="en-US" sz="1400" dirty="0">
              <a:solidFill>
                <a:srgbClr val="000000"/>
              </a:solidFill>
              <a:latin typeface="Calibri" panose="020F0502020204030204" pitchFamily="34" charset="0"/>
              <a:ea typeface="Times New Roman"/>
              <a:cs typeface="Times New Roman"/>
            </a:endParaRPr>
          </a:p>
          <a:p>
            <a:pPr lvl="0" eaLnBrk="1" hangingPunct="1">
              <a:buFont typeface="Arial" pitchFamily="34" charset="0"/>
              <a:buChar char="•"/>
              <a:defRPr/>
            </a:pPr>
            <a:r>
              <a:rPr lang="en-US" sz="1400" dirty="0" smtClean="0">
                <a:solidFill>
                  <a:srgbClr val="000000"/>
                </a:solidFill>
                <a:latin typeface="Calibri" panose="020F0502020204030204" pitchFamily="34" charset="0"/>
                <a:cs typeface="Times New Roman"/>
              </a:rPr>
              <a:t> Do you ensure you</a:t>
            </a:r>
            <a:r>
              <a:rPr lang="en-US" sz="1400" dirty="0" smtClean="0">
                <a:latin typeface="Calibri" panose="020F0502020204030204" pitchFamily="34" charset="0"/>
                <a:cs typeface="Times New Roman"/>
              </a:rPr>
              <a:t> c</a:t>
            </a:r>
            <a:r>
              <a:rPr lang="en-US" sz="1400" dirty="0" smtClean="0">
                <a:solidFill>
                  <a:srgbClr val="000000"/>
                </a:solidFill>
                <a:latin typeface="Calibri" panose="020F0502020204030204" pitchFamily="34" charset="0"/>
                <a:cs typeface="Times New Roman"/>
              </a:rPr>
              <a:t>onduct daily vehicle inspection before starting your journey</a:t>
            </a:r>
          </a:p>
          <a:p>
            <a:pPr lvl="0" eaLnBrk="1" hangingPunct="1">
              <a:buFont typeface="Arial" pitchFamily="34" charset="0"/>
              <a:buChar char="•"/>
              <a:defRPr/>
            </a:pPr>
            <a:r>
              <a:rPr lang="en-GB" sz="1400" dirty="0">
                <a:solidFill>
                  <a:srgbClr val="000000"/>
                </a:solidFill>
                <a:latin typeface="Calibri" panose="020F0502020204030204" pitchFamily="34" charset="0"/>
                <a:cs typeface="Times New Roman"/>
              </a:rPr>
              <a:t> </a:t>
            </a:r>
            <a:r>
              <a:rPr lang="en-GB" sz="1400" dirty="0" smtClean="0">
                <a:solidFill>
                  <a:srgbClr val="000000"/>
                </a:solidFill>
                <a:latin typeface="Calibri" panose="020F0502020204030204" pitchFamily="34" charset="0"/>
                <a:cs typeface="Times New Roman"/>
              </a:rPr>
              <a:t>Do you ensure you follow your journey plan</a:t>
            </a:r>
          </a:p>
          <a:p>
            <a:pPr lvl="0" eaLnBrk="1" hangingPunct="1">
              <a:buFont typeface="Arial" pitchFamily="34" charset="0"/>
              <a:buChar char="•"/>
              <a:defRPr/>
            </a:pPr>
            <a:r>
              <a:rPr lang="en-GB" sz="1400" dirty="0">
                <a:solidFill>
                  <a:srgbClr val="000000"/>
                </a:solidFill>
                <a:latin typeface="Calibri" panose="020F0502020204030204" pitchFamily="34" charset="0"/>
                <a:cs typeface="Times New Roman"/>
              </a:rPr>
              <a:t> </a:t>
            </a:r>
            <a:r>
              <a:rPr lang="en-GB" sz="1400" dirty="0" smtClean="0">
                <a:solidFill>
                  <a:srgbClr val="000000"/>
                </a:solidFill>
                <a:latin typeface="Calibri" panose="020F0502020204030204" pitchFamily="34" charset="0"/>
                <a:cs typeface="Times New Roman"/>
              </a:rPr>
              <a:t>Do you ensure you are adequately rested prior to starting journeys</a:t>
            </a:r>
          </a:p>
          <a:p>
            <a:pPr lvl="0" eaLnBrk="1" hangingPunct="1">
              <a:buFont typeface="Arial" pitchFamily="34" charset="0"/>
              <a:buChar char="•"/>
              <a:defRPr/>
            </a:pPr>
            <a:r>
              <a:rPr lang="en-GB" sz="1400" dirty="0" smtClean="0">
                <a:solidFill>
                  <a:srgbClr val="000000"/>
                </a:solidFill>
                <a:latin typeface="Calibri" panose="020F0502020204030204" pitchFamily="34" charset="0"/>
                <a:cs typeface="Times New Roman"/>
              </a:rPr>
              <a:t> Do you ensure you follow defensive driver training</a:t>
            </a:r>
          </a:p>
          <a:p>
            <a:pPr lvl="0" eaLnBrk="1" hangingPunct="1">
              <a:buFont typeface="Arial" pitchFamily="34" charset="0"/>
              <a:buChar char="•"/>
              <a:defRPr/>
            </a:pPr>
            <a:r>
              <a:rPr lang="en-GB" sz="1400" dirty="0">
                <a:solidFill>
                  <a:srgbClr val="000000"/>
                </a:solidFill>
                <a:latin typeface="Calibri" panose="020F0502020204030204" pitchFamily="34" charset="0"/>
                <a:cs typeface="Times New Roman"/>
              </a:rPr>
              <a:t> D</a:t>
            </a:r>
            <a:r>
              <a:rPr lang="en-GB" sz="1400" dirty="0" smtClean="0">
                <a:solidFill>
                  <a:srgbClr val="000000"/>
                </a:solidFill>
                <a:latin typeface="Calibri" panose="020F0502020204030204" pitchFamily="34" charset="0"/>
                <a:cs typeface="Times New Roman"/>
              </a:rPr>
              <a:t>o you ensure that all passengers are authorised by the Safe Journey Manager</a:t>
            </a: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grpSp>
        <p:nvGrpSpPr>
          <p:cNvPr id="26633" name="Group 131"/>
          <p:cNvGrpSpPr>
            <a:grpSpLocks/>
          </p:cNvGrpSpPr>
          <p:nvPr/>
        </p:nvGrpSpPr>
        <p:grpSpPr bwMode="auto">
          <a:xfrm>
            <a:off x="8578850" y="2655887"/>
            <a:ext cx="336550" cy="544513"/>
            <a:chOff x="3504" y="544"/>
            <a:chExt cx="2287" cy="1855"/>
          </a:xfrm>
        </p:grpSpPr>
        <p:sp>
          <p:nvSpPr>
            <p:cNvPr id="26635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6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6634" name="Freeform 132"/>
          <p:cNvSpPr>
            <a:spLocks/>
          </p:cNvSpPr>
          <p:nvPr/>
        </p:nvSpPr>
        <p:spPr bwMode="auto">
          <a:xfrm>
            <a:off x="8458200" y="5257800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85B925-3865-4333-AFCB-ABF9FE11EB42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304800" y="5587425"/>
            <a:ext cx="4724400" cy="584775"/>
          </a:xfrm>
          <a:prstGeom prst="rect">
            <a:avLst/>
          </a:prstGeom>
          <a:solidFill>
            <a:srgbClr val="210DB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600" b="1" dirty="0" smtClean="0">
                <a:solidFill>
                  <a:srgbClr val="FFFF00"/>
                </a:solidFill>
                <a:latin typeface="Tahoma" pitchFamily="34" charset="0"/>
              </a:rPr>
              <a:t>Always ensure you check your vehicle and </a:t>
            </a:r>
            <a:r>
              <a:rPr lang="en-US" sz="1600" b="1" dirty="0" err="1" smtClean="0">
                <a:solidFill>
                  <a:srgbClr val="FFFF00"/>
                </a:solidFill>
                <a:latin typeface="Tahoma" pitchFamily="34" charset="0"/>
              </a:rPr>
              <a:t>tyres</a:t>
            </a:r>
            <a:r>
              <a:rPr lang="en-US" sz="1600" b="1" dirty="0" smtClean="0">
                <a:solidFill>
                  <a:srgbClr val="FFFF00"/>
                </a:solidFill>
                <a:latin typeface="Tahoma" pitchFamily="34" charset="0"/>
              </a:rPr>
              <a:t> before commencing journeys</a:t>
            </a:r>
            <a:endParaRPr lang="en-US" sz="1600" b="1" dirty="0">
              <a:solidFill>
                <a:srgbClr val="FFFF00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816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351838" cy="3816429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GB" sz="1400" dirty="0">
                <a:solidFill>
                  <a:srgbClr val="3333CC"/>
                </a:solidFill>
                <a:latin typeface="Arial"/>
                <a:sym typeface="Arial"/>
              </a:rPr>
              <a:t>Do you ensure drivers are adequately rested prior to commencing journeys?</a:t>
            </a:r>
          </a:p>
          <a:p>
            <a:pPr marL="342900" lvl="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3333CC"/>
                </a:solidFill>
                <a:latin typeface="Arial"/>
                <a:sym typeface="Arial"/>
              </a:rPr>
              <a:t>Do you ensure drivers have been briefed to check their vehicle tyre conditions and load security before journeys and during rest stops?</a:t>
            </a:r>
          </a:p>
          <a:p>
            <a:pPr marL="342900" lvl="0" indent="-342900">
              <a:buClr>
                <a:srgbClr val="0033CC"/>
              </a:buClr>
              <a:buSzPct val="100000"/>
              <a:buFont typeface="+mj-lt"/>
              <a:buAutoNum type="arabicPeriod"/>
              <a:defRPr sz="1800"/>
            </a:pPr>
            <a:r>
              <a:rPr lang="en-US" sz="1400" dirty="0">
                <a:solidFill>
                  <a:srgbClr val="3333CC"/>
                </a:solidFill>
                <a:latin typeface="Arial"/>
                <a:sym typeface="Arial"/>
              </a:rPr>
              <a:t>Do you have tyre inflation equipment and pressure gauges available for drivers to utilise?</a:t>
            </a:r>
          </a:p>
          <a:p>
            <a:pPr marL="342900" lvl="0" indent="-342900">
              <a:buClr>
                <a:srgbClr val="0033CC"/>
              </a:buClr>
              <a:buSzPct val="100000"/>
              <a:buFont typeface="+mj-lt"/>
              <a:buAutoNum type="arabicPeriod"/>
              <a:defRPr sz="1800"/>
            </a:pPr>
            <a:r>
              <a:rPr lang="en-GB" sz="1400" dirty="0">
                <a:solidFill>
                  <a:srgbClr val="3333CC"/>
                </a:solidFill>
                <a:latin typeface="Arial"/>
                <a:sym typeface="Arial"/>
              </a:rPr>
              <a:t>Do you ensure drivers know how to react in the event of a tyre blow out?</a:t>
            </a:r>
          </a:p>
          <a:p>
            <a:pPr marL="342900" lvl="0" indent="-342900">
              <a:buClr>
                <a:srgbClr val="0033CC"/>
              </a:buClr>
              <a:buSzPct val="100000"/>
              <a:buFont typeface="+mj-lt"/>
              <a:buAutoNum type="arabicPeriod"/>
              <a:defRPr sz="1800"/>
            </a:pPr>
            <a:r>
              <a:rPr lang="en-GB" sz="1400" dirty="0">
                <a:solidFill>
                  <a:srgbClr val="3333CC"/>
                </a:solidFill>
                <a:latin typeface="Arial"/>
                <a:sym typeface="Arial"/>
              </a:rPr>
              <a:t>Do you ensure consequence management is conducted for all IVMS and journey management violations as per SP2000? </a:t>
            </a:r>
          </a:p>
          <a:p>
            <a:pPr marL="342900" lvl="0" indent="-342900">
              <a:buClr>
                <a:srgbClr val="0033CC"/>
              </a:buClr>
              <a:buSzPct val="100000"/>
              <a:buFont typeface="+mj-lt"/>
              <a:buAutoNum type="arabicPeriod"/>
              <a:defRPr sz="1800"/>
            </a:pPr>
            <a:r>
              <a:rPr lang="en-GB" sz="1400" dirty="0">
                <a:solidFill>
                  <a:srgbClr val="3333CC"/>
                </a:solidFill>
                <a:latin typeface="Arial"/>
                <a:sym typeface="Arial"/>
              </a:rPr>
              <a:t>Do you ensure that all passengers are authorised through your SJM process?</a:t>
            </a:r>
          </a:p>
          <a:p>
            <a:pPr marL="342900" lvl="0" indent="-342900">
              <a:buClr>
                <a:srgbClr val="0033CC"/>
              </a:buClr>
              <a:buSzPct val="100000"/>
              <a:buFont typeface="+mj-lt"/>
              <a:buAutoNum type="arabicPeriod"/>
              <a:defRPr sz="1800"/>
            </a:pPr>
            <a:endParaRPr lang="en-US" sz="1000" i="1" dirty="0" smtClean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 smtClean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r>
              <a:rPr lang="en-US" sz="1000" i="1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* If the answer is NO to any of the above questions please ensure you take action to correct this finding. </a:t>
            </a: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</p:txBody>
      </p:sp>
      <p:grpSp>
        <p:nvGrpSpPr>
          <p:cNvPr id="27651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304800" y="868478"/>
            <a:ext cx="449193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>
              <a:defRPr/>
            </a:pPr>
            <a:r>
              <a:rPr lang="en-GB" sz="14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 22</a:t>
            </a:r>
            <a:r>
              <a:rPr lang="en-US" sz="1400" b="1" baseline="30000" dirty="0">
                <a:solidFill>
                  <a:srgbClr val="333399"/>
                </a:solidFill>
                <a:latin typeface="Tahoma" pitchFamily="34" charset="0"/>
              </a:rPr>
              <a:t>nd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 July 2019  Incident title: MVI fatality</a:t>
            </a:r>
            <a:endParaRPr lang="en-US" sz="1400" b="1" dirty="0">
              <a:solidFill>
                <a:schemeClr val="accent6"/>
              </a:solidFill>
              <a:latin typeface="Tahoma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85B925-3865-4333-AFCB-ABF9FE11EB4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185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92209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B6910F70-18D0-424B-B9BB-BFE9C85C2E10}"/>
</file>

<file path=customXml/itemProps2.xml><?xml version="1.0" encoding="utf-8"?>
<ds:datastoreItem xmlns:ds="http://schemas.openxmlformats.org/officeDocument/2006/customXml" ds:itemID="{9C55B756-A8A6-4B9F-A1B9-2865BB2A2EC6}"/>
</file>

<file path=customXml/itemProps3.xml><?xml version="1.0" encoding="utf-8"?>
<ds:datastoreItem xmlns:ds="http://schemas.openxmlformats.org/officeDocument/2006/customXml" ds:itemID="{A9F26BB8-A9ED-40B0-B210-5BE63064687F}"/>
</file>

<file path=docProps/app.xml><?xml version="1.0" encoding="utf-8"?>
<Properties xmlns="http://schemas.openxmlformats.org/officeDocument/2006/extended-properties" xmlns:vt="http://schemas.openxmlformats.org/officeDocument/2006/docPropsVTypes">
  <TotalTime>363</TotalTime>
  <Words>355</Words>
  <Application>Microsoft Office PowerPoint</Application>
  <PresentationFormat>On-screen Show (4:3)</PresentationFormat>
  <Paragraphs>38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Segoe UI</vt:lpstr>
      <vt:lpstr>Tahoma</vt:lpstr>
      <vt:lpstr>Times New Roman</vt:lpstr>
      <vt:lpstr>Wingdings</vt:lpstr>
      <vt:lpstr>1_Default Design</vt:lpstr>
      <vt:lpstr>PowerPoint Presentation</vt:lpstr>
      <vt:lpstr>PowerPoint Presentation</vt:lpstr>
    </vt:vector>
  </TitlesOfParts>
  <Company>PDO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Masroori, Ahmed UWZ11H</cp:lastModifiedBy>
  <cp:revision>72</cp:revision>
  <dcterms:created xsi:type="dcterms:W3CDTF">2016-03-28T05:48:29Z</dcterms:created>
  <dcterms:modified xsi:type="dcterms:W3CDTF">2019-10-23T09:56:35Z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