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18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788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1" y="1066800"/>
            <a:ext cx="35052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240288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July 2019  Incident title: MVI fatality</a:t>
            </a:r>
            <a:endParaRPr lang="en-US" sz="14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22nd July 2019 at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11:34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 Heavy Goods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travelling to Fahud with a load of Glass Reinforced Plastic (GRP) pipes from Sohar, when it was involved in a Motor Vehicle Incident (MVI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driver was unable to control the vehicle which swerved to the left, over the opposite lane, passing through a </a:t>
            </a:r>
            <a:r>
              <a:rPr lang="en-GB" sz="1400" dirty="0" err="1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Wadi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runoff before tipping and rolling over. The driver and 3rd party passenger were fatally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injured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 a result of the incident. </a:t>
            </a:r>
          </a:p>
          <a:p>
            <a:pPr lvl="0"/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Do you 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 pressures are correct and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conditions checked regularly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</a:t>
            </a:r>
            <a:r>
              <a:rPr lang="en-US" sz="1400" dirty="0" smtClean="0">
                <a:latin typeface="Calibri" panose="020F0502020204030204" pitchFamily="34" charset="0"/>
                <a:cs typeface="Times New Roman"/>
              </a:rPr>
              <a:t> 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onduct daily vehicle inspection before starting your journey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your journey plan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are adequately rested prior to starting journeys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 follow defensive driver training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 you ensure that all passengers are authorised by the Safe Journey Manager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87425"/>
            <a:ext cx="4724400" cy="584775"/>
          </a:xfrm>
          <a:prstGeom prst="rect">
            <a:avLst/>
          </a:prstGeom>
          <a:solidFill>
            <a:srgbClr val="210DB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you check your vehicle and </a:t>
            </a:r>
            <a:r>
              <a:rPr 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 before commencing journeys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drivers are adequately rested prior to commencing journeys?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3333CC"/>
                </a:solidFill>
                <a:latin typeface="Arial"/>
                <a:sym typeface="Arial"/>
              </a:rPr>
              <a:t>Do you ensure drivers have been briefed to check their vehicle tyre conditions and load security before 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>
                <a:solidFill>
                  <a:srgbClr val="3333CC"/>
                </a:solidFill>
                <a:latin typeface="Arial"/>
                <a:sym typeface="Arial"/>
              </a:rPr>
              <a:t>Do you have tyre inflation equipment and pressure gauges available for drivers to utilise?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drivers know how to react in the event of a tyre blow out?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consequence management is conducted for all IVMS and journey management violations as per SP2000?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>
                <a:solidFill>
                  <a:srgbClr val="3333CC"/>
                </a:solidFill>
                <a:latin typeface="Arial"/>
                <a:sym typeface="Arial"/>
              </a:rPr>
              <a:t>Do you ensure that all passengers are authorised through your SJM process?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4491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22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July 2019  Incident title: MVI fatality</a:t>
            </a: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6910F70-18D0-424B-B9BB-BFE9C85C2E10}"/>
</file>

<file path=customXml/itemProps2.xml><?xml version="1.0" encoding="utf-8"?>
<ds:datastoreItem xmlns:ds="http://schemas.openxmlformats.org/officeDocument/2006/customXml" ds:itemID="{88BEB50F-45CD-4448-975E-5FC9063B6C20}"/>
</file>

<file path=customXml/itemProps3.xml><?xml version="1.0" encoding="utf-8"?>
<ds:datastoreItem xmlns:ds="http://schemas.openxmlformats.org/officeDocument/2006/customXml" ds:itemID="{A9F26BB8-A9ED-40B0-B210-5BE63064687F}"/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355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72</cp:revision>
  <dcterms:created xsi:type="dcterms:W3CDTF">2016-03-28T05:48:29Z</dcterms:created>
  <dcterms:modified xsi:type="dcterms:W3CDTF">2019-10-23T09:56:35Z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