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63" r:id="rId2"/>
    <p:sldId id="36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552" autoAdjust="0"/>
  </p:normalViewPr>
  <p:slideViewPr>
    <p:cSldViewPr>
      <p:cViewPr varScale="1">
        <p:scale>
          <a:sx n="73" d="100"/>
          <a:sy n="73" d="100"/>
        </p:scale>
        <p:origin x="129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26/10/2019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solidFill>
                  <a:srgbClr val="000000"/>
                </a:solidFill>
              </a:rPr>
              <a:pPr/>
              <a:t>1</a:t>
            </a:fld>
            <a:endParaRPr lang="en-US">
              <a:solidFill>
                <a:srgbClr val="000000"/>
              </a:solidFill>
            </a:endParaRPr>
          </a:p>
        </p:txBody>
      </p:sp>
    </p:spTree>
    <p:extLst>
      <p:ext uri="{BB962C8B-B14F-4D97-AF65-F5344CB8AC3E}">
        <p14:creationId xmlns:p14="http://schemas.microsoft.com/office/powerpoint/2010/main" val="1586091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1176478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19194" y="838200"/>
            <a:ext cx="5256747" cy="5155257"/>
          </a:xfrm>
          <a:prstGeom prst="rect">
            <a:avLst/>
          </a:prstGeom>
          <a:noFill/>
          <a:ln w="19050">
            <a:noFill/>
            <a:miter lim="800000"/>
            <a:headEnd/>
            <a:tailEnd/>
          </a:ln>
        </p:spPr>
        <p:txBody>
          <a:bodyPr wrap="square">
            <a:spAutoFit/>
          </a:bodyPr>
          <a:lstStyle/>
          <a:p>
            <a:pPr marL="114300" indent="-114300">
              <a:defRPr/>
            </a:pPr>
            <a:r>
              <a:rPr lang="en-GB" sz="1600" b="1" dirty="0">
                <a:solidFill>
                  <a:srgbClr val="333399"/>
                </a:solidFill>
                <a:latin typeface="Tahoma" pitchFamily="34" charset="0"/>
              </a:rPr>
              <a:t>Date:</a:t>
            </a:r>
            <a:r>
              <a:rPr lang="en-US" sz="1600" b="1" dirty="0">
                <a:solidFill>
                  <a:srgbClr val="333399"/>
                </a:solidFill>
                <a:latin typeface="Tahoma" pitchFamily="34" charset="0"/>
              </a:rPr>
              <a:t> </a:t>
            </a:r>
            <a:r>
              <a:rPr lang="en-US" sz="1600" b="1" dirty="0" smtClean="0">
                <a:solidFill>
                  <a:srgbClr val="333399"/>
                </a:solidFill>
                <a:latin typeface="Tahoma" pitchFamily="34" charset="0"/>
              </a:rPr>
              <a:t>17</a:t>
            </a:r>
            <a:r>
              <a:rPr lang="en-US" sz="1600" b="1" baseline="30000" dirty="0" smtClean="0">
                <a:solidFill>
                  <a:srgbClr val="333399"/>
                </a:solidFill>
                <a:latin typeface="Tahoma" pitchFamily="34" charset="0"/>
              </a:rPr>
              <a:t>th</a:t>
            </a:r>
            <a:r>
              <a:rPr lang="en-US" sz="1600" b="1" dirty="0" smtClean="0">
                <a:solidFill>
                  <a:srgbClr val="333399"/>
                </a:solidFill>
                <a:latin typeface="Tahoma" pitchFamily="34" charset="0"/>
              </a:rPr>
              <a:t> January 2019 Incident: HiPo#02 Fire</a:t>
            </a:r>
            <a:endParaRPr lang="en-US" sz="16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r>
              <a:rPr lang="en-US" sz="1600" dirty="0">
                <a:solidFill>
                  <a:srgbClr val="000000"/>
                </a:solidFill>
                <a:latin typeface="Calibri" panose="020F0502020204030204" pitchFamily="34" charset="0"/>
              </a:rPr>
              <a:t>A contractor mechanical crew was engaged in removal of pipe supports as part of shutdown activities. While one of the crew members, a Fitter, started cutting the bolt of the pipe support a flash fire ignited and caused a burning pool fire in the near by (15 meters away) temporary drain pit. Nobody hurt in the incident. Emergency response was activated and the fire was doused by the fire tender.</a:t>
            </a: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171450" indent="-171450">
              <a:buFont typeface="Arial" panose="020B0604020202020204" pitchFamily="34" charset="0"/>
              <a:buChar char="•"/>
              <a:defRPr/>
            </a:pPr>
            <a:r>
              <a:rPr lang="en-US" sz="1600" dirty="0">
                <a:latin typeface="Calibri" panose="020F0502020204030204" pitchFamily="34" charset="0"/>
                <a:cs typeface="Tahoma" pitchFamily="34" charset="0"/>
              </a:rPr>
              <a:t>Always comply with PTW requirements.</a:t>
            </a:r>
          </a:p>
          <a:p>
            <a:pPr marL="171450" indent="-171450" eaLnBrk="1" hangingPunct="1">
              <a:buFont typeface="Arial" panose="020B0604020202020204" pitchFamily="34" charset="0"/>
              <a:buChar char="•"/>
              <a:defRPr/>
            </a:pPr>
            <a:r>
              <a:rPr lang="en-US" sz="1600" dirty="0">
                <a:latin typeface="Calibri" panose="020F0502020204030204" pitchFamily="34" charset="0"/>
                <a:cs typeface="Tahoma" pitchFamily="34" charset="0"/>
              </a:rPr>
              <a:t>Identify and consider the hazards of flammable vapors from drain pits and plant leaks / spills when working in brown field areas.</a:t>
            </a:r>
          </a:p>
          <a:p>
            <a:pPr marL="171450" indent="-171450" eaLnBrk="1" hangingPunct="1">
              <a:buFont typeface="Arial" panose="020B0604020202020204" pitchFamily="34" charset="0"/>
              <a:buChar char="•"/>
              <a:defRPr/>
            </a:pPr>
            <a:r>
              <a:rPr lang="en-US" sz="1600" dirty="0">
                <a:latin typeface="Calibri" panose="020F0502020204030204" pitchFamily="34" charset="0"/>
                <a:cs typeface="Tahoma" pitchFamily="34" charset="0"/>
              </a:rPr>
              <a:t>While doing gas test ensure multiple spots around the work location are covered, i.e. at work height, ground level, lowest level etc. </a:t>
            </a:r>
          </a:p>
          <a:p>
            <a:pPr marL="171450" indent="-171450" eaLnBrk="1" hangingPunct="1">
              <a:buFont typeface="Arial" panose="020B0604020202020204" pitchFamily="34" charset="0"/>
              <a:buChar char="•"/>
              <a:defRPr/>
            </a:pPr>
            <a:r>
              <a:rPr lang="en-US" sz="1600" dirty="0">
                <a:latin typeface="Calibri" panose="020F0502020204030204" pitchFamily="34" charset="0"/>
                <a:cs typeface="Tahoma" pitchFamily="34" charset="0"/>
              </a:rPr>
              <a:t>During continuous gas monitoring ensure the position of gas monitor is changed frequently</a:t>
            </a:r>
            <a:r>
              <a:rPr lang="en-US" sz="1600" dirty="0" smtClean="0">
                <a:latin typeface="Calibri" panose="020F0502020204030204" pitchFamily="34" charset="0"/>
                <a:cs typeface="Tahoma" pitchFamily="34" charset="0"/>
              </a:rPr>
              <a:t>.</a:t>
            </a: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235577" y="5954712"/>
            <a:ext cx="5181600" cy="338554"/>
          </a:xfrm>
          <a:prstGeom prst="rect">
            <a:avLst/>
          </a:prstGeom>
          <a:solidFill>
            <a:schemeClr val="accent2"/>
          </a:solidFill>
          <a:ln w="9525">
            <a:noFill/>
            <a:miter lim="800000"/>
            <a:headEnd/>
            <a:tailEnd/>
          </a:ln>
        </p:spPr>
        <p:txBody>
          <a:bodyPr>
            <a:spAutoFit/>
          </a:bodyPr>
          <a:lstStyle/>
          <a:p>
            <a:pPr algn="ctr" eaLnBrk="1" hangingPunct="1"/>
            <a:r>
              <a:rPr lang="en-US" sz="1600" b="1" dirty="0">
                <a:solidFill>
                  <a:srgbClr val="FFFF00"/>
                </a:solidFill>
                <a:latin typeface="Tahoma" pitchFamily="34" charset="0"/>
              </a:rPr>
              <a:t>Do not take short cuts, always comply with PTW</a:t>
            </a:r>
          </a:p>
        </p:txBody>
      </p:sp>
      <p:sp>
        <p:nvSpPr>
          <p:cNvPr id="15" name="Rectangle 14"/>
          <p:cNvSpPr/>
          <p:nvPr/>
        </p:nvSpPr>
        <p:spPr>
          <a:xfrm>
            <a:off x="5562600" y="3581400"/>
            <a:ext cx="3429000" cy="2286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FFFFFF"/>
                </a:solidFill>
                <a:latin typeface="Arial"/>
              </a:rPr>
              <a:t>Photo explaining how it should be done right</a:t>
            </a: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solidFill>
                  <a:srgbClr val="000000"/>
                </a:solidFill>
              </a:rPr>
              <a:pPr/>
              <a:t>1</a:t>
            </a:fld>
            <a:endParaRPr lang="en-US">
              <a:solidFill>
                <a:srgbClr val="000000"/>
              </a:solidFill>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solidFill>
                  <a:srgbClr val="000000"/>
                </a:solidFill>
                <a:latin typeface="Arial"/>
              </a:rPr>
              <a:t>PDO Second Alert</a:t>
            </a: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375941" y="1086908"/>
            <a:ext cx="3539459" cy="2384425"/>
          </a:xfrm>
          <a:prstGeom prst="rect">
            <a:avLst/>
          </a:prstGeom>
        </p:spPr>
      </p:pic>
      <p:grpSp>
        <p:nvGrpSpPr>
          <p:cNvPr id="26633" name="Group 131"/>
          <p:cNvGrpSpPr>
            <a:grpSpLocks/>
          </p:cNvGrpSpPr>
          <p:nvPr/>
        </p:nvGrpSpPr>
        <p:grpSpPr bwMode="auto">
          <a:xfrm>
            <a:off x="8463732" y="2808287"/>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solidFill>
                  <a:srgbClr val="000000"/>
                </a:solidFill>
              </a:endParaRPr>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solidFill>
                  <a:srgbClr val="000000"/>
                </a:solidFill>
              </a:endParaRPr>
            </a:p>
          </p:txBody>
        </p:sp>
      </p:grpSp>
      <p:pic>
        <p:nvPicPr>
          <p:cNvPr id="4" name="Picture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534612" y="3547533"/>
            <a:ext cx="3533187" cy="2548467"/>
          </a:xfrm>
          <a:prstGeom prst="rect">
            <a:avLst/>
          </a:prstGeom>
        </p:spPr>
      </p:pic>
      <p:sp>
        <p:nvSpPr>
          <p:cNvPr id="26634" name="Freeform 132"/>
          <p:cNvSpPr>
            <a:spLocks/>
          </p:cNvSpPr>
          <p:nvPr/>
        </p:nvSpPr>
        <p:spPr bwMode="auto">
          <a:xfrm>
            <a:off x="8534400" y="53340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solidFill>
                <a:srgbClr val="000000"/>
              </a:solidFill>
            </a:endParaRPr>
          </a:p>
        </p:txBody>
      </p:sp>
    </p:spTree>
    <p:extLst>
      <p:ext uri="{BB962C8B-B14F-4D97-AF65-F5344CB8AC3E}">
        <p14:creationId xmlns:p14="http://schemas.microsoft.com/office/powerpoint/2010/main" val="2641002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88913" y="1143000"/>
            <a:ext cx="8743950" cy="4493538"/>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lvl="0" indent="-342900" eaLnBrk="1" hangingPunct="1">
              <a:buFont typeface="+mj-lt"/>
              <a:buAutoNum type="arabicPeriod"/>
              <a:defRPr/>
            </a:pPr>
            <a:r>
              <a:rPr lang="en-US" sz="1400" dirty="0" smtClean="0">
                <a:solidFill>
                  <a:srgbClr val="0033CC"/>
                </a:solidFill>
                <a:latin typeface="Arial"/>
                <a:sym typeface="Wingdings" pitchFamily="2" charset="2"/>
              </a:rPr>
              <a:t>Do </a:t>
            </a:r>
            <a:r>
              <a:rPr lang="en-US" sz="1400" dirty="0">
                <a:solidFill>
                  <a:srgbClr val="0033CC"/>
                </a:solidFill>
                <a:latin typeface="Arial"/>
                <a:sym typeface="Wingdings" pitchFamily="2" charset="2"/>
              </a:rPr>
              <a:t>you ensure that your crew members strictly follow PTW requirements and apply MOC when necessary?</a:t>
            </a:r>
          </a:p>
          <a:p>
            <a:pPr marL="342900" lvl="0" indent="-342900" eaLnBrk="1" hangingPunct="1">
              <a:buFont typeface="+mj-lt"/>
              <a:buAutoNum type="arabicPeriod"/>
              <a:defRPr/>
            </a:pPr>
            <a:r>
              <a:rPr lang="en-US" sz="1400" dirty="0" smtClean="0">
                <a:solidFill>
                  <a:srgbClr val="0033CC"/>
                </a:solidFill>
                <a:latin typeface="Arial"/>
                <a:sym typeface="Wingdings" pitchFamily="2" charset="2"/>
              </a:rPr>
              <a:t>Do </a:t>
            </a:r>
            <a:r>
              <a:rPr lang="en-US" sz="1400" dirty="0">
                <a:solidFill>
                  <a:srgbClr val="0033CC"/>
                </a:solidFill>
                <a:latin typeface="Arial"/>
                <a:sym typeface="Wingdings" pitchFamily="2" charset="2"/>
              </a:rPr>
              <a:t>you ensure proper interface and communication between different work groups during shutdown preparation and planning stage? </a:t>
            </a:r>
            <a:endParaRPr lang="en-US" sz="1400" dirty="0">
              <a:solidFill>
                <a:srgbClr val="000000"/>
              </a:solidFill>
              <a:latin typeface="Arial" charset="0"/>
            </a:endParaRPr>
          </a:p>
          <a:p>
            <a:pPr marL="342900" indent="-342900" eaLnBrk="1" hangingPunct="1">
              <a:buFont typeface="+mj-lt"/>
              <a:buAutoNum type="arabicPeriod"/>
              <a:defRPr/>
            </a:pPr>
            <a:r>
              <a:rPr lang="en-US" sz="1400" dirty="0" smtClean="0">
                <a:solidFill>
                  <a:srgbClr val="0033CC"/>
                </a:solidFill>
                <a:latin typeface="+mj-lt"/>
                <a:sym typeface="Wingdings" pitchFamily="2" charset="2"/>
              </a:rPr>
              <a:t>Do </a:t>
            </a:r>
            <a:r>
              <a:rPr lang="en-US" sz="1400" dirty="0">
                <a:solidFill>
                  <a:srgbClr val="0033CC"/>
                </a:solidFill>
                <a:latin typeface="+mj-lt"/>
                <a:sym typeface="Wingdings" pitchFamily="2" charset="2"/>
              </a:rPr>
              <a:t>you consider presence of hydrocarbon drain pit/spill locations while applying for permits during shutdown activities? </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a:t>
            </a:r>
            <a:r>
              <a:rPr lang="en-US" sz="1400" dirty="0">
                <a:solidFill>
                  <a:srgbClr val="0033CC"/>
                </a:solidFill>
                <a:latin typeface="+mj-lt"/>
                <a:sym typeface="Wingdings" pitchFamily="2" charset="2"/>
              </a:rPr>
              <a:t>you ensure gas tests are performed keeping the gas tester at various positions (work height, ground level and the lowest  areas) and frequent change in position of the gas tester during continuous gas testing? </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a:t>
            </a:r>
            <a:r>
              <a:rPr lang="en-US" sz="1400" dirty="0">
                <a:solidFill>
                  <a:srgbClr val="0033CC"/>
                </a:solidFill>
                <a:latin typeface="+mj-lt"/>
                <a:sym typeface="Wingdings" pitchFamily="2" charset="2"/>
              </a:rPr>
              <a:t>you ensure that open drain pits are back filled immediately after draining activities and before permit validation?</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requirements identified from PSM challenge are implemented before starting shutdown activities?</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a:p>
        </p:txBody>
      </p:sp>
      <p:sp>
        <p:nvSpPr>
          <p:cNvPr id="27653" name="Rectangle 8"/>
          <p:cNvSpPr>
            <a:spLocks noChangeArrowheads="1"/>
          </p:cNvSpPr>
          <p:nvPr/>
        </p:nvSpPr>
        <p:spPr bwMode="auto">
          <a:xfrm>
            <a:off x="0" y="781687"/>
            <a:ext cx="4488729" cy="307777"/>
          </a:xfrm>
          <a:prstGeom prst="rect">
            <a:avLst/>
          </a:prstGeom>
          <a:noFill/>
          <a:ln w="9525">
            <a:noFill/>
            <a:miter lim="800000"/>
            <a:headEnd/>
            <a:tailEnd/>
          </a:ln>
        </p:spPr>
        <p:txBody>
          <a:bodyPr wrap="none">
            <a:spAutoFit/>
          </a:bodyPr>
          <a:lstStyle/>
          <a:p>
            <a:pPr marL="114300" indent="-114300">
              <a:defRPr/>
            </a:pPr>
            <a:r>
              <a:rPr lang="en-GB" sz="1400" b="1" dirty="0">
                <a:solidFill>
                  <a:srgbClr val="333399"/>
                </a:solidFill>
                <a:latin typeface="Tahoma" pitchFamily="34" charset="0"/>
              </a:rPr>
              <a:t>Date:</a:t>
            </a:r>
            <a:r>
              <a:rPr lang="en-US" sz="1400" b="1" dirty="0">
                <a:solidFill>
                  <a:srgbClr val="333399"/>
                </a:solidFill>
                <a:latin typeface="Tahoma" pitchFamily="34" charset="0"/>
              </a:rPr>
              <a:t> 17</a:t>
            </a:r>
            <a:r>
              <a:rPr lang="en-US" sz="1400" b="1" baseline="30000" dirty="0">
                <a:solidFill>
                  <a:srgbClr val="333399"/>
                </a:solidFill>
                <a:latin typeface="Tahoma" pitchFamily="34" charset="0"/>
              </a:rPr>
              <a:t>th</a:t>
            </a:r>
            <a:r>
              <a:rPr lang="en-US" sz="1400" b="1" dirty="0">
                <a:solidFill>
                  <a:srgbClr val="333399"/>
                </a:solidFill>
                <a:latin typeface="Tahoma" pitchFamily="34" charset="0"/>
              </a:rPr>
              <a:t> January 2019 Incident: HiPo#02 Fire</a:t>
            </a:r>
          </a:p>
        </p:txBody>
      </p:sp>
      <p:sp>
        <p:nvSpPr>
          <p:cNvPr id="9" name="Text Box 12"/>
          <p:cNvSpPr txBox="1">
            <a:spLocks noChangeArrowheads="1"/>
          </p:cNvSpPr>
          <p:nvPr/>
        </p:nvSpPr>
        <p:spPr bwMode="auto">
          <a:xfrm>
            <a:off x="990152" y="0"/>
            <a:ext cx="7056117" cy="646113"/>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Tree>
    <p:extLst>
      <p:ext uri="{BB962C8B-B14F-4D97-AF65-F5344CB8AC3E}">
        <p14:creationId xmlns:p14="http://schemas.microsoft.com/office/powerpoint/2010/main" val="41541923"/>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92211</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CE30034A-B913-466C-ACDD-CB3963246493}"/>
</file>

<file path=customXml/itemProps2.xml><?xml version="1.0" encoding="utf-8"?>
<ds:datastoreItem xmlns:ds="http://schemas.openxmlformats.org/officeDocument/2006/customXml" ds:itemID="{539E351A-E16A-4FA3-9D7B-648C1016474F}"/>
</file>

<file path=customXml/itemProps3.xml><?xml version="1.0" encoding="utf-8"?>
<ds:datastoreItem xmlns:ds="http://schemas.openxmlformats.org/officeDocument/2006/customXml" ds:itemID="{647E87A1-ED04-48E8-BA30-890565ED7075}"/>
</file>

<file path=docProps/app.xml><?xml version="1.0" encoding="utf-8"?>
<Properties xmlns="http://schemas.openxmlformats.org/officeDocument/2006/extended-properties" xmlns:vt="http://schemas.openxmlformats.org/officeDocument/2006/docPropsVTypes">
  <TotalTime>392</TotalTime>
  <Words>415</Words>
  <Application>Microsoft Office PowerPoint</Application>
  <PresentationFormat>On-screen Show (4:3)</PresentationFormat>
  <Paragraphs>33</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Masroori, Ahmed UWZ11H</cp:lastModifiedBy>
  <cp:revision>83</cp:revision>
  <dcterms:created xsi:type="dcterms:W3CDTF">2016-03-28T05:48:29Z</dcterms:created>
  <dcterms:modified xsi:type="dcterms:W3CDTF">2019-10-26T10:09:55Z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