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3" r:id="rId2"/>
    <p:sldId id="3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73" d="100"/>
          <a:sy n="73" d="100"/>
        </p:scale>
        <p:origin x="12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586091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17647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19194" y="838200"/>
            <a:ext cx="5256747" cy="5155257"/>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17</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January 2019 Incident: HiPo#02 Fire</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r>
              <a:rPr lang="en-US" sz="1600" dirty="0">
                <a:solidFill>
                  <a:srgbClr val="000000"/>
                </a:solidFill>
                <a:latin typeface="Calibri" panose="020F0502020204030204" pitchFamily="34" charset="0"/>
              </a:rPr>
              <a:t>A contractor mechanical crew was engaged in removal of pipe supports as part of shutdown activities. While one of the crew members, a Fitter, started cutting the bolt of the pipe support a flash fire ignited and caused a burning pool fire in the near by (15 meters away) temporary drain pit. Nobody hurt in the incident. Emergency response was activated and the fire was doused by the fire tender.</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comply with PTW requirements.</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Identify and consider the hazards of flammable vapors from drain pits and plant leaks / spills when working in brown field areas.</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While doing gas test ensure multiple spots around the work location are covered, i.e. at work height, ground level, lowest level etc. </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During continuous gas monitoring ensure the position of gas monitor is changed frequently</a:t>
            </a:r>
            <a:r>
              <a:rPr lang="en-US" sz="1600" dirty="0" smtClean="0">
                <a:latin typeface="Calibri" panose="020F0502020204030204" pitchFamily="34" charset="0"/>
                <a:cs typeface="Tahoma"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5577" y="5954712"/>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Do not take short cuts, always comply with PTW</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latin typeface="Arial"/>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solidFill>
                  <a:srgbClr val="000000"/>
                </a:solidFill>
              </a:rPr>
              <a:pPr/>
              <a:t>1</a:t>
            </a:fld>
            <a:endParaRPr lang="en-US">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75941" y="1086908"/>
            <a:ext cx="3539459" cy="2384425"/>
          </a:xfrm>
          <a:prstGeom prst="rect">
            <a:avLst/>
          </a:prstGeom>
        </p:spPr>
      </p:pic>
      <p:grpSp>
        <p:nvGrpSpPr>
          <p:cNvPr id="26633" name="Group 131"/>
          <p:cNvGrpSpPr>
            <a:grpSpLocks/>
          </p:cNvGrpSpPr>
          <p:nvPr/>
        </p:nvGrpSpPr>
        <p:grpSpPr bwMode="auto">
          <a:xfrm>
            <a:off x="8463732" y="28082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34612" y="3547533"/>
            <a:ext cx="3533187" cy="2548467"/>
          </a:xfrm>
          <a:prstGeom prst="rect">
            <a:avLst/>
          </a:prstGeom>
        </p:spPr>
      </p:pic>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264100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8913" y="1143000"/>
            <a:ext cx="8743950" cy="449353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lvl="0" indent="-342900" eaLnBrk="1" hangingPunct="1">
              <a:buFont typeface="+mj-lt"/>
              <a:buAutoNum type="arabicPeriod"/>
              <a:defRPr/>
            </a:pPr>
            <a:r>
              <a:rPr lang="en-US" sz="1400" dirty="0" smtClean="0">
                <a:solidFill>
                  <a:srgbClr val="0033CC"/>
                </a:solidFill>
                <a:latin typeface="Arial"/>
                <a:sym typeface="Wingdings" pitchFamily="2" charset="2"/>
              </a:rPr>
              <a:t>Do </a:t>
            </a:r>
            <a:r>
              <a:rPr lang="en-US" sz="1400" dirty="0">
                <a:solidFill>
                  <a:srgbClr val="0033CC"/>
                </a:solidFill>
                <a:latin typeface="Arial"/>
                <a:sym typeface="Wingdings" pitchFamily="2" charset="2"/>
              </a:rPr>
              <a:t>you ensure that your crew members strictly follow PTW requirements and apply MOC when necessary?</a:t>
            </a:r>
          </a:p>
          <a:p>
            <a:pPr marL="342900" lvl="0" indent="-342900" eaLnBrk="1" hangingPunct="1">
              <a:buFont typeface="+mj-lt"/>
              <a:buAutoNum type="arabicPeriod"/>
              <a:defRPr/>
            </a:pPr>
            <a:r>
              <a:rPr lang="en-US" sz="1400" dirty="0" smtClean="0">
                <a:solidFill>
                  <a:srgbClr val="0033CC"/>
                </a:solidFill>
                <a:latin typeface="Arial"/>
                <a:sym typeface="Wingdings" pitchFamily="2" charset="2"/>
              </a:rPr>
              <a:t>Do </a:t>
            </a:r>
            <a:r>
              <a:rPr lang="en-US" sz="1400" dirty="0">
                <a:solidFill>
                  <a:srgbClr val="0033CC"/>
                </a:solidFill>
                <a:latin typeface="Arial"/>
                <a:sym typeface="Wingdings" pitchFamily="2" charset="2"/>
              </a:rPr>
              <a:t>you ensure proper interface and communication between different work groups during shutdown preparation and planning stage? </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consider presence of hydrocarbon drain pit/spill locations while applying for permits during shutdown activities?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gas tests are performed keeping the gas tester at various positions (work height, ground level and the lowest  areas) and frequent change in position of the gas tester during continuous gas testing?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that open drain pits are back filled immediately after draining activities and before permit validation?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requirements identified from PSM challenge are implemented before starting shutdown activities?</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0" y="781687"/>
            <a:ext cx="4488729" cy="307777"/>
          </a:xfrm>
          <a:prstGeom prst="rect">
            <a:avLst/>
          </a:prstGeom>
          <a:noFill/>
          <a:ln w="9525">
            <a:noFill/>
            <a:miter lim="800000"/>
            <a:headEnd/>
            <a:tailEnd/>
          </a:ln>
        </p:spPr>
        <p:txBody>
          <a:bodyPr wrap="non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17</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January 2019 Incident: HiPo#02 Fire</a:t>
            </a:r>
          </a:p>
        </p:txBody>
      </p:sp>
      <p:sp>
        <p:nvSpPr>
          <p:cNvPr id="9"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4154192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E30034A-B913-466C-ACDD-CB3963246493}"/>
</file>

<file path=customXml/itemProps2.xml><?xml version="1.0" encoding="utf-8"?>
<ds:datastoreItem xmlns:ds="http://schemas.openxmlformats.org/officeDocument/2006/customXml" ds:itemID="{BE997FD9-CECF-44F2-A9B7-FB538BE6EE29}"/>
</file>

<file path=customXml/itemProps3.xml><?xml version="1.0" encoding="utf-8"?>
<ds:datastoreItem xmlns:ds="http://schemas.openxmlformats.org/officeDocument/2006/customXml" ds:itemID="{647E87A1-ED04-48E8-BA30-890565ED7075}"/>
</file>

<file path=docProps/app.xml><?xml version="1.0" encoding="utf-8"?>
<Properties xmlns="http://schemas.openxmlformats.org/officeDocument/2006/extended-properties" xmlns:vt="http://schemas.openxmlformats.org/officeDocument/2006/docPropsVTypes">
  <TotalTime>392</TotalTime>
  <Words>415</Words>
  <Application>Microsoft Office PowerPoint</Application>
  <PresentationFormat>On-screen Show (4:3)</PresentationFormat>
  <Paragraphs>33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Masroori, Ahmed UWZ11H</cp:lastModifiedBy>
  <cp:revision>83</cp:revision>
  <dcterms:created xsi:type="dcterms:W3CDTF">2016-03-28T05:48:29Z</dcterms:created>
  <dcterms:modified xsi:type="dcterms:W3CDTF">2019-10-26T10:09:55Z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