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2.xml" ContentType="application/vnd.openxmlformats-officedocument.presentationml.slide+xml"/>
  <Override PartName="/ppt/slides/slide1.xml" ContentType="application/vnd.openxmlformats-officedocument.presentationml.slide+xml"/>
  <Override PartName="/ppt/notesSlides/notesSlide2.xml" ContentType="application/vnd.openxmlformats-officedocument.presentationml.notesSlide+xml"/>
  <Override PartName="/ppt/slideLayouts/slideLayout3.xml" ContentType="application/vnd.openxmlformats-officedocument.presentationml.slideLayout+xml"/>
  <Override PartName="/ppt/notesSlides/notesSlide1.xml" ContentType="application/vnd.openxmlformats-officedocument.presentationml.notesSlide+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Layouts/slideLayout2.xml" ContentType="application/vnd.openxmlformats-officedocument.presentationml.slideLayout+xml"/>
  <Override PartName="/ppt/theme/theme1.xml" ContentType="application/vnd.openxmlformats-officedocument.theme+xml"/>
  <Override PartName="/ppt/notesMasters/notesMaster1.xml" ContentType="application/vnd.openxmlformats-officedocument.presentationml.notesMaster+xml"/>
  <Override PartName="/ppt/theme/theme2.xml" ContentType="application/vnd.openxmlformats-officedocument.theme+xml"/>
  <Override PartName="/ppt/viewProps.xml" ContentType="application/vnd.openxmlformats-officedocument.presentationml.viewProps+xml"/>
  <Override PartName="/ppt/tableStyles.xml" ContentType="application/vnd.openxmlformats-officedocument.presentationml.tableStyles+xml"/>
  <Override PartName="/ppt/presProps.xml" ContentType="application/vnd.openxmlformats-officedocument.presentationml.presProps+xml"/>
  <Override PartName="/docProps/app.xml" ContentType="application/vnd.openxmlformats-officedocument.extended-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2" r:id="rId1"/>
  </p:sldMasterIdLst>
  <p:notesMasterIdLst>
    <p:notesMasterId r:id="rId4"/>
  </p:notesMasterIdLst>
  <p:sldIdLst>
    <p:sldId id="363" r:id="rId2"/>
    <p:sldId id="364" r:id="rId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0"/>
    <p:restoredTop sz="96552" autoAdjust="0"/>
  </p:normalViewPr>
  <p:slideViewPr>
    <p:cSldViewPr>
      <p:cViewPr varScale="1">
        <p:scale>
          <a:sx n="73" d="100"/>
          <a:sy n="73" d="100"/>
        </p:scale>
        <p:origin x="1296" y="8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11" Type="http://schemas.openxmlformats.org/officeDocument/2006/relationships/customXml" Target="../customXml/item3.xml"/><Relationship Id="rId5" Type="http://schemas.openxmlformats.org/officeDocument/2006/relationships/presProps" Target="presProps.xml"/><Relationship Id="rId10" Type="http://schemas.openxmlformats.org/officeDocument/2006/relationships/customXml" Target="../customXml/item2.xml"/><Relationship Id="rId4" Type="http://schemas.openxmlformats.org/officeDocument/2006/relationships/notesMaster" Target="notesMasters/notesMaster1.xml"/><Relationship Id="rId9" Type="http://schemas.openxmlformats.org/officeDocument/2006/relationships/customXml" Target="../customXml/item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8A1B4E3-1F76-4E61-B254-1A7031AA599B}" type="datetimeFigureOut">
              <a:rPr lang="en-US" smtClean="0"/>
              <a:pPr/>
              <a:t>26/10/2019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2D55988-80E2-4333-8473-6782ED1C0131}"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a:ln/>
        </p:spPr>
      </p:sp>
      <p:sp>
        <p:nvSpPr>
          <p:cNvPr id="51203" name="Notes Placeholder 2"/>
          <p:cNvSpPr>
            <a:spLocks noGrp="1"/>
          </p:cNvSpPr>
          <p:nvPr>
            <p:ph type="body" idx="1"/>
          </p:nvPr>
        </p:nvSpPr>
        <p:spPr>
          <a:noFill/>
          <a:ln/>
        </p:spPr>
        <p:txBody>
          <a:bodyPr/>
          <a:lstStyle/>
          <a:p>
            <a:endParaRPr lang="en-US"/>
          </a:p>
        </p:txBody>
      </p:sp>
      <p:sp>
        <p:nvSpPr>
          <p:cNvPr id="51204" name="Slide Number Placeholder 3"/>
          <p:cNvSpPr>
            <a:spLocks noGrp="1"/>
          </p:cNvSpPr>
          <p:nvPr>
            <p:ph type="sldNum" sz="quarter" idx="5"/>
          </p:nvPr>
        </p:nvSpPr>
        <p:spPr>
          <a:noFill/>
        </p:spPr>
        <p:txBody>
          <a:bodyPr/>
          <a:lstStyle/>
          <a:p>
            <a:fld id="{D5138CA7-92E6-41FD-A1B7-5ABDE6F17714}" type="slidenum">
              <a:rPr lang="en-US" smtClean="0">
                <a:solidFill>
                  <a:srgbClr val="000000"/>
                </a:solidFill>
              </a:rPr>
              <a:pPr/>
              <a:t>1</a:t>
            </a:fld>
            <a:endParaRPr lang="en-US">
              <a:solidFill>
                <a:srgbClr val="000000"/>
              </a:solidFill>
            </a:endParaRPr>
          </a:p>
        </p:txBody>
      </p:sp>
    </p:spTree>
    <p:extLst>
      <p:ext uri="{BB962C8B-B14F-4D97-AF65-F5344CB8AC3E}">
        <p14:creationId xmlns:p14="http://schemas.microsoft.com/office/powerpoint/2010/main" val="158609108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p:cNvSpPr>
            <a:spLocks noGrp="1" noRot="1" noChangeAspect="1" noTextEdit="1"/>
          </p:cNvSpPr>
          <p:nvPr>
            <p:ph type="sldImg"/>
          </p:nvPr>
        </p:nvSpPr>
        <p:spPr>
          <a:ln/>
        </p:spPr>
      </p:sp>
      <p:sp>
        <p:nvSpPr>
          <p:cNvPr id="52227" name="Notes Placeholder 2"/>
          <p:cNvSpPr>
            <a:spLocks noGrp="1"/>
          </p:cNvSpPr>
          <p:nvPr>
            <p:ph type="body" idx="1"/>
          </p:nvPr>
        </p:nvSpPr>
        <p:spPr>
          <a:noFill/>
          <a:ln/>
        </p:spPr>
        <p:txBody>
          <a:bodyPr/>
          <a:lstStyle/>
          <a:p>
            <a:r>
              <a:rPr lang="en-US">
                <a:solidFill>
                  <a:srgbClr val="0033CC"/>
                </a:solidFill>
                <a:latin typeface="Arial" charset="0"/>
                <a:cs typeface="Arial" charset="0"/>
                <a:sym typeface="Wingdings" pitchFamily="2" charset="2"/>
              </a:rPr>
              <a:t>Make a list of closed questions (only ‘yes’ or ‘no’ as an answer) to ask other contractors if they have the same issues based on the management or HSE-MS failings or shortfalls identified in the investigation. Pretend you have to audit other companies to see if they could have the same issues.</a:t>
            </a:r>
            <a:endParaRPr lang="en-US">
              <a:latin typeface="Arial" charset="0"/>
              <a:cs typeface="Arial" charset="0"/>
            </a:endParaRPr>
          </a:p>
        </p:txBody>
      </p:sp>
      <p:sp>
        <p:nvSpPr>
          <p:cNvPr id="52228" name="Slide Number Placeholder 3"/>
          <p:cNvSpPr>
            <a:spLocks noGrp="1"/>
          </p:cNvSpPr>
          <p:nvPr>
            <p:ph type="sldNum" sz="quarter" idx="5"/>
          </p:nvPr>
        </p:nvSpPr>
        <p:spPr>
          <a:noFill/>
        </p:spPr>
        <p:txBody>
          <a:bodyPr/>
          <a:lstStyle/>
          <a:p>
            <a:fld id="{E6B2BACC-5893-4478-93DA-688A131F8366}" type="slidenum">
              <a:rPr lang="en-US" smtClean="0"/>
              <a:pPr/>
              <a:t>2</a:t>
            </a:fld>
            <a:endParaRPr lang="en-US"/>
          </a:p>
        </p:txBody>
      </p:sp>
    </p:spTree>
    <p:extLst>
      <p:ext uri="{BB962C8B-B14F-4D97-AF65-F5344CB8AC3E}">
        <p14:creationId xmlns:p14="http://schemas.microsoft.com/office/powerpoint/2010/main" val="11764781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4" name="Rectangle 3"/>
          <p:cNvSpPr/>
          <p:nvPr userDrawn="1"/>
        </p:nvSpPr>
        <p:spPr bwMode="auto">
          <a:xfrm>
            <a:off x="0" y="0"/>
            <a:ext cx="9144000" cy="6858000"/>
          </a:xfrm>
          <a:prstGeom prst="rect">
            <a:avLst/>
          </a:prstGeom>
          <a:noFill/>
          <a:ln w="9525" cap="flat" cmpd="sng" algn="ctr">
            <a:solidFill>
              <a:schemeClr val="tx1"/>
            </a:solidFill>
            <a:prstDash val="solid"/>
            <a:round/>
            <a:headEnd type="none" w="med" len="med"/>
            <a:tailEnd type="none" w="med" len="med"/>
          </a:ln>
          <a:effectLst/>
        </p:spPr>
        <p:txBody>
          <a:bodyPr/>
          <a:lstStyle/>
          <a:p>
            <a:pPr>
              <a:defRPr/>
            </a:pPr>
            <a:endParaRPr lang="en-US"/>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Rectangle 4"/>
          <p:cNvSpPr>
            <a:spLocks noGrp="1" noChangeArrowheads="1"/>
          </p:cNvSpPr>
          <p:nvPr>
            <p:ph type="dt" sz="half" idx="10"/>
          </p:nvPr>
        </p:nvSpPr>
        <p:spPr/>
        <p:txBody>
          <a:bodyPr/>
          <a:lstStyle>
            <a:lvl1pPr>
              <a:defRPr/>
            </a:lvl1pPr>
          </a:lstStyle>
          <a:p>
            <a:pPr>
              <a:defRPr/>
            </a:pP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a:t>Confidential - Not to be shared outside of PDO/PDO contractors </a:t>
            </a:r>
          </a:p>
        </p:txBody>
      </p:sp>
      <p:sp>
        <p:nvSpPr>
          <p:cNvPr id="7" name="Rectangle 6"/>
          <p:cNvSpPr>
            <a:spLocks noGrp="1" noChangeArrowheads="1"/>
          </p:cNvSpPr>
          <p:nvPr>
            <p:ph type="sldNum" sz="quarter" idx="12"/>
          </p:nvPr>
        </p:nvSpPr>
        <p:spPr/>
        <p:txBody>
          <a:bodyPr/>
          <a:lstStyle>
            <a:lvl1pPr algn="ctr">
              <a:defRPr/>
            </a:lvl1pPr>
          </a:lstStyle>
          <a:p>
            <a:pPr>
              <a:defRPr/>
            </a:pPr>
            <a:fld id="{15B704AD-0DEC-4276-A217-14915B9EB7EF}" type="slidenum">
              <a:rPr lang="en-US"/>
              <a:pPr>
                <a:defRPr/>
              </a:pPr>
              <a:t>‹#›</a:t>
            </a:fld>
            <a:endParaRPr lang="en-US"/>
          </a:p>
        </p:txBody>
      </p:sp>
    </p:spTree>
    <p:extLst>
      <p:ext uri="{BB962C8B-B14F-4D97-AF65-F5344CB8AC3E}">
        <p14:creationId xmlns:p14="http://schemas.microsoft.com/office/powerpoint/2010/main" val="26595071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152400"/>
            <a:ext cx="8077200" cy="685800"/>
          </a:xfrm>
          <a:prstGeom prst="rect">
            <a:avLst/>
          </a:prstGeom>
        </p:spPr>
        <p:txBody>
          <a:bodyPr/>
          <a:lstStyle>
            <a:lvl1pPr>
              <a:defRPr sz="2000"/>
            </a:lvl1pPr>
          </a:lstStyle>
          <a:p>
            <a:r>
              <a:rPr lang="en-US"/>
              <a:t>Click to edit Master title style</a:t>
            </a:r>
            <a:endParaRPr lang="en-US" dirty="0"/>
          </a:p>
        </p:txBody>
      </p:sp>
      <p:sp>
        <p:nvSpPr>
          <p:cNvPr id="3" name="Rectangle 4"/>
          <p:cNvSpPr>
            <a:spLocks noGrp="1" noChangeArrowheads="1"/>
          </p:cNvSpPr>
          <p:nvPr>
            <p:ph type="dt" sz="half" idx="10"/>
          </p:nvPr>
        </p:nvSpPr>
        <p:spPr/>
        <p:txBody>
          <a:bodyPr/>
          <a:lstStyle>
            <a:lvl1pPr>
              <a:defRPr/>
            </a:lvl1pPr>
          </a:lstStyle>
          <a:p>
            <a:pPr>
              <a:defRPr/>
            </a:pPr>
            <a:endParaRPr lang="en-US"/>
          </a:p>
        </p:txBody>
      </p:sp>
      <p:sp>
        <p:nvSpPr>
          <p:cNvPr id="4" name="Rectangle 5"/>
          <p:cNvSpPr>
            <a:spLocks noGrp="1" noChangeArrowheads="1"/>
          </p:cNvSpPr>
          <p:nvPr>
            <p:ph type="ftr" sz="quarter" idx="11"/>
          </p:nvPr>
        </p:nvSpPr>
        <p:spPr/>
        <p:txBody>
          <a:bodyPr/>
          <a:lstStyle>
            <a:lvl1pPr>
              <a:defRPr/>
            </a:lvl1pPr>
          </a:lstStyle>
          <a:p>
            <a:pPr>
              <a:defRPr/>
            </a:pPr>
            <a:r>
              <a:rPr lang="en-US"/>
              <a:t>Confidential - Not to be shared outside of PDO/PDO contractors </a:t>
            </a:r>
          </a:p>
        </p:txBody>
      </p:sp>
      <p:sp>
        <p:nvSpPr>
          <p:cNvPr id="5" name="Rectangle 6"/>
          <p:cNvSpPr>
            <a:spLocks noGrp="1" noChangeArrowheads="1"/>
          </p:cNvSpPr>
          <p:nvPr>
            <p:ph type="sldNum" sz="quarter" idx="12"/>
          </p:nvPr>
        </p:nvSpPr>
        <p:spPr/>
        <p:txBody>
          <a:bodyPr/>
          <a:lstStyle>
            <a:lvl1pPr algn="ctr">
              <a:defRPr/>
            </a:lvl1pPr>
          </a:lstStyle>
          <a:p>
            <a:pPr>
              <a:defRPr/>
            </a:pPr>
            <a:fld id="{1A920DC4-FE34-4663-8FB7-16362F8E3E28}" type="slidenum">
              <a:rPr lang="en-US"/>
              <a:pPr>
                <a:defRPr/>
              </a:pPr>
              <a:t>‹#›</a:t>
            </a:fld>
            <a:endParaRPr lang="en-US"/>
          </a:p>
        </p:txBody>
      </p:sp>
    </p:spTree>
    <p:extLst>
      <p:ext uri="{BB962C8B-B14F-4D97-AF65-F5344CB8AC3E}">
        <p14:creationId xmlns:p14="http://schemas.microsoft.com/office/powerpoint/2010/main" val="28922755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endParaRPr lang="en-US"/>
          </a:p>
        </p:txBody>
      </p:sp>
      <p:sp>
        <p:nvSpPr>
          <p:cNvPr id="3" name="Rectangle 5"/>
          <p:cNvSpPr>
            <a:spLocks noGrp="1" noChangeArrowheads="1"/>
          </p:cNvSpPr>
          <p:nvPr>
            <p:ph type="ftr" sz="quarter" idx="11"/>
          </p:nvPr>
        </p:nvSpPr>
        <p:spPr/>
        <p:txBody>
          <a:bodyPr/>
          <a:lstStyle>
            <a:lvl1pPr>
              <a:defRPr/>
            </a:lvl1pPr>
          </a:lstStyle>
          <a:p>
            <a:pPr>
              <a:defRPr/>
            </a:pPr>
            <a:r>
              <a:rPr lang="en-US"/>
              <a:t>Confidential - Not to be shared outside of PDO/PDO contractors </a:t>
            </a:r>
          </a:p>
        </p:txBody>
      </p:sp>
      <p:sp>
        <p:nvSpPr>
          <p:cNvPr id="4" name="Rectangle 6"/>
          <p:cNvSpPr>
            <a:spLocks noGrp="1" noChangeArrowheads="1"/>
          </p:cNvSpPr>
          <p:nvPr>
            <p:ph type="sldNum" sz="quarter" idx="12"/>
          </p:nvPr>
        </p:nvSpPr>
        <p:spPr/>
        <p:txBody>
          <a:bodyPr/>
          <a:lstStyle>
            <a:lvl1pPr algn="ctr">
              <a:defRPr/>
            </a:lvl1pPr>
          </a:lstStyle>
          <a:p>
            <a:pPr>
              <a:defRPr/>
            </a:pPr>
            <a:fld id="{C085B925-3865-4333-AFCB-ABF9FE11EB42}" type="slidenum">
              <a:rPr lang="en-US"/>
              <a:pPr>
                <a:defRPr/>
              </a:pPr>
              <a:t>‹#›</a:t>
            </a:fld>
            <a:endParaRPr lang="en-US"/>
          </a:p>
        </p:txBody>
      </p:sp>
    </p:spTree>
    <p:extLst>
      <p:ext uri="{BB962C8B-B14F-4D97-AF65-F5344CB8AC3E}">
        <p14:creationId xmlns:p14="http://schemas.microsoft.com/office/powerpoint/2010/main" val="22775041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Table">
    <p:spTree>
      <p:nvGrpSpPr>
        <p:cNvPr id="1" name=""/>
        <p:cNvGrpSpPr/>
        <p:nvPr/>
      </p:nvGrpSpPr>
      <p:grpSpPr>
        <a:xfrm>
          <a:off x="0" y="0"/>
          <a:ext cx="0" cy="0"/>
          <a:chOff x="0" y="0"/>
          <a:chExt cx="0" cy="0"/>
        </a:xfrm>
      </p:grpSpPr>
      <p:sp>
        <p:nvSpPr>
          <p:cNvPr id="3" name="Table Placeholder 2"/>
          <p:cNvSpPr>
            <a:spLocks noGrp="1"/>
          </p:cNvSpPr>
          <p:nvPr>
            <p:ph type="tbl" idx="1"/>
          </p:nvPr>
        </p:nvSpPr>
        <p:spPr>
          <a:xfrm>
            <a:off x="685800" y="1981200"/>
            <a:ext cx="7772400" cy="4114800"/>
          </a:xfrm>
        </p:spPr>
        <p:txBody>
          <a:bodyPr/>
          <a:lstStyle/>
          <a:p>
            <a:pPr lvl="0"/>
            <a:endParaRPr lang="en-US" noProof="0" dirty="0"/>
          </a:p>
        </p:txBody>
      </p:sp>
      <p:sp>
        <p:nvSpPr>
          <p:cNvPr id="4" name="Rectangle 4"/>
          <p:cNvSpPr>
            <a:spLocks noGrp="1" noChangeArrowheads="1"/>
          </p:cNvSpPr>
          <p:nvPr>
            <p:ph type="dt" sz="half" idx="10"/>
          </p:nvPr>
        </p:nvSpPr>
        <p:spPr/>
        <p:txBody>
          <a:bodyPr/>
          <a:lstStyle>
            <a:lvl1pPr>
              <a:defRPr/>
            </a:lvl1pPr>
          </a:lstStyle>
          <a:p>
            <a:pPr>
              <a:defRPr/>
            </a:pP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a:t>Confidential - Not to be shared outside of PDO/PDO contractors </a:t>
            </a:r>
          </a:p>
        </p:txBody>
      </p:sp>
      <p:sp>
        <p:nvSpPr>
          <p:cNvPr id="6" name="Rectangle 6"/>
          <p:cNvSpPr>
            <a:spLocks noGrp="1" noChangeArrowheads="1"/>
          </p:cNvSpPr>
          <p:nvPr>
            <p:ph type="sldNum" sz="quarter" idx="12"/>
          </p:nvPr>
        </p:nvSpPr>
        <p:spPr/>
        <p:txBody>
          <a:bodyPr/>
          <a:lstStyle>
            <a:lvl1pPr algn="ctr">
              <a:defRPr/>
            </a:lvl1pPr>
          </a:lstStyle>
          <a:p>
            <a:pPr>
              <a:defRPr/>
            </a:pPr>
            <a:fld id="{CF1380D9-E0BB-484F-BE96-17EE0360769A}" type="slidenum">
              <a:rPr lang="en-US"/>
              <a:pPr>
                <a:defRPr/>
              </a:pPr>
              <a:t>‹#›</a:t>
            </a:fld>
            <a:endParaRPr lang="en-US"/>
          </a:p>
        </p:txBody>
      </p:sp>
    </p:spTree>
    <p:extLst>
      <p:ext uri="{BB962C8B-B14F-4D97-AF65-F5344CB8AC3E}">
        <p14:creationId xmlns:p14="http://schemas.microsoft.com/office/powerpoint/2010/main" val="4443049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4500"/>
            </a:lvl1pPr>
          </a:lstStyle>
          <a:p>
            <a:r>
              <a:rPr lang="en-US"/>
              <a:t>Click to edit Master title style</a:t>
            </a:r>
            <a:endParaRPr lang="en-IN"/>
          </a:p>
        </p:txBody>
      </p:sp>
      <p:sp>
        <p:nvSpPr>
          <p:cNvPr id="3" name="Subtitle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IN"/>
          </a:p>
        </p:txBody>
      </p:sp>
      <p:sp>
        <p:nvSpPr>
          <p:cNvPr id="4" name="Date Placeholder 3"/>
          <p:cNvSpPr>
            <a:spLocks noGrp="1"/>
          </p:cNvSpPr>
          <p:nvPr>
            <p:ph type="dt" sz="half" idx="10"/>
          </p:nvPr>
        </p:nvSpPr>
        <p:spPr/>
        <p:txBody>
          <a:bodyPr/>
          <a:lstStyle/>
          <a:p>
            <a:endParaRPr lang="en-IN"/>
          </a:p>
        </p:txBody>
      </p:sp>
      <p:sp>
        <p:nvSpPr>
          <p:cNvPr id="5" name="Footer Placeholder 4"/>
          <p:cNvSpPr>
            <a:spLocks noGrp="1"/>
          </p:cNvSpPr>
          <p:nvPr>
            <p:ph type="ftr" sz="quarter" idx="11"/>
          </p:nvPr>
        </p:nvSpPr>
        <p:spPr/>
        <p:txBody>
          <a:bodyPr/>
          <a:lstStyle/>
          <a:p>
            <a:r>
              <a:rPr lang="en-GB"/>
              <a:t>Confidential - Not to be shared outside of PDO/PDO contractors </a:t>
            </a:r>
            <a:endParaRPr lang="en-IN"/>
          </a:p>
        </p:txBody>
      </p:sp>
      <p:sp>
        <p:nvSpPr>
          <p:cNvPr id="6" name="Slide Number Placeholder 5"/>
          <p:cNvSpPr>
            <a:spLocks noGrp="1"/>
          </p:cNvSpPr>
          <p:nvPr>
            <p:ph type="sldNum" sz="quarter" idx="12"/>
          </p:nvPr>
        </p:nvSpPr>
        <p:spPr/>
        <p:txBody>
          <a:bodyPr/>
          <a:lstStyle/>
          <a:p>
            <a:fld id="{EDC7C482-6A57-4477-ABB6-025DC609A7C0}" type="slidenum">
              <a:rPr lang="en-IN" smtClean="0"/>
              <a:pPr/>
              <a:t>‹#›</a:t>
            </a:fld>
            <a:endParaRPr lang="en-IN"/>
          </a:p>
        </p:txBody>
      </p:sp>
    </p:spTree>
    <p:extLst>
      <p:ext uri="{BB962C8B-B14F-4D97-AF65-F5344CB8AC3E}">
        <p14:creationId xmlns:p14="http://schemas.microsoft.com/office/powerpoint/2010/main" val="103143808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a:defRPr/>
            </a:pPr>
            <a:endParaRPr lang="en-US"/>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a:defRPr/>
            </a:pPr>
            <a:r>
              <a:rPr lang="en-US"/>
              <a:t>Confidential - Not to be shared outside of PDO/PDO contractors </a:t>
            </a:r>
          </a:p>
        </p:txBody>
      </p:sp>
      <p:sp>
        <p:nvSpPr>
          <p:cNvPr id="1030" name="Rectangle 6"/>
          <p:cNvSpPr>
            <a:spLocks noGrp="1" noChangeArrowheads="1"/>
          </p:cNvSpPr>
          <p:nvPr>
            <p:ph type="sldNum" sz="quarter" idx="4"/>
          </p:nvPr>
        </p:nvSpPr>
        <p:spPr bwMode="auto">
          <a:xfrm>
            <a:off x="70104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a:defRPr/>
            </a:pPr>
            <a:fld id="{10281B74-92C0-4899-8AEC-B63DF05B8251}" type="slidenum">
              <a:rPr lang="en-US"/>
              <a:pPr>
                <a:defRPr/>
              </a:pPr>
              <a:t>‹#›</a:t>
            </a:fld>
            <a:endParaRPr lang="en-US"/>
          </a:p>
        </p:txBody>
      </p:sp>
      <p:sp>
        <p:nvSpPr>
          <p:cNvPr id="7" name="TextBox 6"/>
          <p:cNvSpPr txBox="1"/>
          <p:nvPr userDrawn="1"/>
        </p:nvSpPr>
        <p:spPr>
          <a:xfrm>
            <a:off x="762000" y="228600"/>
            <a:ext cx="7467600" cy="400050"/>
          </a:xfrm>
          <a:prstGeom prst="rect">
            <a:avLst/>
          </a:prstGeom>
          <a:noFill/>
        </p:spPr>
        <p:txBody>
          <a:bodyPr>
            <a:spAutoFit/>
          </a:bodyPr>
          <a:lstStyle/>
          <a:p>
            <a:pPr>
              <a:defRPr/>
            </a:pPr>
            <a:r>
              <a:rPr lang="en-US" sz="2000" b="1" i="1" kern="0" dirty="0">
                <a:solidFill>
                  <a:srgbClr val="CCCCFF"/>
                </a:solidFill>
                <a:latin typeface="Arial"/>
                <a:ea typeface="+mj-ea"/>
                <a:cs typeface="Arial"/>
              </a:rPr>
              <a:t>Main contractor name – LTI# - Date of incident</a:t>
            </a:r>
            <a:endParaRPr lang="en-US" dirty="0"/>
          </a:p>
        </p:txBody>
      </p:sp>
      <p:sp>
        <p:nvSpPr>
          <p:cNvPr id="8" name="Rectangle 7"/>
          <p:cNvSpPr/>
          <p:nvPr userDrawn="1"/>
        </p:nvSpPr>
        <p:spPr bwMode="auto">
          <a:xfrm>
            <a:off x="0" y="0"/>
            <a:ext cx="9144000" cy="6858000"/>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a:lstStyle/>
          <a:p>
            <a:pPr>
              <a:defRPr/>
            </a:pPr>
            <a:endParaRPr lang="en-US"/>
          </a:p>
        </p:txBody>
      </p:sp>
      <p:pic>
        <p:nvPicPr>
          <p:cNvPr id="1032" name="Content Placeholder 3" descr="PPT option1.jpg"/>
          <p:cNvPicPr>
            <a:picLocks noChangeAspect="1"/>
          </p:cNvPicPr>
          <p:nvPr userDrawn="1"/>
        </p:nvPicPr>
        <p:blipFill>
          <a:blip r:embed="rId7" cstate="email">
            <a:extLst>
              <a:ext uri="{28A0092B-C50C-407E-A947-70E740481C1C}">
                <a14:useLocalDpi xmlns:a14="http://schemas.microsoft.com/office/drawing/2010/main" val="0"/>
              </a:ext>
            </a:extLst>
          </a:blip>
          <a:srcRect/>
          <a:stretch>
            <a:fillRect/>
          </a:stretch>
        </p:blipFill>
        <p:spPr bwMode="auto">
          <a:xfrm>
            <a:off x="-11113" y="0"/>
            <a:ext cx="9155113" cy="6858000"/>
          </a:xfrm>
          <a:prstGeom prst="rect">
            <a:avLst/>
          </a:prstGeom>
          <a:noFill/>
          <a:ln w="9525">
            <a:noFill/>
            <a:miter lim="800000"/>
            <a:headEnd/>
            <a:tailEnd/>
          </a:ln>
        </p:spPr>
      </p:pic>
    </p:spTree>
    <p:extLst>
      <p:ext uri="{BB962C8B-B14F-4D97-AF65-F5344CB8AC3E}">
        <p14:creationId xmlns:p14="http://schemas.microsoft.com/office/powerpoint/2010/main" val="2045531347"/>
      </p:ext>
    </p:extLst>
  </p:cSld>
  <p:clrMap bg1="lt1" tx1="dk1" bg2="lt2" tx2="dk2" accent1="accent1" accent2="accent2" accent3="accent3" accent4="accent4" accent5="accent5" accent6="accent6" hlink="hlink" folHlink="folHlink"/>
  <p:sldLayoutIdLst>
    <p:sldLayoutId id="2147483713" r:id="rId1"/>
    <p:sldLayoutId id="2147483714" r:id="rId2"/>
    <p:sldLayoutId id="2147483715" r:id="rId3"/>
    <p:sldLayoutId id="2147483716" r:id="rId4"/>
    <p:sldLayoutId id="2147483717" r:id="rId5"/>
  </p:sldLayoutIdLst>
  <p:hf sldNum="0" hdr="0" dt="0"/>
  <p:txStyles>
    <p:titleStyle>
      <a:lvl1pPr algn="ctr" rtl="0" eaLnBrk="0" fontAlgn="base" hangingPunct="0">
        <a:spcBef>
          <a:spcPct val="0"/>
        </a:spcBef>
        <a:spcAft>
          <a:spcPct val="0"/>
        </a:spcAft>
        <a:defRPr sz="2000" i="1">
          <a:solidFill>
            <a:schemeClr val="hlink"/>
          </a:solidFill>
          <a:latin typeface="+mj-lt"/>
          <a:ea typeface="+mj-ea"/>
          <a:cs typeface="+mj-cs"/>
        </a:defRPr>
      </a:lvl1pPr>
      <a:lvl2pPr algn="ctr" rtl="0" eaLnBrk="0" fontAlgn="base" hangingPunct="0">
        <a:spcBef>
          <a:spcPct val="0"/>
        </a:spcBef>
        <a:spcAft>
          <a:spcPct val="0"/>
        </a:spcAft>
        <a:defRPr sz="2000" i="1">
          <a:solidFill>
            <a:schemeClr val="hlink"/>
          </a:solidFill>
          <a:latin typeface="Arial" charset="0"/>
          <a:cs typeface="Arial" charset="0"/>
        </a:defRPr>
      </a:lvl2pPr>
      <a:lvl3pPr algn="ctr" rtl="0" eaLnBrk="0" fontAlgn="base" hangingPunct="0">
        <a:spcBef>
          <a:spcPct val="0"/>
        </a:spcBef>
        <a:spcAft>
          <a:spcPct val="0"/>
        </a:spcAft>
        <a:defRPr sz="2000" i="1">
          <a:solidFill>
            <a:schemeClr val="hlink"/>
          </a:solidFill>
          <a:latin typeface="Arial" charset="0"/>
          <a:cs typeface="Arial" charset="0"/>
        </a:defRPr>
      </a:lvl3pPr>
      <a:lvl4pPr algn="ctr" rtl="0" eaLnBrk="0" fontAlgn="base" hangingPunct="0">
        <a:spcBef>
          <a:spcPct val="0"/>
        </a:spcBef>
        <a:spcAft>
          <a:spcPct val="0"/>
        </a:spcAft>
        <a:defRPr sz="2000" i="1">
          <a:solidFill>
            <a:schemeClr val="hlink"/>
          </a:solidFill>
          <a:latin typeface="Arial" charset="0"/>
          <a:cs typeface="Arial" charset="0"/>
        </a:defRPr>
      </a:lvl4pPr>
      <a:lvl5pPr algn="ctr" rtl="0" eaLnBrk="0" fontAlgn="base" hangingPunct="0">
        <a:spcBef>
          <a:spcPct val="0"/>
        </a:spcBef>
        <a:spcAft>
          <a:spcPct val="0"/>
        </a:spcAft>
        <a:defRPr sz="2000" i="1">
          <a:solidFill>
            <a:schemeClr val="hlink"/>
          </a:solidFill>
          <a:latin typeface="Arial" charset="0"/>
          <a:cs typeface="Arial" charset="0"/>
        </a:defRPr>
      </a:lvl5pPr>
      <a:lvl6pPr marL="457200" algn="ctr" rtl="0" eaLnBrk="0" fontAlgn="base" hangingPunct="0">
        <a:spcBef>
          <a:spcPct val="0"/>
        </a:spcBef>
        <a:spcAft>
          <a:spcPct val="0"/>
        </a:spcAft>
        <a:defRPr sz="2800">
          <a:solidFill>
            <a:schemeClr val="hlink"/>
          </a:solidFill>
          <a:latin typeface="Arial" charset="0"/>
          <a:cs typeface="Arial" charset="0"/>
        </a:defRPr>
      </a:lvl6pPr>
      <a:lvl7pPr marL="914400" algn="ctr" rtl="0" eaLnBrk="0" fontAlgn="base" hangingPunct="0">
        <a:spcBef>
          <a:spcPct val="0"/>
        </a:spcBef>
        <a:spcAft>
          <a:spcPct val="0"/>
        </a:spcAft>
        <a:defRPr sz="2800">
          <a:solidFill>
            <a:schemeClr val="hlink"/>
          </a:solidFill>
          <a:latin typeface="Arial" charset="0"/>
          <a:cs typeface="Arial" charset="0"/>
        </a:defRPr>
      </a:lvl7pPr>
      <a:lvl8pPr marL="1371600" algn="ctr" rtl="0" eaLnBrk="0" fontAlgn="base" hangingPunct="0">
        <a:spcBef>
          <a:spcPct val="0"/>
        </a:spcBef>
        <a:spcAft>
          <a:spcPct val="0"/>
        </a:spcAft>
        <a:defRPr sz="2800">
          <a:solidFill>
            <a:schemeClr val="hlink"/>
          </a:solidFill>
          <a:latin typeface="Arial" charset="0"/>
          <a:cs typeface="Arial" charset="0"/>
        </a:defRPr>
      </a:lvl8pPr>
      <a:lvl9pPr marL="1828800" algn="ctr" rtl="0" eaLnBrk="0" fontAlgn="base" hangingPunct="0">
        <a:spcBef>
          <a:spcPct val="0"/>
        </a:spcBef>
        <a:spcAft>
          <a:spcPct val="0"/>
        </a:spcAft>
        <a:defRPr sz="2800">
          <a:solidFill>
            <a:schemeClr val="hlink"/>
          </a:solidFill>
          <a:latin typeface="Arial"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14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3.xml"/><Relationship Id="rId4" Type="http://schemas.openxmlformats.org/officeDocument/2006/relationships/image" Target="../media/image3.emf"/></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Text Box 2"/>
          <p:cNvSpPr txBox="1">
            <a:spLocks noChangeArrowheads="1"/>
          </p:cNvSpPr>
          <p:nvPr/>
        </p:nvSpPr>
        <p:spPr bwMode="auto">
          <a:xfrm>
            <a:off x="119194" y="838200"/>
            <a:ext cx="5256747" cy="5155257"/>
          </a:xfrm>
          <a:prstGeom prst="rect">
            <a:avLst/>
          </a:prstGeom>
          <a:noFill/>
          <a:ln w="19050">
            <a:noFill/>
            <a:miter lim="800000"/>
            <a:headEnd/>
            <a:tailEnd/>
          </a:ln>
        </p:spPr>
        <p:txBody>
          <a:bodyPr wrap="square">
            <a:spAutoFit/>
          </a:bodyPr>
          <a:lstStyle/>
          <a:p>
            <a:pPr marL="114300" indent="-114300">
              <a:defRPr/>
            </a:pPr>
            <a:r>
              <a:rPr lang="en-GB" sz="1600" b="1" dirty="0">
                <a:solidFill>
                  <a:srgbClr val="333399"/>
                </a:solidFill>
                <a:latin typeface="Tahoma" pitchFamily="34" charset="0"/>
              </a:rPr>
              <a:t>Date:</a:t>
            </a:r>
            <a:r>
              <a:rPr lang="en-US" sz="1600" b="1" dirty="0">
                <a:solidFill>
                  <a:srgbClr val="333399"/>
                </a:solidFill>
                <a:latin typeface="Tahoma" pitchFamily="34" charset="0"/>
              </a:rPr>
              <a:t> </a:t>
            </a:r>
            <a:r>
              <a:rPr lang="en-US" sz="1600" b="1" dirty="0" smtClean="0">
                <a:solidFill>
                  <a:srgbClr val="333399"/>
                </a:solidFill>
                <a:latin typeface="Tahoma" pitchFamily="34" charset="0"/>
              </a:rPr>
              <a:t>17</a:t>
            </a:r>
            <a:r>
              <a:rPr lang="en-US" sz="1600" b="1" baseline="30000" dirty="0" smtClean="0">
                <a:solidFill>
                  <a:srgbClr val="333399"/>
                </a:solidFill>
                <a:latin typeface="Tahoma" pitchFamily="34" charset="0"/>
              </a:rPr>
              <a:t>th</a:t>
            </a:r>
            <a:r>
              <a:rPr lang="en-US" sz="1600" b="1" dirty="0" smtClean="0">
                <a:solidFill>
                  <a:srgbClr val="333399"/>
                </a:solidFill>
                <a:latin typeface="Tahoma" pitchFamily="34" charset="0"/>
              </a:rPr>
              <a:t> January 2019 Incident: HiPo#02 Fire</a:t>
            </a:r>
            <a:endParaRPr lang="en-US" sz="1600" b="1" dirty="0">
              <a:solidFill>
                <a:srgbClr val="333399"/>
              </a:solidFill>
              <a:latin typeface="Tahoma" pitchFamily="34" charset="0"/>
            </a:endParaRPr>
          </a:p>
          <a:p>
            <a:pPr marL="114300" indent="-114300" algn="just">
              <a:defRPr/>
            </a:pPr>
            <a:endParaRPr lang="en-US" sz="1300" b="1" dirty="0">
              <a:solidFill>
                <a:srgbClr val="FF0000"/>
              </a:solidFill>
              <a:latin typeface="Tahoma" pitchFamily="34" charset="0"/>
            </a:endParaRPr>
          </a:p>
          <a:p>
            <a:pPr marL="114300" indent="-114300" algn="just">
              <a:defRPr/>
            </a:pPr>
            <a:r>
              <a:rPr lang="en-US" sz="1600" b="1" dirty="0">
                <a:solidFill>
                  <a:srgbClr val="FF0000"/>
                </a:solidFill>
                <a:latin typeface="Tahoma" pitchFamily="34" charset="0"/>
              </a:rPr>
              <a:t>What happened?</a:t>
            </a:r>
            <a:endParaRPr lang="en-US" sz="1600" dirty="0">
              <a:solidFill>
                <a:srgbClr val="FF0000"/>
              </a:solidFill>
              <a:latin typeface="Tahoma" pitchFamily="34" charset="0"/>
            </a:endParaRPr>
          </a:p>
          <a:p>
            <a:r>
              <a:rPr lang="en-US" sz="1600" dirty="0">
                <a:solidFill>
                  <a:srgbClr val="000000"/>
                </a:solidFill>
                <a:latin typeface="Calibri" panose="020F0502020204030204" pitchFamily="34" charset="0"/>
              </a:rPr>
              <a:t>A contractor mechanical crew was engaged in removal of pipe supports as part of shutdown activities. While one of the crew members, a Fitter, started cutting the bolt of the pipe support a flash fire ignited and caused a burning pool fire in the near by (15 meters away) temporary drain pit. Nobody hurt in the incident. Emergency response was activated and the fire was doused by the fire tender.</a:t>
            </a:r>
          </a:p>
          <a:p>
            <a:pPr marL="342900" indent="-342900" eaLnBrk="1" hangingPunct="1">
              <a:defRPr/>
            </a:pPr>
            <a:endParaRPr lang="en-US" sz="600" dirty="0">
              <a:solidFill>
                <a:srgbClr val="000000"/>
              </a:solidFill>
              <a:latin typeface="Arial" charset="0"/>
            </a:endParaRPr>
          </a:p>
          <a:p>
            <a:pPr marL="114300" indent="-114300" algn="just">
              <a:defRPr/>
            </a:pPr>
            <a:r>
              <a:rPr lang="en-US" sz="1600" b="1" dirty="0">
                <a:solidFill>
                  <a:srgbClr val="333399"/>
                </a:solidFill>
                <a:latin typeface="Tahoma" pitchFamily="34" charset="0"/>
              </a:rPr>
              <a:t>Your learning from this incident..</a:t>
            </a:r>
          </a:p>
          <a:p>
            <a:pPr marL="114300" indent="-114300" algn="just">
              <a:defRPr/>
            </a:pPr>
            <a:endParaRPr lang="en-US" sz="600" dirty="0">
              <a:solidFill>
                <a:srgbClr val="000000"/>
              </a:solidFill>
              <a:latin typeface="Arial" charset="0"/>
            </a:endParaRPr>
          </a:p>
          <a:p>
            <a:pPr marL="171450" indent="-171450">
              <a:buFont typeface="Arial" panose="020B0604020202020204" pitchFamily="34" charset="0"/>
              <a:buChar char="•"/>
              <a:defRPr/>
            </a:pPr>
            <a:r>
              <a:rPr lang="en-US" sz="1600" dirty="0">
                <a:latin typeface="Calibri" panose="020F0502020204030204" pitchFamily="34" charset="0"/>
                <a:cs typeface="Tahoma" pitchFamily="34" charset="0"/>
              </a:rPr>
              <a:t>Always comply with PTW requirements.</a:t>
            </a:r>
          </a:p>
          <a:p>
            <a:pPr marL="171450" indent="-171450" eaLnBrk="1" hangingPunct="1">
              <a:buFont typeface="Arial" panose="020B0604020202020204" pitchFamily="34" charset="0"/>
              <a:buChar char="•"/>
              <a:defRPr/>
            </a:pPr>
            <a:r>
              <a:rPr lang="en-US" sz="1600" dirty="0">
                <a:latin typeface="Calibri" panose="020F0502020204030204" pitchFamily="34" charset="0"/>
                <a:cs typeface="Tahoma" pitchFamily="34" charset="0"/>
              </a:rPr>
              <a:t>Identify and consider the hazards of flammable vapors from drain pits and plant leaks / spills when working in brown field areas.</a:t>
            </a:r>
          </a:p>
          <a:p>
            <a:pPr marL="171450" indent="-171450" eaLnBrk="1" hangingPunct="1">
              <a:buFont typeface="Arial" panose="020B0604020202020204" pitchFamily="34" charset="0"/>
              <a:buChar char="•"/>
              <a:defRPr/>
            </a:pPr>
            <a:r>
              <a:rPr lang="en-US" sz="1600" dirty="0">
                <a:latin typeface="Calibri" panose="020F0502020204030204" pitchFamily="34" charset="0"/>
                <a:cs typeface="Tahoma" pitchFamily="34" charset="0"/>
              </a:rPr>
              <a:t>While doing gas test ensure multiple spots around the work location are covered, i.e. at work height, ground level, lowest level etc. </a:t>
            </a:r>
          </a:p>
          <a:p>
            <a:pPr marL="171450" indent="-171450" eaLnBrk="1" hangingPunct="1">
              <a:buFont typeface="Arial" panose="020B0604020202020204" pitchFamily="34" charset="0"/>
              <a:buChar char="•"/>
              <a:defRPr/>
            </a:pPr>
            <a:r>
              <a:rPr lang="en-US" sz="1600" dirty="0">
                <a:latin typeface="Calibri" panose="020F0502020204030204" pitchFamily="34" charset="0"/>
                <a:cs typeface="Tahoma" pitchFamily="34" charset="0"/>
              </a:rPr>
              <a:t>During continuous gas monitoring ensure the position of gas monitor is changed frequently</a:t>
            </a:r>
            <a:r>
              <a:rPr lang="en-US" sz="1600" dirty="0" smtClean="0">
                <a:latin typeface="Calibri" panose="020F0502020204030204" pitchFamily="34" charset="0"/>
                <a:cs typeface="Tahoma" pitchFamily="34" charset="0"/>
              </a:rPr>
              <a:t>.</a:t>
            </a:r>
            <a:endParaRPr lang="en-US" sz="1400" dirty="0">
              <a:solidFill>
                <a:srgbClr val="000000"/>
              </a:solidFill>
              <a:latin typeface="Arial" charset="0"/>
            </a:endParaRPr>
          </a:p>
        </p:txBody>
      </p:sp>
      <p:sp>
        <p:nvSpPr>
          <p:cNvPr id="26627" name="Text Box 5"/>
          <p:cNvSpPr txBox="1">
            <a:spLocks noChangeArrowheads="1"/>
          </p:cNvSpPr>
          <p:nvPr/>
        </p:nvSpPr>
        <p:spPr bwMode="auto">
          <a:xfrm>
            <a:off x="5838825" y="1219200"/>
            <a:ext cx="1676400" cy="1006475"/>
          </a:xfrm>
          <a:prstGeom prst="rect">
            <a:avLst/>
          </a:prstGeom>
          <a:noFill/>
          <a:ln w="9525">
            <a:noFill/>
            <a:miter lim="800000"/>
            <a:headEnd/>
            <a:tailEnd/>
          </a:ln>
        </p:spPr>
        <p:txBody>
          <a:bodyPr>
            <a:spAutoFit/>
          </a:bodyPr>
          <a:lstStyle/>
          <a:p>
            <a:pPr>
              <a:spcBef>
                <a:spcPct val="50000"/>
              </a:spcBef>
            </a:pPr>
            <a:endParaRPr lang="en-GB" sz="6000">
              <a:solidFill>
                <a:srgbClr val="FF0000"/>
              </a:solidFill>
              <a:sym typeface="Webdings" pitchFamily="18" charset="2"/>
            </a:endParaRPr>
          </a:p>
        </p:txBody>
      </p:sp>
      <p:sp>
        <p:nvSpPr>
          <p:cNvPr id="26628" name="TextBox 16"/>
          <p:cNvSpPr txBox="1">
            <a:spLocks noChangeArrowheads="1"/>
          </p:cNvSpPr>
          <p:nvPr/>
        </p:nvSpPr>
        <p:spPr bwMode="auto">
          <a:xfrm>
            <a:off x="235577" y="5954712"/>
            <a:ext cx="5181600" cy="338554"/>
          </a:xfrm>
          <a:prstGeom prst="rect">
            <a:avLst/>
          </a:prstGeom>
          <a:solidFill>
            <a:schemeClr val="accent2"/>
          </a:solidFill>
          <a:ln w="9525">
            <a:noFill/>
            <a:miter lim="800000"/>
            <a:headEnd/>
            <a:tailEnd/>
          </a:ln>
        </p:spPr>
        <p:txBody>
          <a:bodyPr>
            <a:spAutoFit/>
          </a:bodyPr>
          <a:lstStyle/>
          <a:p>
            <a:pPr algn="ctr" eaLnBrk="1" hangingPunct="1"/>
            <a:r>
              <a:rPr lang="en-US" sz="1600" b="1" dirty="0">
                <a:solidFill>
                  <a:srgbClr val="FFFF00"/>
                </a:solidFill>
                <a:latin typeface="Tahoma" pitchFamily="34" charset="0"/>
              </a:rPr>
              <a:t>Do not take short cuts, always comply with PTW</a:t>
            </a:r>
          </a:p>
        </p:txBody>
      </p:sp>
      <p:sp>
        <p:nvSpPr>
          <p:cNvPr id="15" name="Rectangle 14"/>
          <p:cNvSpPr/>
          <p:nvPr/>
        </p:nvSpPr>
        <p:spPr>
          <a:xfrm>
            <a:off x="5562600" y="3581400"/>
            <a:ext cx="3429000" cy="2286000"/>
          </a:xfrm>
          <a:prstGeom prst="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solidFill>
                  <a:srgbClr val="FFFFFF"/>
                </a:solidFill>
                <a:latin typeface="Arial"/>
              </a:rPr>
              <a:t>Photo explaining how it should be done right</a:t>
            </a:r>
          </a:p>
        </p:txBody>
      </p:sp>
      <p:sp>
        <p:nvSpPr>
          <p:cNvPr id="26631" name="Slide Number Placeholder 12"/>
          <p:cNvSpPr>
            <a:spLocks noGrp="1"/>
          </p:cNvSpPr>
          <p:nvPr>
            <p:ph type="sldNum" sz="quarter" idx="12"/>
          </p:nvPr>
        </p:nvSpPr>
        <p:spPr>
          <a:noFill/>
        </p:spPr>
        <p:txBody>
          <a:bodyPr/>
          <a:lstStyle/>
          <a:p>
            <a:fld id="{DB4615DE-AE29-4DBE-9167-7BEF3C405107}" type="slidenum">
              <a:rPr lang="en-US" smtClean="0">
                <a:solidFill>
                  <a:srgbClr val="000000"/>
                </a:solidFill>
              </a:rPr>
              <a:pPr/>
              <a:t>1</a:t>
            </a:fld>
            <a:endParaRPr lang="en-US">
              <a:solidFill>
                <a:srgbClr val="000000"/>
              </a:solidFill>
            </a:endParaRPr>
          </a:p>
        </p:txBody>
      </p:sp>
      <p:sp>
        <p:nvSpPr>
          <p:cNvPr id="16" name="Text Box 12"/>
          <p:cNvSpPr txBox="1">
            <a:spLocks noChangeArrowheads="1"/>
          </p:cNvSpPr>
          <p:nvPr/>
        </p:nvSpPr>
        <p:spPr bwMode="auto">
          <a:xfrm>
            <a:off x="1219200" y="0"/>
            <a:ext cx="7056438" cy="646113"/>
          </a:xfrm>
          <a:prstGeom prst="rect">
            <a:avLst/>
          </a:prstGeom>
          <a:noFill/>
          <a:ln w="9525">
            <a:noFill/>
            <a:miter lim="800000"/>
            <a:headEnd/>
            <a:tailEnd/>
          </a:ln>
        </p:spPr>
        <p:txBody>
          <a:bodyPr>
            <a:spAutoFit/>
          </a:bodyPr>
          <a:lstStyle/>
          <a:p>
            <a:pPr algn="ctr">
              <a:defRPr/>
            </a:pPr>
            <a:r>
              <a:rPr lang="en-GB" sz="3600" b="1" dirty="0">
                <a:solidFill>
                  <a:srgbClr val="000000"/>
                </a:solidFill>
                <a:latin typeface="Arial"/>
              </a:rPr>
              <a:t>PDO Second Alert</a:t>
            </a:r>
          </a:p>
        </p:txBody>
      </p:sp>
      <p:pic>
        <p:nvPicPr>
          <p:cNvPr id="2" name="Picture 1"/>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5375941" y="1086908"/>
            <a:ext cx="3539459" cy="2384425"/>
          </a:xfrm>
          <a:prstGeom prst="rect">
            <a:avLst/>
          </a:prstGeom>
        </p:spPr>
      </p:pic>
      <p:grpSp>
        <p:nvGrpSpPr>
          <p:cNvPr id="26633" name="Group 131"/>
          <p:cNvGrpSpPr>
            <a:grpSpLocks/>
          </p:cNvGrpSpPr>
          <p:nvPr/>
        </p:nvGrpSpPr>
        <p:grpSpPr bwMode="auto">
          <a:xfrm>
            <a:off x="8463732" y="2808287"/>
            <a:ext cx="336550" cy="544513"/>
            <a:chOff x="3504" y="544"/>
            <a:chExt cx="2287" cy="1855"/>
          </a:xfrm>
        </p:grpSpPr>
        <p:sp>
          <p:nvSpPr>
            <p:cNvPr id="26635" name="Line 129"/>
            <p:cNvSpPr>
              <a:spLocks noChangeShapeType="1"/>
            </p:cNvSpPr>
            <p:nvPr/>
          </p:nvSpPr>
          <p:spPr bwMode="auto">
            <a:xfrm>
              <a:off x="3504" y="568"/>
              <a:ext cx="2287" cy="1831"/>
            </a:xfrm>
            <a:prstGeom prst="line">
              <a:avLst/>
            </a:prstGeom>
            <a:noFill/>
            <a:ln w="133350">
              <a:solidFill>
                <a:srgbClr val="FF0000"/>
              </a:solidFill>
              <a:round/>
              <a:headEnd/>
              <a:tailEnd/>
            </a:ln>
          </p:spPr>
          <p:txBody>
            <a:bodyPr/>
            <a:lstStyle/>
            <a:p>
              <a:endParaRPr lang="en-US">
                <a:solidFill>
                  <a:srgbClr val="000000"/>
                </a:solidFill>
              </a:endParaRPr>
            </a:p>
          </p:txBody>
        </p:sp>
        <p:sp>
          <p:nvSpPr>
            <p:cNvPr id="26636" name="Line 130"/>
            <p:cNvSpPr>
              <a:spLocks noChangeShapeType="1"/>
            </p:cNvSpPr>
            <p:nvPr/>
          </p:nvSpPr>
          <p:spPr bwMode="auto">
            <a:xfrm flipV="1">
              <a:off x="3528" y="544"/>
              <a:ext cx="2144" cy="1807"/>
            </a:xfrm>
            <a:prstGeom prst="line">
              <a:avLst/>
            </a:prstGeom>
            <a:noFill/>
            <a:ln w="133350">
              <a:solidFill>
                <a:srgbClr val="FF0000"/>
              </a:solidFill>
              <a:round/>
              <a:headEnd/>
              <a:tailEnd/>
            </a:ln>
          </p:spPr>
          <p:txBody>
            <a:bodyPr/>
            <a:lstStyle/>
            <a:p>
              <a:endParaRPr lang="en-US">
                <a:solidFill>
                  <a:srgbClr val="000000"/>
                </a:solidFill>
              </a:endParaRPr>
            </a:p>
          </p:txBody>
        </p:sp>
      </p:grpSp>
      <p:pic>
        <p:nvPicPr>
          <p:cNvPr id="4" name="Picture 3"/>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5534612" y="3547533"/>
            <a:ext cx="3533187" cy="2548467"/>
          </a:xfrm>
          <a:prstGeom prst="rect">
            <a:avLst/>
          </a:prstGeom>
        </p:spPr>
      </p:pic>
      <p:sp>
        <p:nvSpPr>
          <p:cNvPr id="26634" name="Freeform 132"/>
          <p:cNvSpPr>
            <a:spLocks/>
          </p:cNvSpPr>
          <p:nvPr/>
        </p:nvSpPr>
        <p:spPr bwMode="auto">
          <a:xfrm>
            <a:off x="8534400" y="5334000"/>
            <a:ext cx="457200" cy="457200"/>
          </a:xfrm>
          <a:custGeom>
            <a:avLst/>
            <a:gdLst>
              <a:gd name="T0" fmla="*/ 0 w 1336"/>
              <a:gd name="T1" fmla="*/ 2147483647 h 888"/>
              <a:gd name="T2" fmla="*/ 2147483647 w 1336"/>
              <a:gd name="T3" fmla="*/ 2147483647 h 888"/>
              <a:gd name="T4" fmla="*/ 2147483647 w 1336"/>
              <a:gd name="T5" fmla="*/ 0 h 888"/>
              <a:gd name="T6" fmla="*/ 0 60000 65536"/>
              <a:gd name="T7" fmla="*/ 0 60000 65536"/>
              <a:gd name="T8" fmla="*/ 0 60000 65536"/>
              <a:gd name="T9" fmla="*/ 0 w 1336"/>
              <a:gd name="T10" fmla="*/ 0 h 888"/>
              <a:gd name="T11" fmla="*/ 1336 w 1336"/>
              <a:gd name="T12" fmla="*/ 888 h 888"/>
            </a:gdLst>
            <a:ahLst/>
            <a:cxnLst>
              <a:cxn ang="T6">
                <a:pos x="T0" y="T1"/>
              </a:cxn>
              <a:cxn ang="T7">
                <a:pos x="T2" y="T3"/>
              </a:cxn>
              <a:cxn ang="T8">
                <a:pos x="T4" y="T5"/>
              </a:cxn>
            </a:cxnLst>
            <a:rect l="T9" t="T10" r="T11" b="T12"/>
            <a:pathLst>
              <a:path w="1336" h="888">
                <a:moveTo>
                  <a:pt x="0" y="600"/>
                </a:moveTo>
                <a:lnTo>
                  <a:pt x="312" y="888"/>
                </a:lnTo>
                <a:lnTo>
                  <a:pt x="1336" y="0"/>
                </a:lnTo>
              </a:path>
            </a:pathLst>
          </a:custGeom>
          <a:noFill/>
          <a:ln w="133350">
            <a:solidFill>
              <a:srgbClr val="00FF00"/>
            </a:solidFill>
            <a:round/>
            <a:headEnd/>
            <a:tailEnd/>
          </a:ln>
        </p:spPr>
        <p:txBody>
          <a:bodyPr/>
          <a:lstStyle/>
          <a:p>
            <a:endParaRPr lang="en-US">
              <a:solidFill>
                <a:srgbClr val="000000"/>
              </a:solidFill>
            </a:endParaRPr>
          </a:p>
        </p:txBody>
      </p:sp>
    </p:spTree>
    <p:extLst>
      <p:ext uri="{BB962C8B-B14F-4D97-AF65-F5344CB8AC3E}">
        <p14:creationId xmlns:p14="http://schemas.microsoft.com/office/powerpoint/2010/main" val="26410026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Text Box 2"/>
          <p:cNvSpPr txBox="1">
            <a:spLocks noChangeArrowheads="1"/>
          </p:cNvSpPr>
          <p:nvPr/>
        </p:nvSpPr>
        <p:spPr bwMode="auto">
          <a:xfrm>
            <a:off x="188913" y="1143000"/>
            <a:ext cx="8743950" cy="4493538"/>
          </a:xfrm>
          <a:prstGeom prst="rect">
            <a:avLst/>
          </a:prstGeom>
          <a:noFill/>
          <a:ln w="19050">
            <a:noFill/>
            <a:miter lim="800000"/>
            <a:headEnd/>
            <a:tailEnd/>
          </a:ln>
        </p:spPr>
        <p:txBody>
          <a:bodyPr wrap="square">
            <a:spAutoFit/>
          </a:bodyPr>
          <a:lstStyle/>
          <a:p>
            <a:pPr algn="just" eaLnBrk="1" hangingPunct="1">
              <a:spcBef>
                <a:spcPct val="50000"/>
              </a:spcBef>
              <a:defRPr/>
            </a:pPr>
            <a:endParaRPr lang="en-US" sz="600" dirty="0">
              <a:solidFill>
                <a:srgbClr val="000000"/>
              </a:solidFill>
              <a:latin typeface="Arial" charset="0"/>
            </a:endParaRPr>
          </a:p>
          <a:p>
            <a:pPr marL="173038" indent="-173038" eaLnBrk="1" hangingPunct="1">
              <a:defRPr/>
            </a:pPr>
            <a:endParaRPr lang="en-US" sz="600" dirty="0">
              <a:solidFill>
                <a:srgbClr val="000000"/>
              </a:solidFill>
              <a:latin typeface="Arial" charset="0"/>
            </a:endParaRPr>
          </a:p>
          <a:p>
            <a:pPr marL="342900" indent="-342900" eaLnBrk="1" hangingPunct="1">
              <a:defRPr/>
            </a:pPr>
            <a:r>
              <a:rPr lang="en-US" sz="1600" b="1" dirty="0">
                <a:solidFill>
                  <a:srgbClr val="FF0000"/>
                </a:solidFill>
                <a:latin typeface="Tahoma" pitchFamily="34" charset="0"/>
              </a:rPr>
              <a:t>As a learning from this incident and ensure continual improvement all contract</a:t>
            </a:r>
          </a:p>
          <a:p>
            <a:pPr marL="342900" indent="-342900" eaLnBrk="1" hangingPunct="1">
              <a:defRPr/>
            </a:pPr>
            <a:r>
              <a:rPr lang="en-US" sz="1600" b="1" dirty="0">
                <a:solidFill>
                  <a:srgbClr val="FF0000"/>
                </a:solidFill>
                <a:latin typeface="Tahoma" pitchFamily="34" charset="0"/>
              </a:rPr>
              <a:t>managers must review their HSE HEMP against the questions asked below        </a:t>
            </a:r>
          </a:p>
          <a:p>
            <a:pPr marL="342900" indent="-342900" eaLnBrk="1" hangingPunct="1">
              <a:defRPr/>
            </a:pPr>
            <a:endParaRPr lang="en-US" sz="1600" b="1" dirty="0">
              <a:solidFill>
                <a:srgbClr val="FF0000"/>
              </a:solidFill>
              <a:latin typeface="Tahoma" pitchFamily="34" charset="0"/>
            </a:endParaRPr>
          </a:p>
          <a:p>
            <a:pPr marL="342900" indent="-342900" eaLnBrk="1" hangingPunct="1">
              <a:defRPr/>
            </a:pPr>
            <a:r>
              <a:rPr lang="en-US" sz="1600" b="1" dirty="0">
                <a:solidFill>
                  <a:srgbClr val="0000FF"/>
                </a:solidFill>
                <a:latin typeface="Tahoma" pitchFamily="34" charset="0"/>
              </a:rPr>
              <a:t>Confirm the following:</a:t>
            </a:r>
            <a:endParaRPr lang="en-US" sz="1600" dirty="0">
              <a:solidFill>
                <a:srgbClr val="0000FF"/>
              </a:solidFill>
              <a:latin typeface="Tahoma" pitchFamily="34" charset="0"/>
            </a:endParaRPr>
          </a:p>
          <a:p>
            <a:pPr marL="342900" lvl="0" indent="-342900" eaLnBrk="1" hangingPunct="1">
              <a:buFont typeface="+mj-lt"/>
              <a:buAutoNum type="arabicPeriod"/>
              <a:defRPr/>
            </a:pPr>
            <a:r>
              <a:rPr lang="en-US" sz="1400" dirty="0" smtClean="0">
                <a:solidFill>
                  <a:srgbClr val="0033CC"/>
                </a:solidFill>
                <a:latin typeface="Arial"/>
                <a:sym typeface="Wingdings" pitchFamily="2" charset="2"/>
              </a:rPr>
              <a:t>Do </a:t>
            </a:r>
            <a:r>
              <a:rPr lang="en-US" sz="1400" dirty="0">
                <a:solidFill>
                  <a:srgbClr val="0033CC"/>
                </a:solidFill>
                <a:latin typeface="Arial"/>
                <a:sym typeface="Wingdings" pitchFamily="2" charset="2"/>
              </a:rPr>
              <a:t>you ensure that your crew members strictly follow PTW requirements and apply MOC when necessary?</a:t>
            </a:r>
          </a:p>
          <a:p>
            <a:pPr marL="342900" lvl="0" indent="-342900" eaLnBrk="1" hangingPunct="1">
              <a:buFont typeface="+mj-lt"/>
              <a:buAutoNum type="arabicPeriod"/>
              <a:defRPr/>
            </a:pPr>
            <a:r>
              <a:rPr lang="en-US" sz="1400" dirty="0" smtClean="0">
                <a:solidFill>
                  <a:srgbClr val="0033CC"/>
                </a:solidFill>
                <a:latin typeface="Arial"/>
                <a:sym typeface="Wingdings" pitchFamily="2" charset="2"/>
              </a:rPr>
              <a:t>Do </a:t>
            </a:r>
            <a:r>
              <a:rPr lang="en-US" sz="1400" dirty="0">
                <a:solidFill>
                  <a:srgbClr val="0033CC"/>
                </a:solidFill>
                <a:latin typeface="Arial"/>
                <a:sym typeface="Wingdings" pitchFamily="2" charset="2"/>
              </a:rPr>
              <a:t>you ensure proper interface and communication between different work groups during shutdown preparation and planning stage? </a:t>
            </a:r>
            <a:endParaRPr lang="en-US" sz="1400" dirty="0">
              <a:solidFill>
                <a:srgbClr val="000000"/>
              </a:solidFill>
              <a:latin typeface="Arial" charset="0"/>
            </a:endParaRPr>
          </a:p>
          <a:p>
            <a:pPr marL="342900" indent="-342900" eaLnBrk="1" hangingPunct="1">
              <a:buFont typeface="+mj-lt"/>
              <a:buAutoNum type="arabicPeriod"/>
              <a:defRPr/>
            </a:pPr>
            <a:r>
              <a:rPr lang="en-US" sz="1400" dirty="0" smtClean="0">
                <a:solidFill>
                  <a:srgbClr val="0033CC"/>
                </a:solidFill>
                <a:latin typeface="+mj-lt"/>
                <a:sym typeface="Wingdings" pitchFamily="2" charset="2"/>
              </a:rPr>
              <a:t>Do </a:t>
            </a:r>
            <a:r>
              <a:rPr lang="en-US" sz="1400" dirty="0">
                <a:solidFill>
                  <a:srgbClr val="0033CC"/>
                </a:solidFill>
                <a:latin typeface="+mj-lt"/>
                <a:sym typeface="Wingdings" pitchFamily="2" charset="2"/>
              </a:rPr>
              <a:t>you consider presence of hydrocarbon drain pit/spill locations while applying for permits during shutdown activities? </a:t>
            </a:r>
          </a:p>
          <a:p>
            <a:pPr marL="342900" indent="-342900" eaLnBrk="1" hangingPunct="1">
              <a:buFont typeface="+mj-lt"/>
              <a:buAutoNum type="arabicPeriod"/>
              <a:defRPr/>
            </a:pPr>
            <a:r>
              <a:rPr lang="en-US" sz="1400" dirty="0" smtClean="0">
                <a:solidFill>
                  <a:srgbClr val="0033CC"/>
                </a:solidFill>
                <a:latin typeface="+mj-lt"/>
                <a:sym typeface="Wingdings" pitchFamily="2" charset="2"/>
              </a:rPr>
              <a:t>Do </a:t>
            </a:r>
            <a:r>
              <a:rPr lang="en-US" sz="1400" dirty="0">
                <a:solidFill>
                  <a:srgbClr val="0033CC"/>
                </a:solidFill>
                <a:latin typeface="+mj-lt"/>
                <a:sym typeface="Wingdings" pitchFamily="2" charset="2"/>
              </a:rPr>
              <a:t>you ensure gas tests are performed keeping the gas tester at various positions (work height, ground level and the lowest  areas) and frequent change in position of the gas tester during continuous gas testing? </a:t>
            </a:r>
          </a:p>
          <a:p>
            <a:pPr marL="342900" indent="-342900" eaLnBrk="1" hangingPunct="1">
              <a:buFont typeface="+mj-lt"/>
              <a:buAutoNum type="arabicPeriod"/>
              <a:defRPr/>
            </a:pPr>
            <a:r>
              <a:rPr lang="en-US" sz="1400" dirty="0" smtClean="0">
                <a:solidFill>
                  <a:srgbClr val="0033CC"/>
                </a:solidFill>
                <a:latin typeface="+mj-lt"/>
                <a:sym typeface="Wingdings" pitchFamily="2" charset="2"/>
              </a:rPr>
              <a:t>Do </a:t>
            </a:r>
            <a:r>
              <a:rPr lang="en-US" sz="1400" dirty="0">
                <a:solidFill>
                  <a:srgbClr val="0033CC"/>
                </a:solidFill>
                <a:latin typeface="+mj-lt"/>
                <a:sym typeface="Wingdings" pitchFamily="2" charset="2"/>
              </a:rPr>
              <a:t>you ensure that open drain pits are back filled immediately after draining activities and before permit validation?</a:t>
            </a:r>
          </a:p>
          <a:p>
            <a:pPr marL="342900" indent="-342900" eaLnBrk="1" hangingPunct="1">
              <a:buFont typeface="+mj-lt"/>
              <a:buAutoNum type="arabicPeriod"/>
              <a:defRPr/>
            </a:pPr>
            <a:r>
              <a:rPr lang="en-US" sz="1400" dirty="0">
                <a:solidFill>
                  <a:srgbClr val="0033CC"/>
                </a:solidFill>
                <a:latin typeface="+mj-lt"/>
                <a:sym typeface="Wingdings" pitchFamily="2" charset="2"/>
              </a:rPr>
              <a:t>Do you ensure requirements identified from PSM challenge are implemented before starting shutdown activities?</a:t>
            </a:r>
          </a:p>
          <a:p>
            <a:pPr marL="119063" indent="-119063" eaLnBrk="1" hangingPunct="1">
              <a:buFontTx/>
              <a:buChar char="•"/>
              <a:defRPr/>
            </a:pPr>
            <a:endParaRPr lang="en-US" sz="1400" dirty="0">
              <a:solidFill>
                <a:srgbClr val="0033CC"/>
              </a:solidFill>
              <a:latin typeface="+mj-lt"/>
              <a:sym typeface="Wingdings" pitchFamily="2" charset="2"/>
            </a:endParaRPr>
          </a:p>
          <a:p>
            <a:pPr marL="119063" indent="-119063" eaLnBrk="1" hangingPunct="1">
              <a:defRPr/>
            </a:pPr>
            <a:endParaRPr lang="en-US" sz="800" dirty="0">
              <a:solidFill>
                <a:srgbClr val="000000"/>
              </a:solidFill>
              <a:latin typeface="Arial" charset="0"/>
            </a:endParaRPr>
          </a:p>
        </p:txBody>
      </p:sp>
      <p:grpSp>
        <p:nvGrpSpPr>
          <p:cNvPr id="27651" name="Group 9"/>
          <p:cNvGrpSpPr>
            <a:grpSpLocks/>
          </p:cNvGrpSpPr>
          <p:nvPr/>
        </p:nvGrpSpPr>
        <p:grpSpPr bwMode="auto">
          <a:xfrm>
            <a:off x="12700" y="-228600"/>
            <a:ext cx="8920163" cy="990600"/>
            <a:chOff x="9" y="-144"/>
            <a:chExt cx="6087" cy="624"/>
          </a:xfrm>
        </p:grpSpPr>
        <p:sp>
          <p:nvSpPr>
            <p:cNvPr id="27654" name="Rectangle 8"/>
            <p:cNvSpPr>
              <a:spLocks noChangeArrowheads="1"/>
            </p:cNvSpPr>
            <p:nvPr/>
          </p:nvSpPr>
          <p:spPr bwMode="auto">
            <a:xfrm>
              <a:off x="288" y="144"/>
              <a:ext cx="5184" cy="336"/>
            </a:xfrm>
            <a:prstGeom prst="rect">
              <a:avLst/>
            </a:prstGeom>
            <a:noFill/>
            <a:ln w="9525">
              <a:noFill/>
              <a:miter lim="800000"/>
              <a:headEnd/>
              <a:tailEnd/>
            </a:ln>
          </p:spPr>
          <p:txBody>
            <a:bodyPr anchor="ctr"/>
            <a:lstStyle/>
            <a:p>
              <a:pPr algn="ctr" eaLnBrk="1" hangingPunct="1"/>
              <a:endParaRPr lang="en-GB" sz="2000">
                <a:solidFill>
                  <a:srgbClr val="000000"/>
                </a:solidFill>
                <a:latin typeface="Arial" charset="0"/>
              </a:endParaRPr>
            </a:p>
          </p:txBody>
        </p:sp>
        <p:sp>
          <p:nvSpPr>
            <p:cNvPr id="27656" name="Text Box 13"/>
            <p:cNvSpPr txBox="1">
              <a:spLocks noChangeArrowheads="1"/>
            </p:cNvSpPr>
            <p:nvPr/>
          </p:nvSpPr>
          <p:spPr bwMode="auto">
            <a:xfrm>
              <a:off x="9" y="0"/>
              <a:ext cx="1144" cy="174"/>
            </a:xfrm>
            <a:prstGeom prst="rect">
              <a:avLst/>
            </a:prstGeom>
            <a:noFill/>
            <a:ln w="19050">
              <a:noFill/>
              <a:miter lim="800000"/>
              <a:headEnd/>
              <a:tailEnd/>
            </a:ln>
          </p:spPr>
          <p:txBody>
            <a:bodyPr>
              <a:spAutoFit/>
            </a:bodyPr>
            <a:lstStyle/>
            <a:p>
              <a:pPr algn="ctr">
                <a:spcBef>
                  <a:spcPct val="10000"/>
                </a:spcBef>
              </a:pPr>
              <a:endParaRPr lang="en-GB" sz="1200" b="1">
                <a:solidFill>
                  <a:srgbClr val="000000"/>
                </a:solidFill>
                <a:latin typeface="Arial" charset="0"/>
              </a:endParaRPr>
            </a:p>
          </p:txBody>
        </p:sp>
        <p:sp>
          <p:nvSpPr>
            <p:cNvPr id="27657" name="WordArt 14"/>
            <p:cNvSpPr>
              <a:spLocks noChangeArrowheads="1" noChangeShapeType="1" noTextEdit="1"/>
            </p:cNvSpPr>
            <p:nvPr/>
          </p:nvSpPr>
          <p:spPr bwMode="auto">
            <a:xfrm>
              <a:off x="5448" y="-144"/>
              <a:ext cx="648" cy="576"/>
            </a:xfrm>
            <a:prstGeom prst="rect">
              <a:avLst/>
            </a:prstGeom>
          </p:spPr>
          <p:txBody>
            <a:bodyPr spcFirstLastPara="1" wrap="none" fromWordArt="1">
              <a:prstTxWarp prst="textArchDown">
                <a:avLst>
                  <a:gd name="adj" fmla="val 0"/>
                </a:avLst>
              </a:prstTxWarp>
            </a:bodyPr>
            <a:lstStyle/>
            <a:p>
              <a:pPr algn="ctr"/>
              <a:endParaRPr lang="en-US" sz="3600" kern="10">
                <a:ln w="9525">
                  <a:solidFill>
                    <a:srgbClr val="000000"/>
                  </a:solidFill>
                  <a:round/>
                  <a:headEnd/>
                  <a:tailEnd/>
                </a:ln>
                <a:solidFill>
                  <a:srgbClr val="000000"/>
                </a:solidFill>
                <a:latin typeface="Arial"/>
                <a:cs typeface="Arial"/>
              </a:endParaRPr>
            </a:p>
          </p:txBody>
        </p:sp>
      </p:grpSp>
      <p:sp>
        <p:nvSpPr>
          <p:cNvPr id="27652" name="Slide Number Placeholder 8"/>
          <p:cNvSpPr>
            <a:spLocks noGrp="1"/>
          </p:cNvSpPr>
          <p:nvPr>
            <p:ph type="sldNum" sz="quarter" idx="12"/>
          </p:nvPr>
        </p:nvSpPr>
        <p:spPr>
          <a:noFill/>
        </p:spPr>
        <p:txBody>
          <a:bodyPr/>
          <a:lstStyle/>
          <a:p>
            <a:fld id="{6938B89D-F213-4B22-83B0-682ADC9DB09E}" type="slidenum">
              <a:rPr lang="en-US" smtClean="0"/>
              <a:pPr/>
              <a:t>2</a:t>
            </a:fld>
            <a:endParaRPr lang="en-US"/>
          </a:p>
        </p:txBody>
      </p:sp>
      <p:sp>
        <p:nvSpPr>
          <p:cNvPr id="27653" name="Rectangle 8"/>
          <p:cNvSpPr>
            <a:spLocks noChangeArrowheads="1"/>
          </p:cNvSpPr>
          <p:nvPr/>
        </p:nvSpPr>
        <p:spPr bwMode="auto">
          <a:xfrm>
            <a:off x="0" y="781687"/>
            <a:ext cx="4488729" cy="307777"/>
          </a:xfrm>
          <a:prstGeom prst="rect">
            <a:avLst/>
          </a:prstGeom>
          <a:noFill/>
          <a:ln w="9525">
            <a:noFill/>
            <a:miter lim="800000"/>
            <a:headEnd/>
            <a:tailEnd/>
          </a:ln>
        </p:spPr>
        <p:txBody>
          <a:bodyPr wrap="none">
            <a:spAutoFit/>
          </a:bodyPr>
          <a:lstStyle/>
          <a:p>
            <a:pPr marL="114300" indent="-114300">
              <a:defRPr/>
            </a:pPr>
            <a:r>
              <a:rPr lang="en-GB" sz="1400" b="1" dirty="0">
                <a:solidFill>
                  <a:srgbClr val="333399"/>
                </a:solidFill>
                <a:latin typeface="Tahoma" pitchFamily="34" charset="0"/>
              </a:rPr>
              <a:t>Date:</a:t>
            </a:r>
            <a:r>
              <a:rPr lang="en-US" sz="1400" b="1" dirty="0">
                <a:solidFill>
                  <a:srgbClr val="333399"/>
                </a:solidFill>
                <a:latin typeface="Tahoma" pitchFamily="34" charset="0"/>
              </a:rPr>
              <a:t> 17</a:t>
            </a:r>
            <a:r>
              <a:rPr lang="en-US" sz="1400" b="1" baseline="30000" dirty="0">
                <a:solidFill>
                  <a:srgbClr val="333399"/>
                </a:solidFill>
                <a:latin typeface="Tahoma" pitchFamily="34" charset="0"/>
              </a:rPr>
              <a:t>th</a:t>
            </a:r>
            <a:r>
              <a:rPr lang="en-US" sz="1400" b="1" dirty="0">
                <a:solidFill>
                  <a:srgbClr val="333399"/>
                </a:solidFill>
                <a:latin typeface="Tahoma" pitchFamily="34" charset="0"/>
              </a:rPr>
              <a:t> January 2019 Incident: HiPo#02 Fire</a:t>
            </a:r>
          </a:p>
        </p:txBody>
      </p:sp>
      <p:sp>
        <p:nvSpPr>
          <p:cNvPr id="9" name="Text Box 12"/>
          <p:cNvSpPr txBox="1">
            <a:spLocks noChangeArrowheads="1"/>
          </p:cNvSpPr>
          <p:nvPr/>
        </p:nvSpPr>
        <p:spPr bwMode="auto">
          <a:xfrm>
            <a:off x="990152" y="0"/>
            <a:ext cx="7056117" cy="646113"/>
          </a:xfrm>
          <a:prstGeom prst="rect">
            <a:avLst/>
          </a:prstGeom>
          <a:noFill/>
          <a:ln w="9525">
            <a:noFill/>
            <a:miter lim="800000"/>
            <a:headEnd/>
            <a:tailEnd/>
          </a:ln>
        </p:spPr>
        <p:txBody>
          <a:bodyPr>
            <a:spAutoFit/>
          </a:bodyPr>
          <a:lstStyle/>
          <a:p>
            <a:pPr algn="ctr">
              <a:defRPr/>
            </a:pPr>
            <a:r>
              <a:rPr lang="en-GB" sz="3600" b="1" dirty="0">
                <a:latin typeface="+mj-lt"/>
              </a:rPr>
              <a:t>Management self audit </a:t>
            </a:r>
          </a:p>
        </p:txBody>
      </p:sp>
    </p:spTree>
    <p:extLst>
      <p:ext uri="{BB962C8B-B14F-4D97-AF65-F5344CB8AC3E}">
        <p14:creationId xmlns:p14="http://schemas.microsoft.com/office/powerpoint/2010/main" val="41541923"/>
      </p:ext>
    </p:extLst>
  </p:cSld>
  <p:clrMapOvr>
    <a:masterClrMapping/>
  </p:clrMapOvr>
</p:sld>
</file>

<file path=ppt/theme/theme1.xml><?xml version="1.0" encoding="utf-8"?>
<a:theme xmlns:a="http://schemas.openxmlformats.org/drawingml/2006/main" name="1_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Arial"/>
        <a:ea typeface=""/>
        <a:cs typeface="Arial"/>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Image" ma:contentTypeID="0x0101009148F5A04DDD49CBA7127AADA5FB792B00AADE34325A8B49CDA8BB4DB53328F214009C4067D375EDA046866D1CFD34BA6725" ma:contentTypeVersion="4" ma:contentTypeDescription="Upload an image." ma:contentTypeScope="" ma:versionID="5568808217e8896a20d35b78a187a54b">
  <xsd:schema xmlns:xsd="http://www.w3.org/2001/XMLSchema" xmlns:xs="http://www.w3.org/2001/XMLSchema" xmlns:p="http://schemas.microsoft.com/office/2006/metadata/properties" xmlns:ns1="http://schemas.microsoft.com/sharepoint/v3" xmlns:ns2="4880E4F8-4B7D-4BDD-91E3-E10D47036ECA" xmlns:ns3="http://schemas.microsoft.com/sharepoint/v3/fields" xmlns:ns4="4880e4f8-4b7d-4bdd-91e3-e10d47036eca" xmlns:ns5="9d51eac6-a7d5-47f5-a119-63d146adb134" targetNamespace="http://schemas.microsoft.com/office/2006/metadata/properties" ma:root="true" ma:fieldsID="95b9b289a8e8f4d106e4c69b136198e4" ns1:_="" ns2:_="" ns3:_="" ns4:_="" ns5:_="">
    <xsd:import namespace="http://schemas.microsoft.com/sharepoint/v3"/>
    <xsd:import namespace="4880E4F8-4B7D-4BDD-91E3-E10D47036ECA"/>
    <xsd:import namespace="http://schemas.microsoft.com/sharepoint/v3/fields"/>
    <xsd:import namespace="4880e4f8-4b7d-4bdd-91e3-e10d47036eca"/>
    <xsd:import namespace="9d51eac6-a7d5-47f5-a119-63d146adb134"/>
    <xsd:element name="properties">
      <xsd:complexType>
        <xsd:sequence>
          <xsd:element name="documentManagement">
            <xsd:complexType>
              <xsd:all>
                <xsd:element ref="ns1:FileRef" minOccurs="0"/>
                <xsd:element ref="ns1:File_x0020_Type" minOccurs="0"/>
                <xsd:element ref="ns1:HTML_x0020_File_x0020_Type" minOccurs="0"/>
                <xsd:element ref="ns1:FSObjType" minOccurs="0"/>
                <xsd:element ref="ns2:ThumbnailExists" minOccurs="0"/>
                <xsd:element ref="ns2:PreviewExists" minOccurs="0"/>
                <xsd:element ref="ns2:ImageWidth" minOccurs="0"/>
                <xsd:element ref="ns2:ImageHeight" minOccurs="0"/>
                <xsd:element ref="ns2:ImageCreateDate" minOccurs="0"/>
                <xsd:element ref="ns3:wic_System_Copyright" minOccurs="0"/>
                <xsd:element ref="ns4:Language" minOccurs="0"/>
                <xsd:element ref="ns4:DocId" minOccurs="0"/>
                <xsd:element ref="ns5: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FileRef" ma:index="8" nillable="true" ma:displayName="URL Path" ma:hidden="true" ma:list="Docs" ma:internalName="FileRef" ma:readOnly="true" ma:showField="FullUrl">
      <xsd:simpleType>
        <xsd:restriction base="dms:Lookup"/>
      </xsd:simpleType>
    </xsd:element>
    <xsd:element name="File_x0020_Type" ma:index="9" nillable="true" ma:displayName="File Type" ma:hidden="true" ma:internalName="File_x0020_Type" ma:readOnly="true">
      <xsd:simpleType>
        <xsd:restriction base="dms:Text"/>
      </xsd:simpleType>
    </xsd:element>
    <xsd:element name="HTML_x0020_File_x0020_Type" ma:index="10" nillable="true" ma:displayName="HTML File Type" ma:hidden="true" ma:internalName="HTML_x0020_File_x0020_Type" ma:readOnly="true">
      <xsd:simpleType>
        <xsd:restriction base="dms:Text"/>
      </xsd:simpleType>
    </xsd:element>
    <xsd:element name="FSObjType" ma:index="11" nillable="true" ma:displayName="Item Type" ma:hidden="true" ma:list="Docs" ma:internalName="FSObjType" ma:readOnly="true" ma:showField="FSType">
      <xsd:simpleType>
        <xsd:restriction base="dms:Lookup"/>
      </xsd:simpleType>
    </xsd:element>
  </xsd:schema>
  <xsd:schema xmlns:xsd="http://www.w3.org/2001/XMLSchema" xmlns:xs="http://www.w3.org/2001/XMLSchema" xmlns:dms="http://schemas.microsoft.com/office/2006/documentManagement/types" xmlns:pc="http://schemas.microsoft.com/office/infopath/2007/PartnerControls" targetNamespace="4880E4F8-4B7D-4BDD-91E3-E10D47036ECA" elementFormDefault="qualified">
    <xsd:import namespace="http://schemas.microsoft.com/office/2006/documentManagement/types"/>
    <xsd:import namespace="http://schemas.microsoft.com/office/infopath/2007/PartnerControls"/>
    <xsd:element name="ThumbnailExists" ma:index="18" nillable="true" ma:displayName="Thumbnail Exists" ma:default="FALSE" ma:hidden="true" ma:internalName="ThumbnailExists" ma:readOnly="true">
      <xsd:simpleType>
        <xsd:restriction base="dms:Boolean"/>
      </xsd:simpleType>
    </xsd:element>
    <xsd:element name="PreviewExists" ma:index="19" nillable="true" ma:displayName="Preview Exists" ma:default="FALSE" ma:hidden="true" ma:internalName="PreviewExists" ma:readOnly="true">
      <xsd:simpleType>
        <xsd:restriction base="dms:Boolean"/>
      </xsd:simpleType>
    </xsd:element>
    <xsd:element name="ImageWidth" ma:index="20" nillable="true" ma:displayName="Width" ma:internalName="ImageWidth" ma:readOnly="true">
      <xsd:simpleType>
        <xsd:restriction base="dms:Unknown"/>
      </xsd:simpleType>
    </xsd:element>
    <xsd:element name="ImageHeight" ma:index="22" nillable="true" ma:displayName="Height" ma:internalName="ImageHeight" ma:readOnly="true">
      <xsd:simpleType>
        <xsd:restriction base="dms:Unknown"/>
      </xsd:simpleType>
    </xsd:element>
    <xsd:element name="ImageCreateDate" ma:index="25" nillable="true" ma:displayName="Date Picture Taken" ma:format="DateTime" ma:hidden="true" ma:internalName="ImageCreateDate">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fields" elementFormDefault="qualified">
    <xsd:import namespace="http://schemas.microsoft.com/office/2006/documentManagement/types"/>
    <xsd:import namespace="http://schemas.microsoft.com/office/infopath/2007/PartnerControls"/>
    <xsd:element name="wic_System_Copyright" ma:index="26" nillable="true" ma:displayName="Copyright" ma:internalName="wic_System_Copyright">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4880e4f8-4b7d-4bdd-91e3-e10d47036eca" elementFormDefault="qualified">
    <xsd:import namespace="http://schemas.microsoft.com/office/2006/documentManagement/types"/>
    <xsd:import namespace="http://schemas.microsoft.com/office/infopath/2007/PartnerControls"/>
    <xsd:element name="Language" ma:index="27" nillable="true" ma:displayName="Language" ma:default="English 1" ma:format="Dropdown" ma:internalName="Language">
      <xsd:simpleType>
        <xsd:restriction base="dms:Choice">
          <xsd:enumeration value="English"/>
          <xsd:enumeration value="Arabic"/>
          <xsd:enumeration value="Hindi"/>
          <xsd:enumeration value="English 1"/>
          <xsd:enumeration value="English 2"/>
          <xsd:enumeration value="Arabic 1"/>
          <xsd:enumeration value="Arabic 2"/>
          <xsd:enumeration value="Hindi 1"/>
          <xsd:enumeration value="Hindi 2"/>
          <xsd:enumeration value="Malayalam 1"/>
          <xsd:enumeration value="Malayalam 2"/>
        </xsd:restriction>
      </xsd:simpleType>
    </xsd:element>
    <xsd:element name="DocId" ma:index="28" nillable="true" ma:displayName="DocId" ma:list="{9de017a3-70b4-41a0-b3a1-4f7a098545da}" ma:internalName="DocId" ma:showField="ID" ma:web="9d51eac6-a7d5-47f5-a119-63d146adb134">
      <xsd:simpleType>
        <xsd:restriction base="dms:Lookup"/>
      </xsd:simpleType>
    </xsd:element>
  </xsd:schema>
  <xsd:schema xmlns:xsd="http://www.w3.org/2001/XMLSchema" xmlns:xs="http://www.w3.org/2001/XMLSchema" xmlns:dms="http://schemas.microsoft.com/office/2006/documentManagement/types" xmlns:pc="http://schemas.microsoft.com/office/infopath/2007/PartnerControls" targetNamespace="9d51eac6-a7d5-47f5-a119-63d146adb134" elementFormDefault="qualified">
    <xsd:import namespace="http://schemas.microsoft.com/office/2006/documentManagement/types"/>
    <xsd:import namespace="http://schemas.microsoft.com/office/infopath/2007/PartnerControls"/>
    <xsd:element name="SharedWithUsers" ma:index="2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ma:index="24" ma:displayName="Author"/>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ma:index="23" ma:displayName="Comments"/>
        <xsd:element name="keywords" minOccurs="0" maxOccurs="1" type="xsd:string" ma:index="14" ma:displayName="Keywords"/>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Language xmlns="4880e4f8-4b7d-4bdd-91e3-e10d47036eca">English 1</Language>
    <DocId xmlns="4880e4f8-4b7d-4bdd-91e3-e10d47036eca">92211</DocId>
    <ImageCreateDate xmlns="4880E4F8-4B7D-4BDD-91E3-E10D47036ECA" xsi:nil="true"/>
    <wic_System_Copyright xmlns="http://schemas.microsoft.com/sharepoint/v3/fields" xsi:nil="true"/>
  </documentManagement>
</p:properties>
</file>

<file path=customXml/itemProps1.xml><?xml version="1.0" encoding="utf-8"?>
<ds:datastoreItem xmlns:ds="http://schemas.openxmlformats.org/officeDocument/2006/customXml" ds:itemID="{CE30034A-B913-466C-ACDD-CB3963246493}"/>
</file>

<file path=customXml/itemProps2.xml><?xml version="1.0" encoding="utf-8"?>
<ds:datastoreItem xmlns:ds="http://schemas.openxmlformats.org/officeDocument/2006/customXml" ds:itemID="{BE997FD9-CECF-44F2-A9B7-FB538BE6EE29}"/>
</file>

<file path=customXml/itemProps3.xml><?xml version="1.0" encoding="utf-8"?>
<ds:datastoreItem xmlns:ds="http://schemas.openxmlformats.org/officeDocument/2006/customXml" ds:itemID="{647E87A1-ED04-48E8-BA30-890565ED7075}"/>
</file>

<file path=docProps/app.xml><?xml version="1.0" encoding="utf-8"?>
<Properties xmlns="http://schemas.openxmlformats.org/officeDocument/2006/extended-properties" xmlns:vt="http://schemas.openxmlformats.org/officeDocument/2006/docPropsVTypes">
  <TotalTime>392</TotalTime>
  <Words>415</Words>
  <Application>Microsoft Office PowerPoint</Application>
  <PresentationFormat>On-screen Show (4:3)</PresentationFormat>
  <Paragraphs>33</Paragraphs>
  <Slides>2</Slides>
  <Notes>2</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vt:i4>
      </vt:variant>
    </vt:vector>
  </HeadingPairs>
  <TitlesOfParts>
    <vt:vector size="9" baseType="lpstr">
      <vt:lpstr>Arial</vt:lpstr>
      <vt:lpstr>Calibri</vt:lpstr>
      <vt:lpstr>Tahoma</vt:lpstr>
      <vt:lpstr>Times New Roman</vt:lpstr>
      <vt:lpstr>Webdings</vt:lpstr>
      <vt:lpstr>Wingdings</vt:lpstr>
      <vt:lpstr>1_Default Design</vt:lpstr>
      <vt:lpstr>PowerPoint Presentation</vt:lpstr>
      <vt:lpstr>PowerPoint Presentation</vt:lpstr>
    </vt:vector>
  </TitlesOfParts>
  <Company>PDO</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MU61323</dc:creator>
  <cp:lastModifiedBy>Masroori, Ahmed UWZ11H</cp:lastModifiedBy>
  <cp:revision>83</cp:revision>
  <dcterms:created xsi:type="dcterms:W3CDTF">2016-03-28T05:48:29Z</dcterms:created>
  <dcterms:modified xsi:type="dcterms:W3CDTF">2019-10-26T10:09:55Z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0x0101009148F5A04DDD49CBA7127AADA5FB792B00AADE34325A8B49CDA8BB4DB53328F214009C4067D375EDA046866D1CFD34BA6725</vt:lpwstr>
  </property>
</Properties>
</file>