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5" r:id="rId2"/>
    <p:sldId id="3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10/24/2019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55783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874966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5835" y="1143000"/>
            <a:ext cx="5346902" cy="3939540"/>
          </a:xfrm>
          <a:prstGeom prst="rect">
            <a:avLst/>
          </a:prstGeom>
          <a:noFill/>
          <a:ln w="19050">
            <a:noFill/>
            <a:miter lim="800000"/>
            <a:headEnd/>
            <a:tailEnd/>
          </a:ln>
        </p:spPr>
        <p:txBody>
          <a:bodyPr wrap="square">
            <a:spAutoFit/>
          </a:bodyPr>
          <a:lstStyle/>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p>
          <a:p>
            <a:pPr>
              <a:defRPr/>
            </a:pPr>
            <a:r>
              <a:rPr lang="en-US" sz="1600" dirty="0" smtClean="0">
                <a:latin typeface="Calibri" panose="020F0502020204030204" pitchFamily="34" charset="0"/>
                <a:cs typeface="Tahoma" pitchFamily="34" charset="0"/>
              </a:rPr>
              <a:t>00:55 </a:t>
            </a:r>
            <a:r>
              <a:rPr lang="en-US" sz="1600" dirty="0">
                <a:latin typeface="Calibri" panose="020F0502020204030204" pitchFamily="34" charset="0"/>
                <a:cs typeface="Tahoma" pitchFamily="34" charset="0"/>
              </a:rPr>
              <a:t>Crew were enroute from Marmul to Nimr field blacktop road, before reaching Amal field Intersection, they hit two camels resulting in minor injuries to the driver and front passenger in addition to denting the driver front side of the vehicle, breaking and shattering the windshield glass of the truck. </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Always follow the journey management plan for the trip.</a:t>
            </a: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Avoid night Driving.</a:t>
            </a:r>
          </a:p>
          <a:p>
            <a:pPr marL="171450" indent="-171450">
              <a:buFont typeface="Arial" panose="020B0604020202020204" pitchFamily="34" charset="0"/>
              <a:buChar char="•"/>
              <a:defRPr/>
            </a:pPr>
            <a:r>
              <a:rPr lang="en-US" sz="1600" dirty="0">
                <a:latin typeface="Calibri" panose="020F0502020204030204" pitchFamily="34" charset="0"/>
                <a:cs typeface="Tahoma" pitchFamily="34" charset="0"/>
              </a:rPr>
              <a:t>Always obtain authorisation for night driving before starting your journey.</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Ensure you plan for the job before you start your trip.</a:t>
            </a:r>
          </a:p>
          <a:p>
            <a:pPr marL="171450" indent="-171450" eaLnBrk="1" hangingPunct="1">
              <a:buFont typeface="Arial" panose="020B0604020202020204" pitchFamily="34" charset="0"/>
              <a:buChar char="•"/>
              <a:defRPr/>
            </a:pPr>
            <a:r>
              <a:rPr lang="en-US" sz="1600" dirty="0">
                <a:latin typeface="Calibri" panose="020F0502020204030204" pitchFamily="34" charset="0"/>
                <a:cs typeface="Tahoma" pitchFamily="34" charset="0"/>
              </a:rPr>
              <a:t>Ensure to have enough sleep prior to driving.</a:t>
            </a:r>
          </a:p>
          <a:p>
            <a:pPr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88752" y="5328124"/>
            <a:ext cx="5181600" cy="307777"/>
          </a:xfrm>
          <a:prstGeom prst="rect">
            <a:avLst/>
          </a:prstGeom>
          <a:solidFill>
            <a:schemeClr val="accent2"/>
          </a:solidFill>
          <a:ln w="9525">
            <a:noFill/>
            <a:miter lim="800000"/>
            <a:headEnd/>
            <a:tailEnd/>
          </a:ln>
        </p:spPr>
        <p:txBody>
          <a:bodyPr>
            <a:spAutoFit/>
          </a:bodyPr>
          <a:lstStyle/>
          <a:p>
            <a:pPr algn="ctr" eaLnBrk="1" hangingPunct="1"/>
            <a:r>
              <a:rPr lang="en-US" sz="1400" b="1" dirty="0">
                <a:solidFill>
                  <a:srgbClr val="FFFF00"/>
                </a:solidFill>
                <a:latin typeface="Tahoma" pitchFamily="34" charset="0"/>
              </a:rPr>
              <a:t>Follow Defensive Driving Techniques.</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5" name="Picture 4">
            <a:extLst>
              <a:ext uri="{FF2B5EF4-FFF2-40B4-BE49-F238E27FC236}">
                <a16:creationId xmlns:a16="http://schemas.microsoft.com/office/drawing/2014/main" id="{040CF0FA-DA3D-4610-B3B7-332CA4D164B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16814" y="1045231"/>
            <a:ext cx="3352800" cy="2286000"/>
          </a:xfrm>
          <a:prstGeom prst="rect">
            <a:avLst/>
          </a:prstGeom>
        </p:spPr>
      </p:pic>
      <p:grpSp>
        <p:nvGrpSpPr>
          <p:cNvPr id="26633" name="Group 131"/>
          <p:cNvGrpSpPr>
            <a:grpSpLocks/>
          </p:cNvGrpSpPr>
          <p:nvPr/>
        </p:nvGrpSpPr>
        <p:grpSpPr bwMode="auto">
          <a:xfrm>
            <a:off x="8426450" y="2726531"/>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7" name="Picture 6">
            <a:extLst>
              <a:ext uri="{FF2B5EF4-FFF2-40B4-BE49-F238E27FC236}">
                <a16:creationId xmlns:a16="http://schemas.microsoft.com/office/drawing/2014/main" id="{409E132C-6A98-4806-A3F7-3A99B1F1C93B}"/>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526713" y="3721724"/>
            <a:ext cx="3370218" cy="2230119"/>
          </a:xfrm>
          <a:prstGeom prst="rect">
            <a:avLst/>
          </a:prstGeom>
        </p:spPr>
      </p:pic>
      <p:sp>
        <p:nvSpPr>
          <p:cNvPr id="26634" name="Freeform 132"/>
          <p:cNvSpPr>
            <a:spLocks/>
          </p:cNvSpPr>
          <p:nvPr/>
        </p:nvSpPr>
        <p:spPr bwMode="auto">
          <a:xfrm>
            <a:off x="8359135" y="51689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 name="Slide Number Placeholder 1">
            <a:extLst>
              <a:ext uri="{FF2B5EF4-FFF2-40B4-BE49-F238E27FC236}">
                <a16:creationId xmlns:a16="http://schemas.microsoft.com/office/drawing/2014/main" id="{D9F37AAB-69D9-439F-A2E1-5D34F31AEE89}"/>
              </a:ext>
            </a:extLst>
          </p:cNvPr>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
        <p:nvSpPr>
          <p:cNvPr id="3" name="Rectangle 2"/>
          <p:cNvSpPr/>
          <p:nvPr/>
        </p:nvSpPr>
        <p:spPr>
          <a:xfrm>
            <a:off x="66016" y="732658"/>
            <a:ext cx="5772809" cy="338554"/>
          </a:xfrm>
          <a:prstGeom prst="rect">
            <a:avLst/>
          </a:prstGeom>
        </p:spPr>
        <p:txBody>
          <a:bodyPr wrap="squar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6</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February 2019   Incident title: MVI HiPo #05</a:t>
            </a:r>
            <a:endParaRPr lang="en-US" sz="1600" b="1" dirty="0">
              <a:solidFill>
                <a:srgbClr val="333399"/>
              </a:solidFill>
              <a:latin typeface="Tahoma" pitchFamily="34" charset="0"/>
            </a:endParaRPr>
          </a:p>
        </p:txBody>
      </p:sp>
    </p:spTree>
    <p:extLst>
      <p:ext uri="{BB962C8B-B14F-4D97-AF65-F5344CB8AC3E}">
        <p14:creationId xmlns:p14="http://schemas.microsoft.com/office/powerpoint/2010/main" val="124158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18363" y="1100357"/>
            <a:ext cx="8351838" cy="298543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journey management Plans are well managed?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accommodation is part of your day-to-day job planning?</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staff are not fatigued and fit to drive after they complete their jobs?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 are monitoring and managing IVMS as per PDO SP 2000?</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200" y="777290"/>
            <a:ext cx="5069016"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6</a:t>
            </a:r>
            <a:r>
              <a:rPr lang="en-US" sz="1400" b="1" baseline="30000" dirty="0">
                <a:solidFill>
                  <a:srgbClr val="333399"/>
                </a:solidFill>
                <a:latin typeface="Tahoma" pitchFamily="34" charset="0"/>
              </a:rPr>
              <a:t>th</a:t>
            </a:r>
            <a:r>
              <a:rPr lang="en-US" sz="1400" b="1" dirty="0">
                <a:solidFill>
                  <a:srgbClr val="333399"/>
                </a:solidFill>
                <a:latin typeface="Tahoma" pitchFamily="34" charset="0"/>
              </a:rPr>
              <a:t> February 2019   Incident title: MVI HiPo #05</a:t>
            </a:r>
            <a:endParaRPr lang="en-US" sz="1400" b="1" dirty="0">
              <a:solidFill>
                <a:srgbClr val="333399"/>
              </a:solidFill>
              <a:latin typeface="Tahoma" pitchFamily="34" charset="0"/>
            </a:endParaRPr>
          </a:p>
        </p:txBody>
      </p:sp>
      <p:sp>
        <p:nvSpPr>
          <p:cNvPr id="2" name="Slide Number Placeholder 1">
            <a:extLst>
              <a:ext uri="{FF2B5EF4-FFF2-40B4-BE49-F238E27FC236}">
                <a16:creationId xmlns:a16="http://schemas.microsoft.com/office/drawing/2014/main" id="{B3B0B050-94D8-473F-A02C-11BF9E4740A0}"/>
              </a:ext>
            </a:extLst>
          </p:cNvPr>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extLst>
      <p:ext uri="{BB962C8B-B14F-4D97-AF65-F5344CB8AC3E}">
        <p14:creationId xmlns:p14="http://schemas.microsoft.com/office/powerpoint/2010/main" val="779953792"/>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92212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192A62B-CD9C-40B6-ABAC-AA6B6B69F5BA}"/>
</file>

<file path=customXml/itemProps2.xml><?xml version="1.0" encoding="utf-8"?>
<ds:datastoreItem xmlns:ds="http://schemas.openxmlformats.org/officeDocument/2006/customXml" ds:itemID="{8EA4B83B-D11E-4034-9F14-32F47C2E5EF5}"/>
</file>

<file path=customXml/itemProps3.xml><?xml version="1.0" encoding="utf-8"?>
<ds:datastoreItem xmlns:ds="http://schemas.openxmlformats.org/officeDocument/2006/customXml" ds:itemID="{3D5A7053-35ED-4028-921E-F998B46018D5}"/>
</file>

<file path=docProps/app.xml><?xml version="1.0" encoding="utf-8"?>
<Properties xmlns="http://schemas.openxmlformats.org/officeDocument/2006/extended-properties" xmlns:vt="http://schemas.openxmlformats.org/officeDocument/2006/docPropsVTypes">
  <TotalTime>407</TotalTime>
  <Words>462</Words>
  <Application>Microsoft Office PowerPoint</Application>
  <PresentationFormat>On-screen Show (4:3)</PresentationFormat>
  <Paragraphs>49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82</cp:revision>
  <dcterms:created xsi:type="dcterms:W3CDTF">2016-03-28T05:48:29Z</dcterms:created>
  <dcterms:modified xsi:type="dcterms:W3CDTF">2019-10-24T09:36:52Z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