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63" r:id="rId2"/>
    <p:sldId id="36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552" autoAdjust="0"/>
  </p:normalViewPr>
  <p:slideViewPr>
    <p:cSldViewPr>
      <p:cViewPr varScale="1">
        <p:scale>
          <a:sx n="120" d="100"/>
          <a:sy n="120" d="100"/>
        </p:scale>
        <p:origin x="1344" y="1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10/24/2019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3679642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4125916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8EEF570-568D-4EFB-AE8C-F4002E1A8BC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706948" y="3900547"/>
            <a:ext cx="3341509" cy="2103120"/>
          </a:xfrm>
          <a:prstGeom prst="rect">
            <a:avLst/>
          </a:prstGeom>
        </p:spPr>
      </p:pic>
      <p:pic>
        <p:nvPicPr>
          <p:cNvPr id="3" name="Picture 2">
            <a:extLst>
              <a:ext uri="{FF2B5EF4-FFF2-40B4-BE49-F238E27FC236}">
                <a16:creationId xmlns:a16="http://schemas.microsoft.com/office/drawing/2014/main" id="{D64DCF45-F5D8-4E50-B46B-DFC80E7A2CAF}"/>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714999" y="906086"/>
            <a:ext cx="3333458" cy="2522914"/>
          </a:xfrm>
          <a:prstGeom prst="rect">
            <a:avLst/>
          </a:prstGeom>
        </p:spPr>
      </p:pic>
      <p:sp>
        <p:nvSpPr>
          <p:cNvPr id="14339" name="Text Box 2"/>
          <p:cNvSpPr txBox="1">
            <a:spLocks noChangeArrowheads="1"/>
          </p:cNvSpPr>
          <p:nvPr/>
        </p:nvSpPr>
        <p:spPr bwMode="auto">
          <a:xfrm>
            <a:off x="152400" y="799902"/>
            <a:ext cx="5486400" cy="5478423"/>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anose="020B0604030504040204" pitchFamily="34" charset="0"/>
                <a:ea typeface="Tahoma" panose="020B0604030504040204" pitchFamily="34" charset="0"/>
                <a:cs typeface="Tahoma" panose="020B0604030504040204" pitchFamily="34" charset="0"/>
              </a:rPr>
              <a:t>Date:</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 </a:t>
            </a: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24</a:t>
            </a:r>
            <a:r>
              <a:rPr lang="en-US" sz="1600" b="1" baseline="30000" dirty="0" smtClean="0">
                <a:solidFill>
                  <a:srgbClr val="333399"/>
                </a:solidFill>
                <a:latin typeface="Tahoma" panose="020B0604030504040204" pitchFamily="34" charset="0"/>
                <a:ea typeface="Tahoma" panose="020B0604030504040204" pitchFamily="34" charset="0"/>
                <a:cs typeface="Tahoma" panose="020B0604030504040204" pitchFamily="34" charset="0"/>
              </a:rPr>
              <a:t>th</a:t>
            </a: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 February 2019</a:t>
            </a: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      </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Incident title: </a:t>
            </a: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MVI</a:t>
            </a:r>
            <a:endParaRPr lang="en-US" sz="1300" b="1" dirty="0">
              <a:solidFill>
                <a:srgbClr val="FF0000"/>
              </a:solidFill>
              <a:latin typeface="+mj-lt"/>
            </a:endParaRPr>
          </a:p>
          <a:p>
            <a:pPr marL="114300" indent="-114300" algn="just">
              <a:defRPr/>
            </a:pPr>
            <a:r>
              <a:rPr lang="en-US" sz="1300" b="1" dirty="0">
                <a:solidFill>
                  <a:srgbClr val="FF0000"/>
                </a:solidFill>
                <a:latin typeface="+mj-lt"/>
              </a:rPr>
              <a:t>What happened?</a:t>
            </a:r>
            <a:endParaRPr lang="en-US" sz="1300" dirty="0">
              <a:solidFill>
                <a:srgbClr val="FF0000"/>
              </a:solidFill>
              <a:latin typeface="+mj-lt"/>
            </a:endParaRPr>
          </a:p>
          <a:p>
            <a:pPr algn="just"/>
            <a:endParaRPr lang="en-US" sz="800" dirty="0">
              <a:latin typeface="+mj-lt"/>
              <a:cs typeface="Arial" charset="0"/>
            </a:endParaRPr>
          </a:p>
          <a:p>
            <a:pPr algn="just"/>
            <a:r>
              <a:rPr lang="en-US" sz="1600" dirty="0">
                <a:latin typeface="Calibri" panose="020F0502020204030204" pitchFamily="34" charset="0"/>
                <a:cs typeface="Arial" charset="0"/>
              </a:rPr>
              <a:t>Hired tipper of the contracting company entered the T junction on the graded road without fully stopping at the STOP sign. Driver of the heavy bus (hired by another contractor) travelling on the main graded road with 11 passengers took evasive action to avoid collision with the Tipper. However the accident could not be prevented as the Tipper took immediate left turn to enter branch road without checking in the side mirror. This resulted in minor damages to both the vehicles. Drivers and passengers escaped unhurt. </a:t>
            </a:r>
            <a:endParaRPr lang="en-US" sz="1300" dirty="0">
              <a:solidFill>
                <a:srgbClr val="000000"/>
              </a:solidFill>
              <a:latin typeface="+mj-lt"/>
            </a:endParaRPr>
          </a:p>
          <a:p>
            <a:pPr marL="114300" indent="-114300" algn="just">
              <a:defRPr/>
            </a:pPr>
            <a:r>
              <a:rPr lang="en-US" sz="1300" b="1" dirty="0">
                <a:solidFill>
                  <a:srgbClr val="333399"/>
                </a:solidFill>
                <a:latin typeface="+mj-lt"/>
              </a:rPr>
              <a:t>Your learning from this incident..</a:t>
            </a:r>
          </a:p>
          <a:p>
            <a:pPr eaLnBrk="1" hangingPunct="1">
              <a:defRPr/>
            </a:pPr>
            <a:endParaRPr lang="en-US" sz="1200" dirty="0">
              <a:solidFill>
                <a:srgbClr val="0033CC"/>
              </a:solidFill>
              <a:sym typeface="Wingdings" pitchFamily="2" charset="2"/>
            </a:endParaRPr>
          </a:p>
          <a:p>
            <a:pPr marL="342900" indent="-342900" eaLnBrk="1" hangingPunct="1">
              <a:buFont typeface="Arial" panose="020B0604020202020204" pitchFamily="34" charset="0"/>
              <a:buChar char="•"/>
              <a:defRPr/>
            </a:pPr>
            <a:r>
              <a:rPr lang="en-US" sz="1600" dirty="0">
                <a:latin typeface="Calibri" panose="020F0502020204030204" pitchFamily="34" charset="0"/>
                <a:sym typeface="Wingdings" pitchFamily="2" charset="2"/>
              </a:rPr>
              <a:t>Fully stop at the STOP sign. </a:t>
            </a:r>
          </a:p>
          <a:p>
            <a:pPr marL="342900" indent="-342900" eaLnBrk="1" hangingPunct="1">
              <a:buFont typeface="Arial" panose="020B0604020202020204" pitchFamily="34" charset="0"/>
              <a:buChar char="•"/>
              <a:defRPr/>
            </a:pPr>
            <a:r>
              <a:rPr lang="en-US" sz="1600" dirty="0">
                <a:latin typeface="Calibri" panose="020F0502020204030204" pitchFamily="34" charset="0"/>
                <a:sym typeface="Wingdings" pitchFamily="2" charset="2"/>
              </a:rPr>
              <a:t>Check traffic on both sides while entering from the T junction. </a:t>
            </a:r>
          </a:p>
          <a:p>
            <a:pPr marL="342900" indent="-342900" eaLnBrk="1" hangingPunct="1">
              <a:buFont typeface="Arial" panose="020B0604020202020204" pitchFamily="34" charset="0"/>
              <a:buChar char="•"/>
              <a:defRPr/>
            </a:pPr>
            <a:r>
              <a:rPr lang="en-US" sz="1600" dirty="0">
                <a:latin typeface="Calibri" panose="020F0502020204030204" pitchFamily="34" charset="0"/>
                <a:sym typeface="Wingdings" pitchFamily="2" charset="2"/>
              </a:rPr>
              <a:t>Reduce vehicle speed in accordance with the road conditions.</a:t>
            </a:r>
          </a:p>
          <a:p>
            <a:pPr marL="342900" indent="-342900" eaLnBrk="1" hangingPunct="1">
              <a:buFont typeface="Arial" panose="020B0604020202020204" pitchFamily="34" charset="0"/>
              <a:buChar char="•"/>
              <a:defRPr/>
            </a:pPr>
            <a:r>
              <a:rPr lang="en-US" sz="1600" dirty="0">
                <a:latin typeface="Calibri" panose="020F0502020204030204" pitchFamily="34" charset="0"/>
                <a:sym typeface="Wingdings" pitchFamily="2" charset="2"/>
              </a:rPr>
              <a:t>Obey road signages.</a:t>
            </a:r>
          </a:p>
          <a:p>
            <a:pPr marL="342900" indent="-342900" eaLnBrk="1" hangingPunct="1">
              <a:buFont typeface="Arial" panose="020B0604020202020204" pitchFamily="34" charset="0"/>
              <a:buChar char="•"/>
              <a:defRPr/>
            </a:pPr>
            <a:r>
              <a:rPr lang="en-US" sz="1600" dirty="0">
                <a:latin typeface="Calibri" panose="020F0502020204030204" pitchFamily="34" charset="0"/>
                <a:sym typeface="Wingdings" pitchFamily="2" charset="2"/>
              </a:rPr>
              <a:t>Give feedback regarding hazards on the road to the Journey Manager / Management. </a:t>
            </a:r>
          </a:p>
          <a:p>
            <a:pPr marL="342900" indent="-342900" eaLnBrk="1" hangingPunct="1">
              <a:buFont typeface="Arial" panose="020B0604020202020204" pitchFamily="34" charset="0"/>
              <a:buChar char="•"/>
              <a:defRPr/>
            </a:pPr>
            <a:r>
              <a:rPr lang="en-US" sz="1600" dirty="0">
                <a:latin typeface="Calibri" panose="020F0502020204030204" pitchFamily="34" charset="0"/>
                <a:cs typeface="Tahoma" pitchFamily="34" charset="0"/>
                <a:sym typeface="Wingdings" pitchFamily="2" charset="2"/>
              </a:rPr>
              <a:t>Always contact PDO emergency number in case of </a:t>
            </a:r>
            <a:r>
              <a:rPr lang="en-US" sz="1600" dirty="0" smtClean="0">
                <a:latin typeface="Calibri" panose="020F0502020204030204" pitchFamily="34" charset="0"/>
                <a:cs typeface="Tahoma" pitchFamily="34" charset="0"/>
                <a:sym typeface="Wingdings" pitchFamily="2" charset="2"/>
              </a:rPr>
              <a:t>incident</a:t>
            </a:r>
            <a:r>
              <a:rPr lang="en-US" sz="1600" dirty="0">
                <a:latin typeface="Calibri" panose="020F0502020204030204" pitchFamily="34" charset="0"/>
                <a:cs typeface="Tahoma" pitchFamily="34" charset="0"/>
                <a:sym typeface="Wingdings" pitchFamily="2" charset="2"/>
              </a:rPr>
              <a:t>. </a:t>
            </a:r>
            <a:endParaRPr lang="en-US" sz="1600" dirty="0">
              <a:latin typeface="Calibri" panose="020F0502020204030204" pitchFamily="34" charset="0"/>
              <a:cs typeface="Tahoma" pitchFamily="34" charset="0"/>
            </a:endParaRPr>
          </a:p>
        </p:txBody>
      </p:sp>
      <p:sp>
        <p:nvSpPr>
          <p:cNvPr id="26628" name="TextBox 16"/>
          <p:cNvSpPr txBox="1">
            <a:spLocks noChangeArrowheads="1"/>
          </p:cNvSpPr>
          <p:nvPr/>
        </p:nvSpPr>
        <p:spPr bwMode="auto">
          <a:xfrm>
            <a:off x="2894937" y="6271034"/>
            <a:ext cx="5181600" cy="369332"/>
          </a:xfrm>
          <a:prstGeom prst="rect">
            <a:avLst/>
          </a:prstGeom>
          <a:solidFill>
            <a:schemeClr val="accent2"/>
          </a:solidFill>
          <a:ln w="9525">
            <a:noFill/>
            <a:miter lim="800000"/>
            <a:headEnd/>
            <a:tailEnd/>
          </a:ln>
        </p:spPr>
        <p:txBody>
          <a:bodyPr>
            <a:spAutoFit/>
          </a:bodyPr>
          <a:lstStyle/>
          <a:p>
            <a:pPr algn="ctr"/>
            <a:r>
              <a:rPr lang="en-US" sz="1800" b="1" dirty="0">
                <a:solidFill>
                  <a:srgbClr val="FFFF00"/>
                </a:solidFill>
                <a:latin typeface="Tahoma" panose="020B0604030504040204" pitchFamily="34" charset="0"/>
                <a:ea typeface="Tahoma" panose="020B0604030504040204" pitchFamily="34" charset="0"/>
                <a:cs typeface="Tahoma" panose="020B0604030504040204" pitchFamily="34" charset="0"/>
              </a:rPr>
              <a:t>Follow traffic rules, save your future</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6633" name="Group 131"/>
          <p:cNvGrpSpPr>
            <a:grpSpLocks/>
          </p:cNvGrpSpPr>
          <p:nvPr/>
        </p:nvGrpSpPr>
        <p:grpSpPr bwMode="auto">
          <a:xfrm>
            <a:off x="8442325" y="10668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382000" y="41148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extLst>
      <p:ext uri="{BB962C8B-B14F-4D97-AF65-F5344CB8AC3E}">
        <p14:creationId xmlns:p14="http://schemas.microsoft.com/office/powerpoint/2010/main" val="662697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125538"/>
            <a:ext cx="8811761" cy="3477875"/>
          </a:xfrm>
          <a:prstGeom prst="rect">
            <a:avLst/>
          </a:prstGeom>
          <a:noFill/>
          <a:ln w="19050">
            <a:noFill/>
            <a:miter lim="800000"/>
            <a:headEnd/>
            <a:tailEnd/>
          </a:ln>
        </p:spPr>
        <p:txBody>
          <a:bodyPr wrap="square">
            <a:spAutoFit/>
          </a:bodyPr>
          <a:lstStyle/>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eaLnBrk="1" hangingPunct="1">
              <a:buFont typeface="Arial" pitchFamily="34" charset="0"/>
              <a:buChar char="•"/>
              <a:defRPr/>
            </a:pPr>
            <a:endParaRPr lang="en-US" sz="1400" dirty="0">
              <a:solidFill>
                <a:srgbClr val="0033CC"/>
              </a:solidFill>
              <a:latin typeface="+mj-lt"/>
              <a:cs typeface="Tahoma" pitchFamily="34" charset="0"/>
            </a:endParaRPr>
          </a:p>
          <a:p>
            <a:pPr marL="342900" indent="-342900" eaLnBrk="1" hangingPunct="1">
              <a:buFont typeface="+mj-lt"/>
              <a:buAutoNum type="arabicPeriod"/>
              <a:defRPr/>
            </a:pPr>
            <a:r>
              <a:rPr lang="en-US" sz="1400" dirty="0">
                <a:solidFill>
                  <a:srgbClr val="0033CC"/>
                </a:solidFill>
                <a:latin typeface="+mj-lt"/>
                <a:cs typeface="Tahoma" pitchFamily="34" charset="0"/>
              </a:rPr>
              <a:t>Do you have programs to monitor and manage safe driving behavior of subcontractor / hired vehicles?  </a:t>
            </a:r>
          </a:p>
          <a:p>
            <a:pPr marL="342900" indent="-342900" eaLnBrk="1" hangingPunct="1">
              <a:buFont typeface="+mj-lt"/>
              <a:buAutoNum type="arabicPeriod"/>
              <a:defRPr/>
            </a:pPr>
            <a:r>
              <a:rPr lang="en-US" sz="1400" dirty="0">
                <a:solidFill>
                  <a:srgbClr val="0033CC"/>
                </a:solidFill>
                <a:latin typeface="+mj-lt"/>
                <a:cs typeface="Tahoma" pitchFamily="34" charset="0"/>
              </a:rPr>
              <a:t>Do you ensure that the system is in place for the Drivers to inform hazards on the road and those are escalated for action at appropriate level? </a:t>
            </a:r>
          </a:p>
          <a:p>
            <a:pPr marL="342900" indent="-342900" eaLnBrk="1" hangingPunct="1">
              <a:buFont typeface="+mj-lt"/>
              <a:buAutoNum type="arabicPeriod"/>
              <a:defRPr/>
            </a:pPr>
            <a:r>
              <a:rPr lang="en-US" sz="1400" dirty="0">
                <a:solidFill>
                  <a:srgbClr val="0033CC"/>
                </a:solidFill>
                <a:latin typeface="+mj-lt"/>
                <a:cs typeface="Tahoma" pitchFamily="34" charset="0"/>
              </a:rPr>
              <a:t>Do you ensure that the employees are made aware of contacting PDO emergency number in case of accident / emergency situation and it is practiced through drills. </a:t>
            </a: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32964" y="836711"/>
            <a:ext cx="4439036" cy="307777"/>
          </a:xfrm>
          <a:prstGeom prst="rect">
            <a:avLst/>
          </a:prstGeom>
          <a:noFill/>
          <a:ln w="9525">
            <a:noFill/>
            <a:miter lim="800000"/>
            <a:headEnd/>
            <a:tailEnd/>
          </a:ln>
        </p:spPr>
        <p:txBody>
          <a:bodyPr wrap="none">
            <a:spAutoFit/>
          </a:bodyPr>
          <a:lstStyle/>
          <a:p>
            <a:pPr marL="114300" indent="-114300" algn="just">
              <a:defRPr/>
            </a:pPr>
            <a:r>
              <a:rPr lang="en-GB" sz="1400" b="1" dirty="0">
                <a:solidFill>
                  <a:srgbClr val="333399"/>
                </a:solidFill>
                <a:latin typeface="Tahoma" panose="020B0604030504040204" pitchFamily="34" charset="0"/>
                <a:ea typeface="Tahoma" panose="020B0604030504040204" pitchFamily="34" charset="0"/>
                <a:cs typeface="Tahoma" panose="020B0604030504040204" pitchFamily="34" charset="0"/>
              </a:rPr>
              <a:t>Date:</a:t>
            </a:r>
            <a:r>
              <a:rPr lang="en-US" sz="1400" b="1" dirty="0">
                <a:solidFill>
                  <a:srgbClr val="333399"/>
                </a:solidFill>
                <a:latin typeface="Tahoma" panose="020B0604030504040204" pitchFamily="34" charset="0"/>
                <a:ea typeface="Tahoma" panose="020B0604030504040204" pitchFamily="34" charset="0"/>
                <a:cs typeface="Tahoma" panose="020B0604030504040204" pitchFamily="34" charset="0"/>
              </a:rPr>
              <a:t> 24</a:t>
            </a:r>
            <a:r>
              <a:rPr lang="en-US" sz="1400" b="1" baseline="30000" dirty="0">
                <a:solidFill>
                  <a:srgbClr val="333399"/>
                </a:solidFill>
                <a:latin typeface="Tahoma" panose="020B0604030504040204" pitchFamily="34" charset="0"/>
                <a:ea typeface="Tahoma" panose="020B0604030504040204" pitchFamily="34" charset="0"/>
                <a:cs typeface="Tahoma" panose="020B0604030504040204" pitchFamily="34" charset="0"/>
              </a:rPr>
              <a:t>th</a:t>
            </a:r>
            <a:r>
              <a:rPr lang="en-US" sz="1400" b="1" dirty="0">
                <a:solidFill>
                  <a:srgbClr val="333399"/>
                </a:solidFill>
                <a:latin typeface="Tahoma" panose="020B0604030504040204" pitchFamily="34" charset="0"/>
                <a:ea typeface="Tahoma" panose="020B0604030504040204" pitchFamily="34" charset="0"/>
                <a:cs typeface="Tahoma" panose="020B0604030504040204" pitchFamily="34" charset="0"/>
              </a:rPr>
              <a:t> February 2019      Incident title: MVI</a:t>
            </a:r>
            <a:endParaRPr lang="en-US" sz="1200" b="1" dirty="0">
              <a:solidFill>
                <a:srgbClr val="FF0000"/>
              </a:solidFill>
            </a:endParaRPr>
          </a:p>
        </p:txBody>
      </p:sp>
      <p:sp>
        <p:nvSpPr>
          <p:cNvPr id="10" name="Footer Placeholder 9"/>
          <p:cNvSpPr>
            <a:spLocks noGrp="1"/>
          </p:cNvSpPr>
          <p:nvPr>
            <p:ph type="ftr" sz="quarter" idx="11"/>
          </p:nvPr>
        </p:nvSpPr>
        <p:spPr/>
        <p:txBody>
          <a:bodyPr/>
          <a:lstStyle/>
          <a:p>
            <a:pPr>
              <a:defRPr/>
            </a:pPr>
            <a:r>
              <a:rPr lang="en-US"/>
              <a:t>Confidential - Not to be shared outside of PDO/PDO contractors </a:t>
            </a:r>
          </a:p>
        </p:txBody>
      </p:sp>
    </p:spTree>
    <p:extLst>
      <p:ext uri="{BB962C8B-B14F-4D97-AF65-F5344CB8AC3E}">
        <p14:creationId xmlns:p14="http://schemas.microsoft.com/office/powerpoint/2010/main" val="2916542662"/>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92213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F2756141-FACB-40D1-885A-31B7AD4A52D2}"/>
</file>

<file path=customXml/itemProps2.xml><?xml version="1.0" encoding="utf-8"?>
<ds:datastoreItem xmlns:ds="http://schemas.openxmlformats.org/officeDocument/2006/customXml" ds:itemID="{F1C3FA72-41C0-4324-BCFA-FD9E174E1775}"/>
</file>

<file path=customXml/itemProps3.xml><?xml version="1.0" encoding="utf-8"?>
<ds:datastoreItem xmlns:ds="http://schemas.openxmlformats.org/officeDocument/2006/customXml" ds:itemID="{EE35C41D-C027-4753-B7FB-F45A457201E6}"/>
</file>

<file path=docProps/app.xml><?xml version="1.0" encoding="utf-8"?>
<Properties xmlns="http://schemas.openxmlformats.org/officeDocument/2006/extended-properties" xmlns:vt="http://schemas.openxmlformats.org/officeDocument/2006/docPropsVTypes">
  <TotalTime>391</TotalTime>
  <Words>530</Words>
  <Application>Microsoft Office PowerPoint</Application>
  <PresentationFormat>On-screen Show (4:3)</PresentationFormat>
  <Paragraphs>49</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81</cp:revision>
  <dcterms:created xsi:type="dcterms:W3CDTF">2016-03-28T05:48:29Z</dcterms:created>
  <dcterms:modified xsi:type="dcterms:W3CDTF">2019-10-24T09:27:14Z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