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65" r:id="rId2"/>
    <p:sldId id="36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552" autoAdjust="0"/>
  </p:normalViewPr>
  <p:slideViewPr>
    <p:cSldViewPr>
      <p:cViewPr varScale="1">
        <p:scale>
          <a:sx n="120" d="100"/>
          <a:sy n="120" d="100"/>
        </p:scale>
        <p:origin x="1344"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10/24/2019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4232032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0880">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3078692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50764" y="762000"/>
            <a:ext cx="5271084" cy="4962897"/>
          </a:xfrm>
          <a:prstGeom prst="rect">
            <a:avLst/>
          </a:prstGeom>
          <a:noFill/>
          <a:ln w="19050">
            <a:noFill/>
            <a:miter lim="800000"/>
            <a:headEnd/>
            <a:tailEnd/>
          </a:ln>
        </p:spPr>
        <p:txBody>
          <a:bodyPr wrap="square">
            <a:spAutoFit/>
          </a:bodyPr>
          <a:lstStyle/>
          <a:p>
            <a:pPr marL="114300" indent="-114300">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a:t>
            </a: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 7th March 2019 Incident: Work site MVI</a:t>
            </a:r>
            <a:endPar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endParaRPr>
          </a:p>
          <a:p>
            <a:pPr marL="114300" indent="-114300" algn="just">
              <a:defRPr/>
            </a:pPr>
            <a:r>
              <a:rPr lang="en-US" sz="1600" b="1" dirty="0" smtClean="0">
                <a:solidFill>
                  <a:srgbClr val="FF0000"/>
                </a:solidFill>
                <a:latin typeface="Tahoma" pitchFamily="34" charset="0"/>
              </a:rPr>
              <a:t>What </a:t>
            </a:r>
            <a:r>
              <a:rPr lang="en-US" sz="1600" b="1" dirty="0">
                <a:solidFill>
                  <a:srgbClr val="FF0000"/>
                </a:solidFill>
                <a:latin typeface="Tahoma" pitchFamily="34" charset="0"/>
              </a:rPr>
              <a:t>happened?</a:t>
            </a:r>
            <a:endParaRPr lang="en-US" sz="1600" dirty="0">
              <a:solidFill>
                <a:srgbClr val="FF0000"/>
              </a:solidFill>
              <a:latin typeface="Tahoma" pitchFamily="34" charset="0"/>
            </a:endParaRPr>
          </a:p>
          <a:p>
            <a:pPr marL="342900" indent="-342900" eaLnBrk="1" hangingPunct="1">
              <a:defRPr/>
            </a:pPr>
            <a:endParaRPr lang="en-US" sz="1050" dirty="0">
              <a:latin typeface="Arial" pitchFamily="34" charset="0"/>
            </a:endParaRPr>
          </a:p>
          <a:p>
            <a:pPr>
              <a:defRPr/>
            </a:pPr>
            <a:r>
              <a:rPr lang="en-US" sz="1600" dirty="0">
                <a:latin typeface="Calibri" panose="020F0502020204030204" pitchFamily="34" charset="0"/>
                <a:cs typeface="Tahoma" pitchFamily="34" charset="0"/>
              </a:rPr>
              <a:t>On 7th of March 2019 at around 07:36 am, a tipper truck driver entered a well pad area for the purpose of offloading back filling material (Soil) for the up coming hookup job, which is opposite to the well pad area that required soil for backfilling activity. </a:t>
            </a:r>
            <a:r>
              <a:rPr lang="en-US" sz="1600" dirty="0" smtClean="0">
                <a:latin typeface="Calibri" panose="020F0502020204030204" pitchFamily="34" charset="0"/>
                <a:cs typeface="Tahoma" pitchFamily="34" charset="0"/>
              </a:rPr>
              <a:t>During </a:t>
            </a:r>
            <a:r>
              <a:rPr lang="en-US" sz="1600" dirty="0">
                <a:latin typeface="Calibri" panose="020F0502020204030204" pitchFamily="34" charset="0"/>
                <a:cs typeface="Tahoma" pitchFamily="34" charset="0"/>
              </a:rPr>
              <a:t>maneuvering between the live well head cellar pit and the dumped soil not realizing he was in front of the cellar pit, the right side rear tire of the tipper truck drove over the cellar grating, which resulted in breaking of the cellar grating, causing the truck to get stuck in the cellar pit</a:t>
            </a:r>
          </a:p>
          <a:p>
            <a:pPr eaLnBrk="1" hangingPunct="1">
              <a:defRPr/>
            </a:pPr>
            <a:endParaRPr lang="en-US" sz="1200" dirty="0">
              <a:latin typeface="Arial" pitchFamily="34" charset="0"/>
            </a:endParaRPr>
          </a:p>
          <a:p>
            <a:pPr marL="114300" indent="-114300" algn="just">
              <a:defRPr/>
            </a:pPr>
            <a:r>
              <a:rPr lang="en-US" sz="1600" b="1" dirty="0" smtClean="0">
                <a:solidFill>
                  <a:schemeClr val="accent6"/>
                </a:solidFill>
                <a:latin typeface="Tahoma" pitchFamily="34" charset="0"/>
              </a:rPr>
              <a:t>Your </a:t>
            </a:r>
            <a:r>
              <a:rPr lang="en-US" sz="1600" b="1" dirty="0">
                <a:solidFill>
                  <a:schemeClr val="accent6"/>
                </a:solidFill>
                <a:latin typeface="Tahoma" pitchFamily="34" charset="0"/>
              </a:rPr>
              <a:t>learning from this </a:t>
            </a:r>
            <a:r>
              <a:rPr lang="en-US" sz="1600" b="1" dirty="0" smtClean="0">
                <a:solidFill>
                  <a:schemeClr val="accent6"/>
                </a:solidFill>
                <a:latin typeface="Tahoma" pitchFamily="34" charset="0"/>
              </a:rPr>
              <a:t>incident.</a:t>
            </a:r>
            <a:endParaRPr lang="en-US" sz="1600" b="1" dirty="0">
              <a:latin typeface="Tahoma" pitchFamily="34" charset="0"/>
            </a:endParaRPr>
          </a:p>
          <a:p>
            <a:pPr marL="114300" indent="-114300" algn="just">
              <a:defRPr/>
            </a:pPr>
            <a:endParaRPr lang="en-US" sz="600" dirty="0">
              <a:latin typeface="Arial" charset="0"/>
            </a:endParaRPr>
          </a:p>
          <a:p>
            <a:pPr marL="171450" indent="-171450">
              <a:buFont typeface="Arial" panose="020B0604020202020204" pitchFamily="34" charset="0"/>
              <a:buChar char="•"/>
              <a:defRPr/>
            </a:pPr>
            <a:r>
              <a:rPr lang="en-US" sz="1600" dirty="0" smtClean="0">
                <a:latin typeface="Calibri" panose="020F0502020204030204" pitchFamily="34" charset="0"/>
                <a:cs typeface="Tahoma" pitchFamily="34" charset="0"/>
              </a:rPr>
              <a:t>Always ensure you have permit to work to enter live well head area.</a:t>
            </a:r>
          </a:p>
          <a:p>
            <a:pPr marL="171450" indent="-171450">
              <a:buFont typeface="Arial" panose="020B0604020202020204" pitchFamily="34" charset="0"/>
              <a:buChar char="•"/>
              <a:defRPr/>
            </a:pPr>
            <a:r>
              <a:rPr lang="en-US" sz="1600" dirty="0">
                <a:latin typeface="Calibri" panose="020F0502020204030204" pitchFamily="34" charset="0"/>
                <a:cs typeface="Tahoma" pitchFamily="34" charset="0"/>
              </a:rPr>
              <a:t>Always ensure you use a banksman</a:t>
            </a:r>
          </a:p>
          <a:p>
            <a:pPr marL="171450" indent="-171450">
              <a:buFont typeface="Arial" panose="020B0604020202020204" pitchFamily="34" charset="0"/>
              <a:buChar char="•"/>
              <a:defRPr/>
            </a:pPr>
            <a:r>
              <a:rPr lang="en-US" sz="1600" dirty="0" smtClean="0">
                <a:latin typeface="Calibri" panose="020F0502020204030204" pitchFamily="34" charset="0"/>
                <a:cs typeface="Tahoma" pitchFamily="34" charset="0"/>
              </a:rPr>
              <a:t>Always ensure the driver familiar about the location   </a:t>
            </a:r>
            <a:endParaRPr lang="en-US" sz="1600" dirty="0">
              <a:latin typeface="Calibri" panose="020F0502020204030204" pitchFamily="34" charset="0"/>
              <a:cs typeface="Tahoma" pitchFamily="34" charset="0"/>
            </a:endParaRPr>
          </a:p>
          <a:p>
            <a:pPr marL="171450" indent="-171450">
              <a:buFont typeface="Arial" panose="020B0604020202020204" pitchFamily="34" charset="0"/>
              <a:buChar char="•"/>
              <a:defRPr/>
            </a:pPr>
            <a:r>
              <a:rPr lang="en-US" sz="1600" dirty="0">
                <a:latin typeface="Calibri" panose="020F0502020204030204" pitchFamily="34" charset="0"/>
                <a:cs typeface="Tahoma" pitchFamily="34" charset="0"/>
              </a:rPr>
              <a:t>Always </a:t>
            </a:r>
            <a:r>
              <a:rPr lang="en-US" sz="1600" dirty="0" smtClean="0">
                <a:latin typeface="Calibri" panose="020F0502020204030204" pitchFamily="34" charset="0"/>
                <a:cs typeface="Tahoma" pitchFamily="34" charset="0"/>
              </a:rPr>
              <a:t>ensure you have adequate supervision in place</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99041" y="5791200"/>
            <a:ext cx="5222807" cy="523220"/>
          </a:xfrm>
          <a:prstGeom prst="rect">
            <a:avLst/>
          </a:prstGeom>
          <a:solidFill>
            <a:schemeClr val="accent2"/>
          </a:solidFill>
          <a:ln w="9525">
            <a:noFill/>
            <a:miter lim="800000"/>
            <a:headEnd/>
            <a:tailEnd/>
          </a:ln>
        </p:spPr>
        <p:txBody>
          <a:bodyPr wrap="square">
            <a:spAutoFit/>
          </a:bodyPr>
          <a:lstStyle/>
          <a:p>
            <a:pPr algn="ctr" eaLnBrk="1" hangingPunct="1"/>
            <a:r>
              <a:rPr lang="en-US" sz="1400" b="1" dirty="0" smtClean="0">
                <a:solidFill>
                  <a:srgbClr val="FFFF00"/>
                </a:solidFill>
                <a:latin typeface="Tahoma" pitchFamily="34" charset="0"/>
              </a:rPr>
              <a:t>Always ensure you have valid permit to work in the live well head area  </a:t>
            </a:r>
            <a:endParaRPr lang="en-US" sz="1400" b="1" strike="sngStrike"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52329" y="1083005"/>
            <a:ext cx="3639272" cy="2628900"/>
          </a:xfrm>
          <a:prstGeom prst="rect">
            <a:avLst/>
          </a:prstGeom>
        </p:spPr>
      </p:pic>
      <p:pic>
        <p:nvPicPr>
          <p:cNvPr id="11" name="Picture 10"/>
          <p:cNvPicPr>
            <a:picLocks noChangeAspect="1"/>
          </p:cNvPicPr>
          <p:nvPr/>
        </p:nvPicPr>
        <p:blipFill>
          <a:blip r:embed="rId4" cstate="print"/>
          <a:stretch>
            <a:fillRect/>
          </a:stretch>
        </p:blipFill>
        <p:spPr>
          <a:xfrm>
            <a:off x="8304810" y="2941443"/>
            <a:ext cx="463336" cy="676715"/>
          </a:xfrm>
          <a:prstGeom prst="rect">
            <a:avLst/>
          </a:prstGeom>
        </p:spPr>
      </p:pic>
      <p:pic>
        <p:nvPicPr>
          <p:cNvPr id="2" name="Picture 1"/>
          <p:cNvPicPr>
            <a:picLocks noChangeAspect="1"/>
          </p:cNvPicPr>
          <p:nvPr/>
        </p:nvPicPr>
        <p:blipFill>
          <a:blip r:embed="rId5"/>
          <a:stretch>
            <a:fillRect/>
          </a:stretch>
        </p:blipFill>
        <p:spPr>
          <a:xfrm>
            <a:off x="5352328" y="3848100"/>
            <a:ext cx="3655194" cy="2705100"/>
          </a:xfrm>
          <a:prstGeom prst="rect">
            <a:avLst/>
          </a:prstGeom>
        </p:spPr>
      </p:pic>
      <p:pic>
        <p:nvPicPr>
          <p:cNvPr id="12" name="Picture 11"/>
          <p:cNvPicPr>
            <a:picLocks noChangeAspect="1"/>
          </p:cNvPicPr>
          <p:nvPr/>
        </p:nvPicPr>
        <p:blipFill>
          <a:blip r:embed="rId6"/>
          <a:stretch>
            <a:fillRect/>
          </a:stretch>
        </p:blipFill>
        <p:spPr>
          <a:xfrm>
            <a:off x="8325282" y="5091678"/>
            <a:ext cx="552719" cy="545633"/>
          </a:xfrm>
          <a:prstGeom prst="rect">
            <a:avLst/>
          </a:prstGeom>
        </p:spPr>
      </p:pic>
    </p:spTree>
    <p:extLst>
      <p:ext uri="{BB962C8B-B14F-4D97-AF65-F5344CB8AC3E}">
        <p14:creationId xmlns:p14="http://schemas.microsoft.com/office/powerpoint/2010/main" val="408042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539430"/>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dedicated Banksman is attached to the tippers? </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all activities are identified and performed under permit work system?</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tippers  movements into the vicinity / or in the well pad areas are identified and controlled?</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face to face handover with joint site walkthroughs are conducted during supervisors movement/change from one site to another?</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adequate supervisors are available as per the work load?</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all newly joined Drivers/operators are being taken for site familiarization prior to deployment?</a:t>
            </a: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70777" y="874713"/>
            <a:ext cx="4370107" cy="307777"/>
          </a:xfrm>
          <a:prstGeom prst="rect">
            <a:avLst/>
          </a:prstGeom>
          <a:noFill/>
          <a:ln w="9525">
            <a:noFill/>
            <a:miter lim="800000"/>
            <a:headEnd/>
            <a:tailEnd/>
          </a:ln>
        </p:spPr>
        <p:txBody>
          <a:bodyPr wrap="none">
            <a:spAutoFit/>
          </a:bodyPr>
          <a:lstStyle/>
          <a:p>
            <a:pPr marL="114300" indent="-114300">
              <a:defRPr/>
            </a:pPr>
            <a:r>
              <a:rPr lang="en-GB" sz="1400" b="1" dirty="0">
                <a:solidFill>
                  <a:srgbClr val="333399"/>
                </a:solidFill>
                <a:latin typeface="Tahoma" panose="020B0604030504040204" pitchFamily="34" charset="0"/>
                <a:ea typeface="Tahoma" panose="020B0604030504040204" pitchFamily="34" charset="0"/>
                <a:cs typeface="Tahoma" panose="020B0604030504040204" pitchFamily="34" charset="0"/>
              </a:rPr>
              <a:t>Date: 7th March 2019 Incident: Work site MVI</a:t>
            </a:r>
            <a:endParaRPr lang="en-US" sz="1400" b="1" dirty="0">
              <a:solidFill>
                <a:srgbClr val="333399"/>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55579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92214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16278F5-E96B-42B6-BE4E-A2A9EAF0A91A}"/>
</file>

<file path=customXml/itemProps2.xml><?xml version="1.0" encoding="utf-8"?>
<ds:datastoreItem xmlns:ds="http://schemas.openxmlformats.org/officeDocument/2006/customXml" ds:itemID="{113D6B3D-A185-4141-9DDA-1F11EE739C0D}"/>
</file>

<file path=customXml/itemProps3.xml><?xml version="1.0" encoding="utf-8"?>
<ds:datastoreItem xmlns:ds="http://schemas.openxmlformats.org/officeDocument/2006/customXml" ds:itemID="{815971A9-152E-475C-8184-942B90279F8D}"/>
</file>

<file path=docProps/app.xml><?xml version="1.0" encoding="utf-8"?>
<Properties xmlns="http://schemas.openxmlformats.org/officeDocument/2006/extended-properties" xmlns:vt="http://schemas.openxmlformats.org/officeDocument/2006/docPropsVTypes">
  <TotalTime>395</TotalTime>
  <Words>527</Words>
  <Application>Microsoft Office PowerPoint</Application>
  <PresentationFormat>On-screen Show (4:3)</PresentationFormat>
  <Paragraphs>46</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83</cp:revision>
  <dcterms:created xsi:type="dcterms:W3CDTF">2016-03-28T05:48:29Z</dcterms:created>
  <dcterms:modified xsi:type="dcterms:W3CDTF">2019-10-24T09:30:55Z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