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1" r:id="rId2"/>
    <p:sldId id="3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52982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58735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31E2F4-DFD9-4C70-ADBF-48634618F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1860" y="897317"/>
            <a:ext cx="3545940" cy="2381674"/>
          </a:xfrm>
          <a:prstGeom prst="rect">
            <a:avLst/>
          </a:prstGeom>
        </p:spPr>
      </p:pic>
      <p:sp>
        <p:nvSpPr>
          <p:cNvPr id="14339" name="Text Box 2"/>
          <p:cNvSpPr txBox="1">
            <a:spLocks noChangeArrowheads="1"/>
          </p:cNvSpPr>
          <p:nvPr/>
        </p:nvSpPr>
        <p:spPr bwMode="auto">
          <a:xfrm>
            <a:off x="152400" y="762000"/>
            <a:ext cx="5334000" cy="5686172"/>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25th Mar </a:t>
            </a:r>
            <a:r>
              <a:rPr lang="en-US" sz="1600" b="1" dirty="0" smtClean="0">
                <a:solidFill>
                  <a:srgbClr val="333399"/>
                </a:solidFill>
                <a:latin typeface="Tahoma" pitchFamily="34" charset="0"/>
              </a:rPr>
              <a:t>2019</a:t>
            </a:r>
            <a:r>
              <a:rPr lang="en-US" sz="1600" b="1" dirty="0">
                <a:solidFill>
                  <a:srgbClr val="333399"/>
                </a:solidFill>
                <a:latin typeface="Tahoma" pitchFamily="34" charset="0"/>
              </a:rPr>
              <a:t> </a:t>
            </a:r>
            <a:r>
              <a:rPr lang="en-US" sz="1600" b="1" dirty="0" smtClean="0">
                <a:solidFill>
                  <a:srgbClr val="333399"/>
                </a:solidFill>
                <a:latin typeface="Tahoma" pitchFamily="34" charset="0"/>
              </a:rPr>
              <a:t>Incident: HiPo#14, </a:t>
            </a:r>
            <a:r>
              <a:rPr lang="en-US" sz="1600" b="1" dirty="0">
                <a:solidFill>
                  <a:srgbClr val="333399"/>
                </a:solidFill>
                <a:latin typeface="Tahoma" pitchFamily="34" charset="0"/>
              </a:rPr>
              <a:t>MVI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r>
              <a:rPr lang="en-US" sz="1400" dirty="0" smtClean="0">
                <a:solidFill>
                  <a:srgbClr val="000000"/>
                </a:solidFill>
                <a:latin typeface="Calibri" panose="020F0502020204030204" pitchFamily="34" charset="0"/>
              </a:rPr>
              <a:t>On </a:t>
            </a:r>
            <a:r>
              <a:rPr lang="en-US" sz="1400" dirty="0">
                <a:solidFill>
                  <a:srgbClr val="000000"/>
                </a:solidFill>
                <a:latin typeface="Calibri" panose="020F0502020204030204" pitchFamily="34" charset="0"/>
              </a:rPr>
              <a:t>25th March 2019 at around 8:20am while the crew was travelling in a Land Cruiser from Camp to Site on the graded road they saw a truck travelling in the front. When they reached close to the truck, they noticed that the truck is reducing its speed. The Operator (driver) of Land Cruiser decided to overtake the truck assuming that the truck was going to stop. While overtaking suddenly the truck head moved to the left as the driver of the truck intended to turn left at the junction. To avoid colliding with the truck head the driver of land cruiser took a sharp turn to the left. When he turned left he saw the pipelines so he took another sharp turn to the right, he was able to avoid colliding with the truck head and pipelines the land cruiser lost control and rollover (360 degree).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7475" indent="-117475" eaLnBrk="1" hangingPunct="1">
              <a:buFont typeface="Arial" pitchFamily="34" charset="0"/>
              <a:buChar char="•"/>
              <a:defRPr/>
            </a:pPr>
            <a:r>
              <a:rPr lang="en-US" sz="1600" dirty="0">
                <a:latin typeface="Calibri" panose="020F0502020204030204" pitchFamily="34" charset="0"/>
                <a:cs typeface="Tahoma" pitchFamily="34" charset="0"/>
              </a:rPr>
              <a:t>Do not overtake in sharp bends or any road junctions.</a:t>
            </a:r>
          </a:p>
          <a:p>
            <a:pPr marL="117475" indent="-117475" eaLnBrk="1" hangingPunct="1">
              <a:buFont typeface="Arial" pitchFamily="34" charset="0"/>
              <a:buChar char="•"/>
              <a:defRPr/>
            </a:pPr>
            <a:r>
              <a:rPr lang="en-US" sz="1600" dirty="0">
                <a:latin typeface="Calibri" panose="020F0502020204030204" pitchFamily="34" charset="0"/>
                <a:cs typeface="Tahoma" pitchFamily="34" charset="0"/>
              </a:rPr>
              <a:t>Maintain appropriate speed while overtaking.</a:t>
            </a:r>
          </a:p>
          <a:p>
            <a:pPr marL="117475" indent="-117475" eaLnBrk="1" hangingPunct="1">
              <a:buFont typeface="Arial" pitchFamily="34" charset="0"/>
              <a:buChar char="•"/>
              <a:defRPr/>
            </a:pPr>
            <a:r>
              <a:rPr lang="en-US" sz="1600" dirty="0">
                <a:latin typeface="Calibri" panose="020F0502020204030204" pitchFamily="34" charset="0"/>
                <a:cs typeface="Tahoma" pitchFamily="34" charset="0"/>
              </a:rPr>
              <a:t>Be aware of road hazards including reaction of other road users.</a:t>
            </a:r>
          </a:p>
          <a:p>
            <a:pPr eaLnBrk="1" hangingPunct="1">
              <a:buFont typeface="Arial" pitchFamily="34" charset="0"/>
              <a:buChar char="•"/>
              <a:defRPr/>
            </a:pPr>
            <a:r>
              <a:rPr lang="en-US" sz="1600" dirty="0">
                <a:latin typeface="Calibri" panose="020F0502020204030204" pitchFamily="34" charset="0"/>
                <a:cs typeface="Tahoma" pitchFamily="34" charset="0"/>
              </a:rPr>
              <a:t> Use your empowerment to stop any unsafe driving behavior.</a:t>
            </a:r>
          </a:p>
          <a:p>
            <a:pPr eaLnBrk="1" hangingPunct="1">
              <a:buFont typeface="Arial" pitchFamily="34" charset="0"/>
              <a:buChar char="•"/>
              <a:defRPr/>
            </a:pPr>
            <a:r>
              <a:rPr lang="en-US" sz="1600" dirty="0">
                <a:latin typeface="Calibri" panose="020F0502020204030204" pitchFamily="34" charset="0"/>
                <a:cs typeface="Tahoma" pitchFamily="34" charset="0"/>
              </a:rPr>
              <a:t> Apply 4 second techniques to maintain safe distance.</a:t>
            </a:r>
          </a:p>
          <a:p>
            <a:pPr eaLnBrk="1" hangingPunct="1">
              <a:buFont typeface="Arial" pitchFamily="34" charset="0"/>
              <a:buChar char="•"/>
              <a:defRPr/>
            </a:pPr>
            <a:r>
              <a:rPr lang="en-US" sz="1600" dirty="0">
                <a:latin typeface="Calibri" panose="020F0502020204030204" pitchFamily="34" charset="0"/>
                <a:cs typeface="Tahoma" pitchFamily="34" charset="0"/>
              </a:rPr>
              <a:t> Stay away from dust cloud.</a:t>
            </a:r>
          </a:p>
          <a:p>
            <a:pPr eaLnBrk="1" hangingPunct="1">
              <a:buFont typeface="Arial" pitchFamily="34" charset="0"/>
              <a:buChar char="•"/>
              <a:defRPr/>
            </a:pPr>
            <a:endParaRPr lang="en-US" sz="1050" dirty="0">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248025" y="5995964"/>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Do not overtake if unsafe.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348034" y="269280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4" name="Picture 3" descr="A large machine in a dirt field&#10;&#10;Description automatically generated">
            <a:extLst>
              <a:ext uri="{FF2B5EF4-FFF2-40B4-BE49-F238E27FC236}">
                <a16:creationId xmlns:a16="http://schemas.microsoft.com/office/drawing/2014/main" id="{B9BE18FA-F228-4237-A925-98892AEDA1C8}"/>
              </a:ext>
            </a:extLst>
          </p:cNvPr>
          <p:cNvPicPr>
            <a:picLocks noChangeAspect="1"/>
          </p:cNvPicPr>
          <p:nvPr/>
        </p:nvPicPr>
        <p:blipFill rotWithShape="1">
          <a:blip r:embed="rId4">
            <a:extLst>
              <a:ext uri="{28A0092B-C50C-407E-A947-70E740481C1C}">
                <a14:useLocalDpi xmlns:a14="http://schemas.microsoft.com/office/drawing/2010/main" val="0"/>
              </a:ext>
            </a:extLst>
          </a:blip>
          <a:srcRect b="30387"/>
          <a:stretch/>
        </p:blipFill>
        <p:spPr>
          <a:xfrm>
            <a:off x="5521860" y="3512159"/>
            <a:ext cx="3545940" cy="2224182"/>
          </a:xfrm>
          <a:prstGeom prst="rect">
            <a:avLst/>
          </a:prstGeom>
        </p:spPr>
      </p:pic>
      <p:sp>
        <p:nvSpPr>
          <p:cNvPr id="26634" name="Freeform 132"/>
          <p:cNvSpPr>
            <a:spLocks/>
          </p:cNvSpPr>
          <p:nvPr/>
        </p:nvSpPr>
        <p:spPr bwMode="auto">
          <a:xfrm>
            <a:off x="8509319" y="530657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cxnSp>
        <p:nvCxnSpPr>
          <p:cNvPr id="7" name="Straight Arrow Connector 6">
            <a:extLst>
              <a:ext uri="{FF2B5EF4-FFF2-40B4-BE49-F238E27FC236}">
                <a16:creationId xmlns:a16="http://schemas.microsoft.com/office/drawing/2014/main" id="{69F53A12-D5EB-412A-91A9-D0C84C5866F1}"/>
              </a:ext>
            </a:extLst>
          </p:cNvPr>
          <p:cNvCxnSpPr/>
          <p:nvPr/>
        </p:nvCxnSpPr>
        <p:spPr bwMode="auto">
          <a:xfrm>
            <a:off x="6677025" y="4724400"/>
            <a:ext cx="1598613" cy="22860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4718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16091" y="1145977"/>
            <a:ext cx="8351838" cy="3816429"/>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SJMS is effectively implemented?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SJMS is audited according to Road Safety Standards?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drivers are engaged and educated about all road safety matters?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drivers behavior is monitored?</a:t>
            </a:r>
          </a:p>
          <a:p>
            <a:pPr marL="342900" indent="-342900" eaLnBrk="1" hangingPunct="1">
              <a:buFont typeface="+mj-lt"/>
              <a:buAutoNum type="arabicPeriod"/>
              <a:defRPr/>
            </a:pPr>
            <a:r>
              <a:rPr lang="en-US" sz="1400" dirty="0">
                <a:solidFill>
                  <a:srgbClr val="0033CC"/>
                </a:solidFill>
                <a:latin typeface="+mj-lt"/>
                <a:sym typeface="Wingdings" pitchFamily="2" charset="2"/>
              </a:rPr>
              <a:t>Does your annual HSE plan include awareness sessions with regards to road safety?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driving hazards including are captured in MOC process?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undedicated drivers are monitored &amp; included in your Awareness sessions?</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313" y="798171"/>
            <a:ext cx="4854214"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25th Mar 2019 Incident: </a:t>
            </a:r>
            <a:r>
              <a:rPr lang="en-US" sz="1600" b="1" dirty="0" smtClean="0">
                <a:solidFill>
                  <a:srgbClr val="333399"/>
                </a:solidFill>
                <a:latin typeface="Tahoma" pitchFamily="34" charset="0"/>
              </a:rPr>
              <a:t>HiPo#14, </a:t>
            </a:r>
            <a:r>
              <a:rPr lang="en-US" sz="1600" b="1" dirty="0">
                <a:solidFill>
                  <a:srgbClr val="333399"/>
                </a:solidFill>
                <a:latin typeface="Tahoma" pitchFamily="34" charset="0"/>
              </a:rPr>
              <a:t>MVI</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766143115"/>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21A40E-D48E-4D01-832A-85E443EE183E}"/>
</file>

<file path=customXml/itemProps2.xml><?xml version="1.0" encoding="utf-8"?>
<ds:datastoreItem xmlns:ds="http://schemas.openxmlformats.org/officeDocument/2006/customXml" ds:itemID="{8BAA49F5-AEC6-4FCC-B3FC-6B301F4A62CC}"/>
</file>

<file path=customXml/itemProps3.xml><?xml version="1.0" encoding="utf-8"?>
<ds:datastoreItem xmlns:ds="http://schemas.openxmlformats.org/officeDocument/2006/customXml" ds:itemID="{1372B9B5-8E63-4895-AC98-4741EE03767C}"/>
</file>

<file path=docProps/app.xml><?xml version="1.0" encoding="utf-8"?>
<Properties xmlns="http://schemas.openxmlformats.org/officeDocument/2006/extended-properties" xmlns:vt="http://schemas.openxmlformats.org/officeDocument/2006/docPropsVTypes">
  <TotalTime>409</TotalTime>
  <Words>601</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89</cp:revision>
  <dcterms:created xsi:type="dcterms:W3CDTF">2016-03-28T05:48:29Z</dcterms:created>
  <dcterms:modified xsi:type="dcterms:W3CDTF">2019-10-24T09:44:42Z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