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5" r:id="rId2"/>
    <p:sldId id="37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378066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p14="http://schemas.microsoft.com/office/powerpoint/2010/main" val="303592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4590" y="762000"/>
            <a:ext cx="6123379" cy="5355312"/>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31</a:t>
            </a:r>
            <a:r>
              <a:rPr lang="en-US" sz="1600" b="1" baseline="30000" dirty="0" smtClean="0">
                <a:solidFill>
                  <a:srgbClr val="333399"/>
                </a:solidFill>
                <a:latin typeface="Tahoma" pitchFamily="34" charset="0"/>
              </a:rPr>
              <a:t>st</a:t>
            </a:r>
            <a:r>
              <a:rPr lang="en-US" sz="1600" b="1" dirty="0" smtClean="0">
                <a:solidFill>
                  <a:srgbClr val="333399"/>
                </a:solidFill>
                <a:latin typeface="Tahoma" pitchFamily="34" charset="0"/>
              </a:rPr>
              <a:t> March </a:t>
            </a:r>
            <a:r>
              <a:rPr lang="en-US" sz="1600" b="1" dirty="0">
                <a:solidFill>
                  <a:srgbClr val="333399"/>
                </a:solidFill>
                <a:latin typeface="Tahoma" pitchFamily="34" charset="0"/>
              </a:rPr>
              <a:t>2019     Incident title :HIPo#16</a:t>
            </a:r>
            <a:endParaRPr lang="en-US" sz="1600" b="1" dirty="0">
              <a:solidFill>
                <a:srgbClr val="FF0000"/>
              </a:solidFill>
              <a:latin typeface="Tahoma" pitchFamily="34" charset="0"/>
            </a:endParaRPr>
          </a:p>
          <a:p>
            <a:pPr marL="114300" indent="-114300" algn="just">
              <a:defRPr/>
            </a:pPr>
            <a:endParaRPr lang="en-US" sz="11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a:t>
            </a:r>
            <a:r>
              <a:rPr lang="en-US" sz="1600" b="1" dirty="0">
                <a:solidFill>
                  <a:srgbClr val="FF0000"/>
                </a:solidFill>
                <a:latin typeface="Tahoma" pitchFamily="34" charset="0"/>
              </a:rPr>
              <a:t>happened? </a:t>
            </a:r>
            <a:endParaRPr lang="en-US" sz="1600" b="1" dirty="0">
              <a:solidFill>
                <a:srgbClr val="FF0000"/>
              </a:solidFill>
              <a:latin typeface="Tahoma" pitchFamily="34" charset="0"/>
            </a:endParaRPr>
          </a:p>
          <a:p>
            <a:r>
              <a:rPr lang="en-US" sz="1600" dirty="0">
                <a:latin typeface="Calibri" panose="020F0502020204030204" pitchFamily="34" charset="0"/>
                <a:cs typeface="Arial" panose="020B0604020202020204" pitchFamily="34" charset="0"/>
              </a:rPr>
              <a:t>Operation was drilling </a:t>
            </a:r>
            <a:r>
              <a:rPr lang="en-GB" sz="1600" dirty="0">
                <a:latin typeface="Calibri" panose="020F0502020204030204" pitchFamily="34" charset="0"/>
                <a:cs typeface="Arial" panose="020B0604020202020204" pitchFamily="34" charset="0"/>
              </a:rPr>
              <a:t>8 ½ section, while picking up the Kelly to connect the second joint, the air hose of Kelly spinner double-way manifold assembly (weight 10kg) became caught on one of the standpipe vibrator hose clamps at the mast leg. As the driller has not seen this entanglement, he continued hoisting up. As a result of this, the hose became under tension at 13 meters height. The hose stretched to the maximum level and by back force, the manifold dragged, broke from its plate at welding point and dropped down on rig floor in the off driller side near rotary table. Zone management was maintained on the rig floor at the time of incident. </a:t>
            </a:r>
            <a:endParaRPr lang="en-US" sz="1600" b="1" dirty="0" smtClean="0">
              <a:solidFill>
                <a:srgbClr val="333399"/>
              </a:solidFill>
              <a:latin typeface="Calibri" panose="020F0502020204030204" pitchFamily="34" charset="0"/>
            </a:endParaRPr>
          </a:p>
          <a:p>
            <a:endParaRPr lang="en-US" sz="1100" b="1" dirty="0" smtClean="0">
              <a:solidFill>
                <a:srgbClr val="333399"/>
              </a:solidFill>
              <a:latin typeface="Tahoma" pitchFamily="34" charset="0"/>
            </a:endParaRPr>
          </a:p>
          <a:p>
            <a:r>
              <a:rPr lang="en-US" sz="1600" b="1" dirty="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100" b="1" dirty="0" smtClean="0">
                <a:solidFill>
                  <a:srgbClr val="333399"/>
                </a:solidFill>
                <a:latin typeface="Tahoma" pitchFamily="34" charset="0"/>
              </a:rPr>
              <a:t>.</a:t>
            </a:r>
            <a:endParaRPr lang="en-US" sz="1100" dirty="0" smtClean="0">
              <a:latin typeface="Arial" panose="020B0604020202020204" pitchFamily="34" charset="0"/>
              <a:cs typeface="Arial" panose="020B0604020202020204" pitchFamily="34" charset="0"/>
            </a:endParaRPr>
          </a:p>
          <a:p>
            <a:pPr lvl="0" indent="-171450" algn="just">
              <a:buFont typeface="Arial" pitchFamily="34" charset="0"/>
              <a:buChar char="•"/>
            </a:pPr>
            <a:r>
              <a:rPr lang="en-US" sz="1600" dirty="0">
                <a:latin typeface="Calibri" panose="020F0502020204030204" pitchFamily="34" charset="0"/>
                <a:cs typeface="Arial" panose="020B0604020202020204" pitchFamily="34" charset="0"/>
              </a:rPr>
              <a:t>Always consider right method of secondary retention and </a:t>
            </a:r>
            <a:r>
              <a:rPr lang="en-US" sz="1600" dirty="0" smtClean="0">
                <a:latin typeface="Calibri" panose="020F0502020204030204" pitchFamily="34" charset="0"/>
                <a:cs typeface="Arial" panose="020B0604020202020204" pitchFamily="34" charset="0"/>
              </a:rPr>
              <a:t>verify </a:t>
            </a:r>
            <a:r>
              <a:rPr lang="en-US" sz="1600" dirty="0">
                <a:latin typeface="Calibri" panose="020F0502020204030204" pitchFamily="34" charset="0"/>
                <a:cs typeface="Arial" panose="020B0604020202020204" pitchFamily="34" charset="0"/>
              </a:rPr>
              <a:t>during inspection.</a:t>
            </a:r>
          </a:p>
          <a:p>
            <a:pPr lvl="0" indent="-171450" algn="just">
              <a:buFont typeface="Arial" pitchFamily="34" charset="0"/>
              <a:buChar char="•"/>
            </a:pPr>
            <a:r>
              <a:rPr lang="en-US" sz="1600" dirty="0">
                <a:latin typeface="Calibri" panose="020F0502020204030204" pitchFamily="34" charset="0"/>
                <a:cs typeface="Arial" panose="020B0604020202020204" pitchFamily="34" charset="0"/>
              </a:rPr>
              <a:t>Always </a:t>
            </a:r>
            <a:r>
              <a:rPr lang="en-US" sz="1600" dirty="0" smtClean="0">
                <a:latin typeface="Calibri" panose="020F0502020204030204" pitchFamily="34" charset="0"/>
                <a:cs typeface="Arial" panose="020B0604020202020204" pitchFamily="34" charset="0"/>
              </a:rPr>
              <a:t>secure </a:t>
            </a:r>
            <a:r>
              <a:rPr lang="en-US" sz="1600" dirty="0">
                <a:latin typeface="Calibri" panose="020F0502020204030204" pitchFamily="34" charset="0"/>
                <a:cs typeface="Arial" panose="020B0604020202020204" pitchFamily="34" charset="0"/>
              </a:rPr>
              <a:t>properly all loose hoses after the rig move and before spud.</a:t>
            </a:r>
          </a:p>
          <a:p>
            <a:pPr lvl="0" indent="-171450" algn="just">
              <a:buFont typeface="Arial" pitchFamily="34" charset="0"/>
              <a:buChar char="•"/>
            </a:pPr>
            <a:r>
              <a:rPr lang="en-US" sz="1600" dirty="0" smtClean="0">
                <a:latin typeface="Calibri" panose="020F0502020204030204" pitchFamily="34" charset="0"/>
                <a:cs typeface="Arial" panose="020B0604020202020204" pitchFamily="34" charset="0"/>
              </a:rPr>
              <a:t>Ensure that pre spud inspections checklists are fit for purpose.</a:t>
            </a:r>
            <a:endParaRPr lang="en-US" sz="1600" dirty="0">
              <a:latin typeface="Calibri" panose="020F0502020204030204" pitchFamily="34" charset="0"/>
              <a:cs typeface="Arial" panose="020B0604020202020204" pitchFamily="34" charset="0"/>
            </a:endParaRPr>
          </a:p>
          <a:p>
            <a:pPr lvl="0" indent="-171450" algn="just">
              <a:buFont typeface="Arial" pitchFamily="34" charset="0"/>
              <a:buChar char="•"/>
            </a:pPr>
            <a:r>
              <a:rPr lang="en-US" sz="1600" dirty="0">
                <a:latin typeface="Calibri" panose="020F0502020204030204" pitchFamily="34" charset="0"/>
                <a:cs typeface="Arial" panose="020B0604020202020204" pitchFamily="34" charset="0"/>
              </a:rPr>
              <a:t>Rig floor crew must be vigilant and pay attention to traveling equipment in rig floor. </a:t>
            </a:r>
          </a:p>
        </p:txBody>
      </p:sp>
      <p:sp>
        <p:nvSpPr>
          <p:cNvPr id="26628" name="TextBox 16"/>
          <p:cNvSpPr txBox="1">
            <a:spLocks noChangeArrowheads="1"/>
          </p:cNvSpPr>
          <p:nvPr/>
        </p:nvSpPr>
        <p:spPr bwMode="auto">
          <a:xfrm>
            <a:off x="2362200" y="6275610"/>
            <a:ext cx="5059391" cy="338554"/>
          </a:xfrm>
          <a:prstGeom prst="rect">
            <a:avLst/>
          </a:prstGeom>
          <a:solidFill>
            <a:schemeClr val="accent2"/>
          </a:solidFill>
          <a:ln w="9525">
            <a:noFill/>
            <a:miter lim="800000"/>
            <a:headEnd/>
            <a:tailEnd/>
          </a:ln>
        </p:spPr>
        <p:txBody>
          <a:bodyPr wrap="square">
            <a:spAutoFit/>
          </a:bodyPr>
          <a:lstStyle/>
          <a:p>
            <a:pPr algn="ctr">
              <a:spcAft>
                <a:spcPts val="600"/>
              </a:spcAft>
              <a:tabLst>
                <a:tab pos="166688" algn="l"/>
              </a:tabLst>
            </a:pPr>
            <a:r>
              <a:rPr lang="en-US" sz="1600" b="1" dirty="0" smtClean="0">
                <a:solidFill>
                  <a:srgbClr val="FFFF00"/>
                </a:solidFill>
                <a:latin typeface="Arial" panose="020B0604020202020204" pitchFamily="34" charset="0"/>
                <a:cs typeface="Arial" panose="020B0604020202020204" pitchFamily="34" charset="0"/>
              </a:rPr>
              <a:t>Always look up when hoisting the Kelly</a:t>
            </a:r>
            <a:endParaRPr lang="en-US" sz="1600" b="1" dirty="0">
              <a:solidFill>
                <a:srgbClr val="FFFF00"/>
              </a:solidFill>
              <a:latin typeface="Arial" panose="020B0604020202020204" pitchFamily="34" charset="0"/>
              <a:cs typeface="Arial" panose="020B0604020202020204"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4" name="Rectangle 3"/>
          <p:cNvSpPr/>
          <p:nvPr/>
        </p:nvSpPr>
        <p:spPr>
          <a:xfrm>
            <a:off x="4226649" y="2880809"/>
            <a:ext cx="6517436" cy="338554"/>
          </a:xfrm>
          <a:prstGeom prst="rect">
            <a:avLst/>
          </a:prstGeom>
        </p:spPr>
        <p:txBody>
          <a:bodyPr wrap="square">
            <a:spAutoFit/>
          </a:bodyPr>
          <a:lstStyle/>
          <a:p>
            <a:pPr marL="0" lvl="0" algn="ctr">
              <a:spcBef>
                <a:spcPts val="0"/>
              </a:spcBef>
            </a:pPr>
            <a:endParaRPr lang="en-US" sz="1600" b="1" dirty="0"/>
          </a:p>
        </p:txBody>
      </p:sp>
      <p:pic>
        <p:nvPicPr>
          <p:cNvPr id="18" name="Picture 17" descr="C:\Users\Oman.Field-HSE-SV3\Desktop\Kelly Manifold drops 31.03.2019\IMG_8583.JPG"/>
          <p:cNvPicPr/>
          <p:nvPr/>
        </p:nvPicPr>
        <p:blipFill>
          <a:blip r:embed="rId3" cstate="email">
            <a:extLst>
              <a:ext uri="{28A0092B-C50C-407E-A947-70E740481C1C}">
                <a14:useLocalDpi xmlns:a14="http://schemas.microsoft.com/office/drawing/2010/main"/>
              </a:ext>
            </a:extLst>
          </a:blip>
          <a:srcRect/>
          <a:stretch>
            <a:fillRect/>
          </a:stretch>
        </p:blipFill>
        <p:spPr bwMode="auto">
          <a:xfrm>
            <a:off x="6324600" y="762000"/>
            <a:ext cx="2628900" cy="2133600"/>
          </a:xfrm>
          <a:prstGeom prst="rect">
            <a:avLst/>
          </a:prstGeom>
          <a:noFill/>
          <a:ln>
            <a:noFill/>
          </a:ln>
        </p:spPr>
      </p:pic>
      <p:sp>
        <p:nvSpPr>
          <p:cNvPr id="19" name="Oval 18"/>
          <p:cNvSpPr/>
          <p:nvPr/>
        </p:nvSpPr>
        <p:spPr>
          <a:xfrm>
            <a:off x="7620000" y="2286000"/>
            <a:ext cx="457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ight Arrow 19"/>
          <p:cNvSpPr/>
          <p:nvPr/>
        </p:nvSpPr>
        <p:spPr>
          <a:xfrm rot="6262660">
            <a:off x="7480640" y="2794083"/>
            <a:ext cx="466575" cy="74328"/>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Rounded Rectangle 20"/>
          <p:cNvSpPr/>
          <p:nvPr/>
        </p:nvSpPr>
        <p:spPr>
          <a:xfrm>
            <a:off x="6553200" y="3048000"/>
            <a:ext cx="2286000" cy="355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latin typeface="Times New Roman" panose="02020603050405020304" pitchFamily="18" charset="0"/>
                <a:ea typeface="Times New Roman" panose="02020603050405020304" pitchFamily="18" charset="0"/>
              </a:rPr>
              <a:t>Air hose caught point</a:t>
            </a:r>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70157" y="3810000"/>
            <a:ext cx="1221443" cy="1676400"/>
          </a:xfrm>
          <a:prstGeom prst="rect">
            <a:avLst/>
          </a:prstGeom>
        </p:spPr>
      </p:pic>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5400000">
            <a:off x="6209178" y="3934396"/>
            <a:ext cx="1676400" cy="1445557"/>
          </a:xfrm>
          <a:prstGeom prst="rect">
            <a:avLst/>
          </a:prstGeom>
        </p:spPr>
      </p:pic>
      <p:sp>
        <p:nvSpPr>
          <p:cNvPr id="22" name="Multiply 21"/>
          <p:cNvSpPr/>
          <p:nvPr/>
        </p:nvSpPr>
        <p:spPr>
          <a:xfrm>
            <a:off x="6497314" y="2177853"/>
            <a:ext cx="647700" cy="766916"/>
          </a:xfrm>
          <a:prstGeom prst="mathMultiply">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FF0000"/>
              </a:solidFill>
            </a:endParaRPr>
          </a:p>
        </p:txBody>
      </p:sp>
      <p:sp>
        <p:nvSpPr>
          <p:cNvPr id="23" name="Rectangle 22"/>
          <p:cNvSpPr/>
          <p:nvPr/>
        </p:nvSpPr>
        <p:spPr>
          <a:xfrm>
            <a:off x="7236557" y="4884941"/>
            <a:ext cx="1104900" cy="646331"/>
          </a:xfrm>
          <a:prstGeom prst="rect">
            <a:avLst/>
          </a:prstGeom>
        </p:spPr>
        <p:txBody>
          <a:bodyPr wrap="square">
            <a:spAutoFit/>
          </a:bodyPr>
          <a:lstStyle/>
          <a:p>
            <a:pPr eaLnBrk="0" fontAlgn="base" hangingPunct="0"/>
            <a:r>
              <a:rPr lang="en-GB" sz="36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en-US" sz="3600" dirty="0">
              <a:solidFill>
                <a:srgbClr val="00B050"/>
              </a:solidFill>
              <a:latin typeface="Times New Roman" panose="02020603050405020304" pitchFamily="18" charset="0"/>
              <a:ea typeface="Times New Roman" panose="02020603050405020304" pitchFamily="18" charset="0"/>
            </a:endParaRPr>
          </a:p>
        </p:txBody>
      </p:sp>
      <p:sp>
        <p:nvSpPr>
          <p:cNvPr id="24" name="Rounded Rectangle 23"/>
          <p:cNvSpPr/>
          <p:nvPr/>
        </p:nvSpPr>
        <p:spPr>
          <a:xfrm>
            <a:off x="6521115" y="5687602"/>
            <a:ext cx="2286000" cy="355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ffectLst/>
                <a:latin typeface="Times New Roman" panose="02020603050405020304" pitchFamily="18" charset="0"/>
                <a:ea typeface="Times New Roman" panose="02020603050405020304" pitchFamily="18" charset="0"/>
              </a:rPr>
              <a:t>Air hose </a:t>
            </a:r>
            <a:r>
              <a:rPr lang="en-US" sz="1100" dirty="0" smtClean="0">
                <a:solidFill>
                  <a:srgbClr val="000000"/>
                </a:solidFill>
                <a:effectLst/>
                <a:latin typeface="Times New Roman" panose="02020603050405020304" pitchFamily="18" charset="0"/>
                <a:ea typeface="Times New Roman" panose="02020603050405020304" pitchFamily="18" charset="0"/>
              </a:rPr>
              <a:t>Secured </a:t>
            </a:r>
            <a:endParaRPr lang="en-US"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1620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7546" y="1220703"/>
            <a:ext cx="8807854" cy="3847207"/>
          </a:xfrm>
          <a:prstGeom prst="rect">
            <a:avLst/>
          </a:prstGeom>
          <a:noFill/>
          <a:ln w="19050">
            <a:noFill/>
            <a:miter lim="800000"/>
            <a:headEnd/>
            <a:tailEnd/>
          </a:ln>
        </p:spPr>
        <p:txBody>
          <a:bodyPr wrap="square">
            <a:spAutoFit/>
          </a:bodyPr>
          <a:lstStyle/>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smtClean="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smtClean="0">
                <a:solidFill>
                  <a:srgbClr val="FF0000"/>
                </a:solidFill>
                <a:latin typeface="Tahoma" pitchFamily="34" charset="0"/>
              </a:rPr>
              <a:t>managers must review the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33CC"/>
              </a:solidFill>
              <a:latin typeface="+mj-lt"/>
            </a:endParaRPr>
          </a:p>
          <a:p>
            <a:pPr marL="342900" indent="-342900" eaLnBrk="1" hangingPunct="1">
              <a:spcBef>
                <a:spcPts val="600"/>
              </a:spcBef>
              <a:spcAft>
                <a:spcPts val="600"/>
              </a:spcAft>
              <a:buFont typeface="+mj-lt"/>
              <a:buAutoNum type="arabicPeriod"/>
              <a:defRPr/>
            </a:pPr>
            <a:r>
              <a:rPr lang="en-US" sz="1400" dirty="0" smtClean="0">
                <a:solidFill>
                  <a:srgbClr val="0033CC"/>
                </a:solidFill>
                <a:latin typeface="+mj-lt"/>
                <a:sym typeface="Wingdings" pitchFamily="2" charset="2"/>
              </a:rPr>
              <a:t>Do you ensure your </a:t>
            </a:r>
            <a:r>
              <a:rPr lang="en-US" sz="1400" dirty="0">
                <a:solidFill>
                  <a:srgbClr val="0033CC"/>
                </a:solidFill>
                <a:latin typeface="+mj-lt"/>
                <a:sym typeface="Wingdings" pitchFamily="2" charset="2"/>
              </a:rPr>
              <a:t>DROPS inspection checklist cover all potential DROPS objects and identifies the correct primary and secondary securing method  for each item?</a:t>
            </a:r>
          </a:p>
          <a:p>
            <a:pPr marL="342900" indent="-342900" eaLnBrk="1" hangingPunct="1">
              <a:spcBef>
                <a:spcPts val="600"/>
              </a:spcBef>
              <a:spcAft>
                <a:spcPts val="600"/>
              </a:spcAft>
              <a:buFont typeface="+mj-lt"/>
              <a:buAutoNum type="arabicPeriod"/>
              <a:defRPr/>
            </a:pPr>
            <a:r>
              <a:rPr lang="en-US" sz="1400" dirty="0" smtClean="0">
                <a:solidFill>
                  <a:srgbClr val="0033CC"/>
                </a:solidFill>
                <a:latin typeface="+mj-lt"/>
                <a:sym typeface="Wingdings" pitchFamily="2" charset="2"/>
              </a:rPr>
              <a:t>Do you ensure your </a:t>
            </a:r>
            <a:r>
              <a:rPr lang="en-US" sz="1400" dirty="0">
                <a:solidFill>
                  <a:srgbClr val="0033CC"/>
                </a:solidFill>
                <a:latin typeface="+mj-lt"/>
                <a:sym typeface="Wingdings" pitchFamily="2" charset="2"/>
              </a:rPr>
              <a:t>team members </a:t>
            </a:r>
            <a:r>
              <a:rPr lang="en-US" sz="1400" dirty="0" smtClean="0">
                <a:solidFill>
                  <a:srgbClr val="0033CC"/>
                </a:solidFill>
                <a:latin typeface="+mj-lt"/>
                <a:sym typeface="Wingdings" pitchFamily="2" charset="2"/>
              </a:rPr>
              <a:t>are familiar </a:t>
            </a:r>
            <a:r>
              <a:rPr lang="en-US" sz="1400" dirty="0">
                <a:solidFill>
                  <a:srgbClr val="0033CC"/>
                </a:solidFill>
                <a:latin typeface="+mj-lt"/>
                <a:sym typeface="Wingdings" pitchFamily="2" charset="2"/>
              </a:rPr>
              <a:t>with the DROPS primary and secondary securing for all potential DROPS.</a:t>
            </a:r>
          </a:p>
          <a:p>
            <a:pPr marL="342900" indent="-342900" eaLnBrk="1" hangingPunct="1">
              <a:spcBef>
                <a:spcPts val="600"/>
              </a:spcBef>
              <a:spcAft>
                <a:spcPts val="600"/>
              </a:spcAft>
              <a:buFont typeface="+mj-lt"/>
              <a:buAutoNum type="arabicPeriod"/>
              <a:defRPr/>
            </a:pPr>
            <a:r>
              <a:rPr lang="en-US" sz="1400" dirty="0">
                <a:solidFill>
                  <a:srgbClr val="0033CC"/>
                </a:solidFill>
                <a:latin typeface="+mj-lt"/>
                <a:ea typeface="Calibri" panose="020F0502020204030204" pitchFamily="34" charset="0"/>
                <a:cs typeface="Calibri" pitchFamily="34" charset="0"/>
                <a:sym typeface="Wingdings" pitchFamily="2" charset="2"/>
              </a:rPr>
              <a:t>Do you </a:t>
            </a:r>
            <a:r>
              <a:rPr lang="en-US" sz="1400" dirty="0" smtClean="0">
                <a:solidFill>
                  <a:srgbClr val="0033CC"/>
                </a:solidFill>
                <a:latin typeface="+mj-lt"/>
                <a:ea typeface="Calibri" panose="020F0502020204030204" pitchFamily="34" charset="0"/>
                <a:cs typeface="Calibri" pitchFamily="34" charset="0"/>
                <a:sym typeface="Wingdings" pitchFamily="2" charset="2"/>
              </a:rPr>
              <a:t>ensure </a:t>
            </a:r>
            <a:r>
              <a:rPr lang="en-US" sz="1400" dirty="0">
                <a:solidFill>
                  <a:srgbClr val="0033CC"/>
                </a:solidFill>
                <a:latin typeface="+mj-lt"/>
                <a:ea typeface="Calibri" panose="020F0502020204030204" pitchFamily="34" charset="0"/>
                <a:cs typeface="Calibri" pitchFamily="34" charset="0"/>
                <a:sym typeface="Wingdings" pitchFamily="2" charset="2"/>
              </a:rPr>
              <a:t>that the DROPS surveyor is competent enough to carry out a thorough and proficient DROPS inspection.</a:t>
            </a:r>
          </a:p>
          <a:p>
            <a:pPr marL="342900" indent="-342900" eaLnBrk="1" hangingPunct="1">
              <a:spcBef>
                <a:spcPts val="600"/>
              </a:spcBef>
              <a:spcAft>
                <a:spcPts val="600"/>
              </a:spcAft>
              <a:buFont typeface="+mj-lt"/>
              <a:buAutoNum type="arabicPeriod"/>
              <a:defRPr/>
            </a:pPr>
            <a:r>
              <a:rPr lang="en-US" sz="1400" dirty="0">
                <a:solidFill>
                  <a:srgbClr val="0033CC"/>
                </a:solidFill>
                <a:latin typeface="+mj-lt"/>
                <a:ea typeface="Calibri" panose="020F0502020204030204" pitchFamily="34" charset="0"/>
                <a:cs typeface="Calibri" pitchFamily="34" charset="0"/>
                <a:sym typeface="Wingdings" pitchFamily="2" charset="2"/>
              </a:rPr>
              <a:t> Do </a:t>
            </a:r>
            <a:r>
              <a:rPr lang="en-US" sz="1400" dirty="0" smtClean="0">
                <a:solidFill>
                  <a:srgbClr val="0033CC"/>
                </a:solidFill>
                <a:latin typeface="+mj-lt"/>
                <a:ea typeface="Calibri" panose="020F0502020204030204" pitchFamily="34" charset="0"/>
                <a:cs typeface="Calibri" pitchFamily="34" charset="0"/>
                <a:sym typeface="Wingdings" pitchFamily="2" charset="2"/>
              </a:rPr>
              <a:t>you ensure your </a:t>
            </a:r>
            <a:r>
              <a:rPr lang="en-US" sz="1400" dirty="0">
                <a:solidFill>
                  <a:srgbClr val="0033CC"/>
                </a:solidFill>
                <a:latin typeface="+mj-lt"/>
                <a:ea typeface="Calibri" panose="020F0502020204030204" pitchFamily="34" charset="0"/>
                <a:cs typeface="Calibri" pitchFamily="34" charset="0"/>
                <a:sym typeface="Wingdings" pitchFamily="2" charset="2"/>
              </a:rPr>
              <a:t>crew members use the hazard identification and assessment tools properly and meaningfully?</a:t>
            </a:r>
            <a:endParaRPr lang="en-US" sz="1400" dirty="0">
              <a:solidFill>
                <a:schemeClr val="accent2"/>
              </a:solidFill>
              <a:latin typeface="+mj-lt"/>
              <a:ea typeface="Calibri" panose="020F0502020204030204" pitchFamily="34" charset="0"/>
              <a:cs typeface="Calibri" pitchFamily="34" charset="0"/>
            </a:endParaRPr>
          </a:p>
          <a:p>
            <a:pPr eaLnBrk="1" hangingPunct="1">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9" name="Rectangle 8"/>
          <p:cNvSpPr>
            <a:spLocks noChangeArrowheads="1"/>
          </p:cNvSpPr>
          <p:nvPr/>
        </p:nvSpPr>
        <p:spPr bwMode="auto">
          <a:xfrm>
            <a:off x="130075" y="766262"/>
            <a:ext cx="5218095"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31</a:t>
            </a:r>
            <a:r>
              <a:rPr lang="en-US" sz="1600" b="1" baseline="30000" dirty="0">
                <a:solidFill>
                  <a:srgbClr val="333399"/>
                </a:solidFill>
                <a:latin typeface="Tahoma" pitchFamily="34" charset="0"/>
              </a:rPr>
              <a:t>st</a:t>
            </a:r>
            <a:r>
              <a:rPr lang="en-US" sz="1600" b="1" dirty="0">
                <a:solidFill>
                  <a:srgbClr val="333399"/>
                </a:solidFill>
                <a:latin typeface="Tahoma" pitchFamily="34" charset="0"/>
              </a:rPr>
              <a:t> March 2019     Incident title :HIPo#16</a:t>
            </a:r>
            <a:endParaRPr lang="en-US" sz="1600" b="1" dirty="0">
              <a:solidFill>
                <a:srgbClr val="FF0000"/>
              </a:solidFill>
              <a:latin typeface="Tahoma" pitchFamily="34" charset="0"/>
            </a:endParaRPr>
          </a:p>
        </p:txBody>
      </p:sp>
    </p:spTree>
    <p:extLst>
      <p:ext uri="{BB962C8B-B14F-4D97-AF65-F5344CB8AC3E}">
        <p14:creationId xmlns:p14="http://schemas.microsoft.com/office/powerpoint/2010/main" val="167796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5D28292A-6CAA-4FD1-98E9-507535A23380}"/>
</file>

<file path=customXml/itemProps2.xml><?xml version="1.0" encoding="utf-8"?>
<ds:datastoreItem xmlns:ds="http://schemas.openxmlformats.org/officeDocument/2006/customXml" ds:itemID="{8264B579-7225-4E29-B69F-0036E9E6B071}"/>
</file>

<file path=customXml/itemProps3.xml><?xml version="1.0" encoding="utf-8"?>
<ds:datastoreItem xmlns:ds="http://schemas.openxmlformats.org/officeDocument/2006/customXml" ds:itemID="{9EE88D46-65BA-402C-AB5F-F90F6513B6F9}"/>
</file>

<file path=docProps/app.xml><?xml version="1.0" encoding="utf-8"?>
<Properties xmlns="http://schemas.openxmlformats.org/officeDocument/2006/extended-properties" xmlns:vt="http://schemas.openxmlformats.org/officeDocument/2006/docPropsVTypes">
  <TotalTime>420</TotalTime>
  <Words>532</Words>
  <Application>Microsoft Office PowerPoint</Application>
  <PresentationFormat>On-screen Show (4:3)</PresentationFormat>
  <Paragraphs>40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92</cp:revision>
  <dcterms:created xsi:type="dcterms:W3CDTF">2016-03-28T05:48:29Z</dcterms:created>
  <dcterms:modified xsi:type="dcterms:W3CDTF">2019-10-24T09:56:16Z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