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3" r:id="rId2"/>
    <p:sldId id="37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552" autoAdjust="0"/>
  </p:normalViewPr>
  <p:slideViewPr>
    <p:cSldViewPr>
      <p:cViewPr varScale="1">
        <p:scale>
          <a:sx n="73" d="100"/>
          <a:sy n="73" d="100"/>
        </p:scale>
        <p:origin x="129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1460684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1542738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0884" y="771043"/>
            <a:ext cx="5329381" cy="4893647"/>
          </a:xfrm>
          <a:prstGeom prst="rect">
            <a:avLst/>
          </a:prstGeom>
          <a:noFill/>
          <a:ln w="19050">
            <a:noFill/>
            <a:miter lim="800000"/>
            <a:headEnd/>
            <a:tailEnd/>
          </a:ln>
        </p:spPr>
        <p:txBody>
          <a:bodyPr wrap="squar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26th </a:t>
            </a:r>
            <a:r>
              <a:rPr lang="en-US" sz="1600" b="1" dirty="0" smtClean="0">
                <a:solidFill>
                  <a:srgbClr val="333399"/>
                </a:solidFill>
                <a:latin typeface="Tahoma" pitchFamily="34" charset="0"/>
              </a:rPr>
              <a:t>March </a:t>
            </a:r>
            <a:r>
              <a:rPr lang="en-US" sz="1600" b="1" dirty="0">
                <a:solidFill>
                  <a:srgbClr val="333399"/>
                </a:solidFill>
                <a:latin typeface="Tahoma" pitchFamily="34" charset="0"/>
              </a:rPr>
              <a:t>2019     </a:t>
            </a:r>
            <a:r>
              <a:rPr lang="en-US" sz="1600" b="1" dirty="0" smtClean="0">
                <a:solidFill>
                  <a:srgbClr val="333399"/>
                </a:solidFill>
                <a:latin typeface="Tahoma" pitchFamily="34" charset="0"/>
              </a:rPr>
              <a:t>Incident </a:t>
            </a:r>
            <a:r>
              <a:rPr lang="en-US" sz="1600" b="1" dirty="0">
                <a:solidFill>
                  <a:srgbClr val="333399"/>
                </a:solidFill>
                <a:latin typeface="Tahoma" pitchFamily="34" charset="0"/>
              </a:rPr>
              <a:t>title </a:t>
            </a:r>
            <a:r>
              <a:rPr lang="en-US" sz="1600" b="1" dirty="0" smtClean="0">
                <a:solidFill>
                  <a:srgbClr val="333399"/>
                </a:solidFill>
                <a:latin typeface="Tahoma" pitchFamily="34" charset="0"/>
              </a:rPr>
              <a:t>:</a:t>
            </a:r>
            <a:r>
              <a:rPr lang="en-US" sz="1600" b="1" dirty="0" smtClean="0">
                <a:solidFill>
                  <a:srgbClr val="333399"/>
                </a:solidFill>
                <a:latin typeface="Tahoma" pitchFamily="34" charset="0"/>
              </a:rPr>
              <a:t>HIPo#15</a:t>
            </a: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600" dirty="0">
              <a:solidFill>
                <a:srgbClr val="FF0000"/>
              </a:solidFill>
              <a:latin typeface="Tahoma" pitchFamily="34" charset="0"/>
            </a:endParaRPr>
          </a:p>
          <a:p>
            <a:pPr>
              <a:defRPr/>
            </a:pPr>
            <a:r>
              <a:rPr lang="en-US" sz="1400" dirty="0" smtClean="0">
                <a:latin typeface="Calibri" panose="020F0502020204030204" pitchFamily="34" charset="0"/>
              </a:rPr>
              <a:t>At </a:t>
            </a:r>
            <a:r>
              <a:rPr lang="en-US" sz="1400" dirty="0">
                <a:latin typeface="Calibri" panose="020F0502020204030204" pitchFamily="34" charset="0"/>
              </a:rPr>
              <a:t>approximately 17:00 hours on </a:t>
            </a:r>
            <a:r>
              <a:rPr lang="en-GB" sz="1400" dirty="0">
                <a:latin typeface="Calibri" panose="020F0502020204030204" pitchFamily="34" charset="0"/>
              </a:rPr>
              <a:t>26</a:t>
            </a:r>
            <a:r>
              <a:rPr lang="en-GB" sz="1400" baseline="30000" dirty="0">
                <a:latin typeface="Calibri" panose="020F0502020204030204" pitchFamily="34" charset="0"/>
              </a:rPr>
              <a:t>th</a:t>
            </a:r>
            <a:r>
              <a:rPr lang="en-GB" sz="1400" dirty="0">
                <a:latin typeface="Calibri" panose="020F0502020204030204" pitchFamily="34" charset="0"/>
              </a:rPr>
              <a:t> of March 2019</a:t>
            </a:r>
            <a:r>
              <a:rPr lang="en-US" sz="1400" dirty="0">
                <a:latin typeface="Calibri" panose="020F0502020204030204" pitchFamily="34" charset="0"/>
              </a:rPr>
              <a:t>, the crew was picking up 4” heavy weight drill pipe from the catwalk to the Rig floor.  Winch line was connected to the drill pipe which was centralized in the catwalk walk. When the floor man executed the lift by operating the winch, the drill pipe slid off the catwalk and dropped  in to the ground approximately 1 meter. There were nobody in the vicinity of the catwalk</a:t>
            </a:r>
            <a:r>
              <a:rPr lang="en-US" sz="1400" dirty="0" smtClean="0">
                <a:latin typeface="Calibri" panose="020F0502020204030204" pitchFamily="34" charset="0"/>
              </a:rPr>
              <a:t>.</a:t>
            </a:r>
            <a:endParaRPr lang="en-US" sz="1400" b="1" dirty="0" smtClean="0">
              <a:latin typeface="Calibri" panose="020F0502020204030204" pitchFamily="34" charset="0"/>
              <a:cs typeface="Arial" charset="0"/>
            </a:endParaRPr>
          </a:p>
          <a:p>
            <a:pPr marL="342900" indent="-342900" eaLnBrk="1" hangingPunct="1">
              <a:defRPr/>
            </a:pPr>
            <a:endParaRPr lang="en-US" sz="600" dirty="0" smtClean="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285750" indent="-285750">
              <a:buFont typeface="Arial" panose="020B0604020202020204" pitchFamily="34" charset="0"/>
              <a:buChar char="•"/>
            </a:pPr>
            <a:r>
              <a:rPr lang="en-US" sz="1400" dirty="0">
                <a:latin typeface="Calibri" panose="020F0502020204030204" pitchFamily="34" charset="0"/>
              </a:rPr>
              <a:t>Supervisors to ensure task hazards are identified and explained to the crew members</a:t>
            </a:r>
            <a:r>
              <a:rPr lang="en-US" sz="1400" dirty="0" smtClean="0">
                <a:latin typeface="Calibri" panose="020F0502020204030204" pitchFamily="34" charset="0"/>
              </a:rPr>
              <a:t>.</a:t>
            </a:r>
          </a:p>
          <a:p>
            <a:pPr marL="285750" indent="-285750">
              <a:buFont typeface="Arial" panose="020B0604020202020204" pitchFamily="34" charset="0"/>
              <a:buChar char="•"/>
            </a:pPr>
            <a:r>
              <a:rPr lang="en-US" sz="1400" dirty="0" smtClean="0">
                <a:latin typeface="Calibri" panose="020F0502020204030204" pitchFamily="34" charset="0"/>
              </a:rPr>
              <a:t>Always winch operator should pay attention while pick up /laydown pipe </a:t>
            </a:r>
            <a:endParaRPr lang="en-US" sz="1400" dirty="0">
              <a:latin typeface="Calibri" panose="020F0502020204030204" pitchFamily="34" charset="0"/>
            </a:endParaRPr>
          </a:p>
          <a:p>
            <a:pPr marL="285750" indent="-285750">
              <a:buFont typeface="Arial" panose="020B0604020202020204" pitchFamily="34" charset="0"/>
              <a:buChar char="•"/>
            </a:pPr>
            <a:r>
              <a:rPr lang="en-US" sz="1400" dirty="0">
                <a:latin typeface="Calibri" panose="020F0502020204030204" pitchFamily="34" charset="0"/>
              </a:rPr>
              <a:t>Always maintain good communication while operating winch .</a:t>
            </a:r>
          </a:p>
          <a:p>
            <a:pPr marL="285750" indent="-285750">
              <a:buFont typeface="Arial" panose="020B0604020202020204" pitchFamily="34" charset="0"/>
              <a:buChar char="•"/>
            </a:pPr>
            <a:r>
              <a:rPr lang="en-US" sz="1400" dirty="0">
                <a:latin typeface="Calibri" panose="020F0502020204030204" pitchFamily="34" charset="0"/>
              </a:rPr>
              <a:t>Ensure supervisors are providing effective supervision during critical weather </a:t>
            </a:r>
            <a:r>
              <a:rPr lang="en-US" sz="1400" dirty="0" smtClean="0">
                <a:latin typeface="Calibri" panose="020F0502020204030204" pitchFamily="34" charset="0"/>
              </a:rPr>
              <a:t>conditions.</a:t>
            </a:r>
            <a:endParaRPr lang="en-US" sz="1400" dirty="0">
              <a:latin typeface="Calibri" panose="020F0502020204030204" pitchFamily="34" charset="0"/>
            </a:endParaRPr>
          </a:p>
          <a:p>
            <a:pPr marL="285750" indent="-285750">
              <a:buFont typeface="Arial" panose="020B0604020202020204" pitchFamily="34" charset="0"/>
              <a:buChar char="•"/>
            </a:pPr>
            <a:r>
              <a:rPr lang="en-US" sz="1400" dirty="0">
                <a:latin typeface="Calibri" panose="020F0502020204030204" pitchFamily="34" charset="0"/>
              </a:rPr>
              <a:t>Discuss all hazards in the TBT including weather conditions</a:t>
            </a:r>
            <a:r>
              <a:rPr lang="en-US" sz="1400" dirty="0" smtClean="0">
                <a:latin typeface="Calibri" panose="020F0502020204030204" pitchFamily="34" charset="0"/>
              </a:rPr>
              <a:t>.</a:t>
            </a:r>
          </a:p>
          <a:p>
            <a:pPr marL="285750" indent="-285750">
              <a:buFont typeface="Arial" panose="020B0604020202020204" pitchFamily="34" charset="0"/>
              <a:buChar char="•"/>
            </a:pPr>
            <a:r>
              <a:rPr lang="en-US" sz="1400" dirty="0" smtClean="0">
                <a:latin typeface="Calibri" panose="020F0502020204030204" pitchFamily="34" charset="0"/>
              </a:rPr>
              <a:t>Always respect the zone management </a:t>
            </a:r>
          </a:p>
          <a:p>
            <a:pPr marL="285750" indent="-285750">
              <a:buFont typeface="Arial" panose="020B0604020202020204" pitchFamily="34" charset="0"/>
              <a:buChar char="•"/>
            </a:pPr>
            <a:r>
              <a:rPr lang="en-US" sz="1400" dirty="0" smtClean="0">
                <a:latin typeface="Calibri" panose="020F0502020204030204" pitchFamily="34" charset="0"/>
              </a:rPr>
              <a:t>Exercise empowerment to STOP unsafe work if the work condition is not safe</a:t>
            </a:r>
            <a:r>
              <a:rPr lang="en-US" sz="1400" dirty="0" smtClean="0">
                <a:solidFill>
                  <a:schemeClr val="accent2"/>
                </a:solidFill>
                <a:latin typeface="Calibri" panose="020F0502020204030204" pitchFamily="34" charset="0"/>
              </a:rPr>
              <a:t>.</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16066" y="5872709"/>
            <a:ext cx="5181600" cy="338554"/>
          </a:xfrm>
          <a:prstGeom prst="rect">
            <a:avLst/>
          </a:prstGeom>
          <a:solidFill>
            <a:schemeClr val="accent2"/>
          </a:solidFill>
          <a:ln w="9525">
            <a:noFill/>
            <a:miter lim="800000"/>
            <a:headEnd/>
            <a:tailEnd/>
          </a:ln>
        </p:spPr>
        <p:txBody>
          <a:bodyPr>
            <a:spAutoFit/>
          </a:bodyPr>
          <a:lstStyle/>
          <a:p>
            <a:pPr algn="ctr"/>
            <a:r>
              <a:rPr lang="en-US" sz="1600" b="1" dirty="0" smtClean="0">
                <a:solidFill>
                  <a:srgbClr val="FFFF00"/>
                </a:solidFill>
                <a:latin typeface="Tahoma" pitchFamily="34" charset="0"/>
              </a:rPr>
              <a:t>Zone </a:t>
            </a:r>
            <a:r>
              <a:rPr lang="en-US" sz="1600" b="1" dirty="0">
                <a:solidFill>
                  <a:srgbClr val="FFFF00"/>
                </a:solidFill>
                <a:latin typeface="Tahoma" pitchFamily="34" charset="0"/>
              </a:rPr>
              <a:t>management save </a:t>
            </a:r>
            <a:r>
              <a:rPr lang="en-US" sz="1600" b="1" dirty="0" smtClean="0">
                <a:solidFill>
                  <a:srgbClr val="FFFF00"/>
                </a:solidFill>
                <a:latin typeface="Tahoma" pitchFamily="34" charset="0"/>
              </a:rPr>
              <a:t>lives', Comply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4961" y="1142999"/>
            <a:ext cx="3359001" cy="2209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6633" name="Group 131"/>
          <p:cNvGrpSpPr>
            <a:grpSpLocks/>
          </p:cNvGrpSpPr>
          <p:nvPr/>
        </p:nvGrpSpPr>
        <p:grpSpPr bwMode="auto">
          <a:xfrm>
            <a:off x="8183194" y="2720900"/>
            <a:ext cx="503606"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7666" y="3558427"/>
            <a:ext cx="3417734" cy="2173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Freeform 132"/>
          <p:cNvSpPr>
            <a:spLocks/>
          </p:cNvSpPr>
          <p:nvPr/>
        </p:nvSpPr>
        <p:spPr bwMode="auto">
          <a:xfrm>
            <a:off x="8270322" y="516472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2586356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399" y="1180169"/>
            <a:ext cx="8780463" cy="3354765"/>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r>
              <a:rPr lang="en-US" sz="1400" dirty="0">
                <a:solidFill>
                  <a:srgbClr val="000000"/>
                </a:solidFill>
                <a:latin typeface="Arial" charset="0"/>
              </a:rPr>
              <a:t> </a:t>
            </a:r>
          </a:p>
          <a:p>
            <a:pPr marL="342900" indent="-342900" eaLnBrk="1" hangingPunct="1">
              <a:buFont typeface="+mj-lt"/>
              <a:buAutoNum type="arabicPeriod"/>
              <a:defRPr/>
            </a:pPr>
            <a:r>
              <a:rPr lang="en-US" sz="1400" dirty="0">
                <a:solidFill>
                  <a:srgbClr val="0033CC"/>
                </a:solidFill>
                <a:sym typeface="Wingdings" pitchFamily="2" charset="2"/>
              </a:rPr>
              <a:t>Do you ensure that your crew is aware of company’s empowerment to STOP policy?</a:t>
            </a:r>
          </a:p>
          <a:p>
            <a:pPr marL="342900" indent="-342900" eaLnBrk="1" hangingPunct="1">
              <a:buFont typeface="+mj-lt"/>
              <a:buAutoNum type="arabicPeriod"/>
              <a:defRPr/>
            </a:pPr>
            <a:r>
              <a:rPr lang="en-US" sz="1400" dirty="0">
                <a:solidFill>
                  <a:srgbClr val="0033CC"/>
                </a:solidFill>
                <a:sym typeface="Wingdings" pitchFamily="2" charset="2"/>
              </a:rPr>
              <a:t>Do you ensure that your crew discuss environmental hazards in the TBT?</a:t>
            </a:r>
          </a:p>
          <a:p>
            <a:pPr marL="342900" lvl="0" indent="-342900" eaLnBrk="1" hangingPunct="1">
              <a:buFont typeface="+mj-lt"/>
              <a:buAutoNum type="arabicPeriod"/>
              <a:defRPr/>
            </a:pPr>
            <a:r>
              <a:rPr lang="en-US" sz="1400" dirty="0">
                <a:solidFill>
                  <a:srgbClr val="0033CC"/>
                </a:solidFill>
                <a:sym typeface="Wingdings" pitchFamily="2" charset="2"/>
              </a:rPr>
              <a:t>Do you ensure that you </a:t>
            </a:r>
            <a:r>
              <a:rPr lang="en-US" sz="1400" dirty="0">
                <a:solidFill>
                  <a:srgbClr val="0033CC"/>
                </a:solidFill>
              </a:rPr>
              <a:t>Strictly adhere to DROP zone management? </a:t>
            </a:r>
          </a:p>
          <a:p>
            <a:pPr marL="342900" indent="-342900" eaLnBrk="1" hangingPunct="1">
              <a:buFont typeface="+mj-lt"/>
              <a:buAutoNum type="arabicPeriod"/>
              <a:defRPr/>
            </a:pPr>
            <a:r>
              <a:rPr lang="en-US" sz="1400" dirty="0" smtClean="0">
                <a:solidFill>
                  <a:srgbClr val="0033CC"/>
                </a:solidFill>
                <a:sym typeface="Wingdings" pitchFamily="2" charset="2"/>
              </a:rPr>
              <a:t>Do </a:t>
            </a:r>
            <a:r>
              <a:rPr lang="en-US" sz="1400" dirty="0">
                <a:solidFill>
                  <a:srgbClr val="0033CC"/>
                </a:solidFill>
                <a:sym typeface="Wingdings" pitchFamily="2" charset="2"/>
              </a:rPr>
              <a:t>you ensure</a:t>
            </a:r>
            <a:r>
              <a:rPr lang="en-US" sz="1400" dirty="0">
                <a:solidFill>
                  <a:srgbClr val="0033CC"/>
                </a:solidFill>
              </a:rPr>
              <a:t> your site supervisors, supervised critical operations activates</a:t>
            </a:r>
            <a:r>
              <a:rPr lang="en-US" sz="1400" dirty="0" smtClean="0">
                <a:solidFill>
                  <a:srgbClr val="0033CC"/>
                </a:solidFill>
              </a:rPr>
              <a:t>? </a:t>
            </a:r>
          </a:p>
          <a:p>
            <a:pPr marL="342900" indent="-342900" eaLnBrk="1" hangingPunct="1">
              <a:buFont typeface="+mj-lt"/>
              <a:buAutoNum type="arabicPeriod"/>
              <a:defRPr/>
            </a:pPr>
            <a:r>
              <a:rPr lang="en-US" sz="1400" dirty="0">
                <a:solidFill>
                  <a:srgbClr val="0033CC"/>
                </a:solidFill>
              </a:rPr>
              <a:t>Do you ensure HEMP is up to date and identifying </a:t>
            </a:r>
            <a:r>
              <a:rPr lang="en-US" sz="1400" dirty="0">
                <a:solidFill>
                  <a:srgbClr val="0033CC"/>
                </a:solidFill>
                <a:sym typeface="Wingdings" pitchFamily="2" charset="2"/>
              </a:rPr>
              <a:t>weather hazards?</a:t>
            </a:r>
            <a:r>
              <a:rPr lang="en-US" sz="1400" dirty="0">
                <a:solidFill>
                  <a:srgbClr val="0033CC"/>
                </a:solidFill>
              </a:rPr>
              <a:t> </a:t>
            </a:r>
          </a:p>
          <a:p>
            <a:pPr marL="342900" indent="-342900" eaLnBrk="1" hangingPunct="1">
              <a:buFont typeface="+mj-lt"/>
              <a:buAutoNum type="arabicPeriod"/>
              <a:defRPr/>
            </a:pPr>
            <a:r>
              <a:rPr lang="en-US" sz="1400" dirty="0">
                <a:solidFill>
                  <a:srgbClr val="0033CC"/>
                </a:solidFill>
              </a:rPr>
              <a:t>Do you ensure MOC applied for unusual conditions?</a:t>
            </a:r>
          </a:p>
          <a:p>
            <a:pPr marL="342900" indent="-342900" eaLnBrk="1" hangingPunct="1">
              <a:buFont typeface="+mj-lt"/>
              <a:buAutoNum type="arabicPeriod"/>
              <a:defRPr/>
            </a:pPr>
            <a:endParaRPr lang="en-US" sz="1400" dirty="0">
              <a:solidFill>
                <a:srgbClr val="0033CC"/>
              </a:solidFill>
            </a:endParaRPr>
          </a:p>
          <a:p>
            <a:pPr eaLnBrk="1" hangingPunct="1">
              <a:defRPr/>
            </a:pPr>
            <a:r>
              <a:rPr lang="en-US" sz="1400" dirty="0" smtClean="0">
                <a:solidFill>
                  <a:srgbClr val="0033CC"/>
                </a:solidFill>
              </a:rPr>
              <a:t>  </a:t>
            </a: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200" y="841615"/>
            <a:ext cx="5320687"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26th </a:t>
            </a:r>
            <a:r>
              <a:rPr lang="en-US" sz="1600" b="1" dirty="0" smtClean="0">
                <a:solidFill>
                  <a:srgbClr val="333399"/>
                </a:solidFill>
                <a:latin typeface="Tahoma" pitchFamily="34" charset="0"/>
              </a:rPr>
              <a:t>March </a:t>
            </a:r>
            <a:r>
              <a:rPr lang="en-US" sz="1600" b="1" dirty="0">
                <a:solidFill>
                  <a:srgbClr val="333399"/>
                </a:solidFill>
                <a:latin typeface="Tahoma" pitchFamily="34" charset="0"/>
              </a:rPr>
              <a:t>2019     Incident title :HIPo#16</a:t>
            </a:r>
            <a:endParaRPr lang="en-US" sz="1600" b="1" dirty="0">
              <a:solidFill>
                <a:srgbClr val="FF0000"/>
              </a:solidFill>
              <a:latin typeface="Tahoma" pitchFamily="34" charset="0"/>
            </a:endParaRPr>
          </a:p>
        </p:txBody>
      </p:sp>
    </p:spTree>
    <p:extLst>
      <p:ext uri="{BB962C8B-B14F-4D97-AF65-F5344CB8AC3E}">
        <p14:creationId xmlns:p14="http://schemas.microsoft.com/office/powerpoint/2010/main" val="635072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0C88B34-CE2B-4FA8-B9F3-2B749134CD43}"/>
</file>

<file path=customXml/itemProps2.xml><?xml version="1.0" encoding="utf-8"?>
<ds:datastoreItem xmlns:ds="http://schemas.openxmlformats.org/officeDocument/2006/customXml" ds:itemID="{FEB55C4E-21B2-4A42-954A-E50263788108}"/>
</file>

<file path=customXml/itemProps3.xml><?xml version="1.0" encoding="utf-8"?>
<ds:datastoreItem xmlns:ds="http://schemas.openxmlformats.org/officeDocument/2006/customXml" ds:itemID="{3D28B194-7693-422D-BBBF-0D991C38F47C}"/>
</file>

<file path=docProps/app.xml><?xml version="1.0" encoding="utf-8"?>
<Properties xmlns="http://schemas.openxmlformats.org/officeDocument/2006/extended-properties" xmlns:vt="http://schemas.openxmlformats.org/officeDocument/2006/docPropsVTypes">
  <TotalTime>413</TotalTime>
  <Words>530</Words>
  <Application>Microsoft Office PowerPoint</Application>
  <PresentationFormat>On-screen Show (4:3)</PresentationFormat>
  <Paragraphs>51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Masroori, Ahmed UWZ11H</cp:lastModifiedBy>
  <cp:revision>92</cp:revision>
  <dcterms:created xsi:type="dcterms:W3CDTF">2016-03-28T05:48:29Z</dcterms:created>
  <dcterms:modified xsi:type="dcterms:W3CDTF">2019-10-26T10:39:52Z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